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>
        <p:scale>
          <a:sx n="78" d="100"/>
          <a:sy n="78" d="100"/>
        </p:scale>
        <p:origin x="-27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70D9-6F1F-4A24-A38F-3C414ECA44B2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6344-93AB-4FBC-8EB0-9095D337EE8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862245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2EEB8-6AA7-4568-8C5C-5476CCD70AD9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BC80-A1A7-4D18-9F25-C741D5486C5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106259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4E3E-DD20-4FCA-ADB9-E130BE8CB41D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1479B-3374-4F7B-9145-1CE1D4A81D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045099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116CF-6886-4A05-89F5-109D1D85E2B2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F5B2-16D5-4D6C-BC8E-5568F2CBAC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79438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Pr>
        <a:gradFill rotWithShape="1">
          <a:gsLst>
            <a:gs pos="0">
              <a:srgbClr val="ECD862"/>
            </a:gs>
            <a:gs pos="39999">
              <a:srgbClr val="FFFF68"/>
            </a:gs>
            <a:gs pos="50000">
              <a:srgbClr val="FFFF61"/>
            </a:gs>
            <a:gs pos="53000">
              <a:srgbClr val="FFFF61"/>
            </a:gs>
            <a:gs pos="62000">
              <a:srgbClr val="FFFF68"/>
            </a:gs>
            <a:gs pos="100000">
              <a:srgbClr val="ECD86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/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4242B-CD50-4B46-BCD9-12F257B29B31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9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17CF-C15E-4C9F-A9D0-CE1E3EE703F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3818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33D6F-3388-4C4C-BC1C-615C5FEAE884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436F-4828-4410-B08E-EC9ADD7446C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231287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BC982-9CB8-4ECB-B370-A6DC54E6CBFF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E4C88-6067-4181-AC85-734B83A4EA5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915915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833D-7622-441B-9B8D-FBA2D7886C32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8B97F-E272-4AE5-897C-534147F244B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4899523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E46DA-4D81-4FBB-B363-C2F02DABE8EC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DF9DA-B3BD-462B-9D0A-86AA6A420C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1576823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7C2C-DB37-4912-922E-76F8B1FAA0D9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EBECF-1636-419C-9AE5-79254BB6709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356441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7"/>
          <p:cNvSpPr/>
          <p:nvPr/>
        </p:nvSpPr>
        <p:spPr>
          <a:xfrm>
            <a:off x="4740275" y="795338"/>
            <a:ext cx="3960813" cy="529431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FC5CD-B33A-40D7-A751-5D7738E90222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73ED9-548C-4F62-851E-6F154CE5832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4291803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  <a:endParaRPr lang="en-US" altLang="sr-Latn-RS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000" b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744423B3-7D00-42CE-8359-74163F5EE6F7}" type="datetimeFigureOut">
              <a:rPr lang="hr-HR"/>
              <a:pPr>
                <a:defRPr/>
              </a:pPr>
              <a:t>4.4.2015.</a:t>
            </a:fld>
            <a:endParaRPr lang="hr-H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000" b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000" b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9455652D-D404-4CFD-9659-53839BFE126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6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7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lang="en-US" sz="5300" b="1" kern="1200" dirty="0">
          <a:solidFill>
            <a:srgbClr val="171B73"/>
          </a:solidFill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1875" indent="-228600" algn="l" rtl="0" eaLnBrk="0" fontAlgn="base" hangingPunct="0">
        <a:spcBef>
          <a:spcPct val="20000"/>
        </a:spcBef>
        <a:spcAft>
          <a:spcPct val="0"/>
        </a:spcAft>
        <a:buClr>
          <a:srgbClr val="C43D1F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6988" indent="-228600" algn="l" rtl="0" eaLnBrk="0" fontAlgn="base" hangingPunct="0">
        <a:spcBef>
          <a:spcPct val="20000"/>
        </a:spcBef>
        <a:spcAft>
          <a:spcPct val="0"/>
        </a:spcAft>
        <a:buClr>
          <a:srgbClr val="B42469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B309B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772400" cy="2043659"/>
          </a:xfrm>
          <a:prstGeom prst="ellips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KVIZ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566952"/>
          </a:xfrm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ISTARSKA  ŽUPANIJA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dirty="0" smtClean="0"/>
              <a:t>9.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59113" y="273050"/>
            <a:ext cx="5627687" cy="58531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z="300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z="300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Reljefno gledajući, na zapadnoj i južnoj obali Istre protežu se _______, u središnjoj Istri prevladavaju _________, a na sjeveru i sjeveroisto- ku protežu se _________.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z="300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6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2530475" cy="46910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altLang="sr-Latn-RS" smtClean="0"/>
              <a:t>Istra</a:t>
            </a:r>
          </a:p>
          <a:p>
            <a:pPr eaLnBrk="1" hangingPunct="1">
              <a:spcBef>
                <a:spcPct val="0"/>
              </a:spcBef>
            </a:pPr>
            <a:endParaRPr lang="hr-HR" altLang="sr-Latn-RS" smtClean="0"/>
          </a:p>
        </p:txBody>
      </p:sp>
      <p:pic>
        <p:nvPicPr>
          <p:cNvPr id="13317" name="Slika 4" descr="RK003_ISTR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89138"/>
            <a:ext cx="207645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avokutnik 5"/>
          <p:cNvSpPr/>
          <p:nvPr/>
        </p:nvSpPr>
        <p:spPr>
          <a:xfrm>
            <a:off x="6011863" y="2781300"/>
            <a:ext cx="2232025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6516688" y="3429000"/>
            <a:ext cx="160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2800">
                <a:solidFill>
                  <a:srgbClr val="C00000"/>
                </a:solidFill>
              </a:rPr>
              <a:t>brežuljci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588125" y="1844675"/>
            <a:ext cx="1635125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>
            <a:off x="6659563" y="2133600"/>
            <a:ext cx="17287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2800">
                <a:solidFill>
                  <a:srgbClr val="C00000"/>
                </a:solidFill>
              </a:rPr>
              <a:t>nizine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5724525" y="5300663"/>
            <a:ext cx="2376488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>
            <a:off x="6443663" y="4941888"/>
            <a:ext cx="1800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2800">
                <a:solidFill>
                  <a:srgbClr val="C00000"/>
                </a:solidFill>
              </a:rPr>
              <a:t>planine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10.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hr-HR" dirty="0" smtClean="0"/>
          </a:p>
          <a:p>
            <a:pPr indent="-27432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/>
              <a:t>S obzirom na reljef i vrstu tla Istru dijelimo na: a) ________________ Istru</a:t>
            </a:r>
          </a:p>
          <a:p>
            <a:pPr indent="-27432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/>
              <a:t>	</a:t>
            </a:r>
            <a:r>
              <a:rPr lang="hr-HR" dirty="0" smtClean="0"/>
              <a:t>		b) ________________ Istru</a:t>
            </a:r>
          </a:p>
          <a:p>
            <a:pPr indent="-27432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/>
              <a:t>	</a:t>
            </a:r>
            <a:r>
              <a:rPr lang="hr-HR" dirty="0" smtClean="0"/>
              <a:t>			c) ________________ Istru. 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268538" y="3213100"/>
            <a:ext cx="2663825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3132138" y="3068638"/>
            <a:ext cx="18002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</a:rPr>
              <a:t>Crvenu</a:t>
            </a:r>
          </a:p>
        </p:txBody>
      </p:sp>
      <p:sp>
        <p:nvSpPr>
          <p:cNvPr id="6" name="Pravokutnik 5"/>
          <p:cNvSpPr/>
          <p:nvPr/>
        </p:nvSpPr>
        <p:spPr>
          <a:xfrm>
            <a:off x="3276600" y="3933825"/>
            <a:ext cx="2519363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solidFill>
                  <a:srgbClr val="C00000"/>
                </a:solidFill>
              </a:rPr>
              <a:t>Sivu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40200" y="5229225"/>
            <a:ext cx="2016125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" name="TekstniOkvir 7"/>
          <p:cNvSpPr txBox="1">
            <a:spLocks noChangeArrowheads="1"/>
          </p:cNvSpPr>
          <p:nvPr/>
        </p:nvSpPr>
        <p:spPr bwMode="auto">
          <a:xfrm>
            <a:off x="4643438" y="4724400"/>
            <a:ext cx="12557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</a:rPr>
              <a:t>Bijelu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11.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Dvije najviše planine u našoj županiji su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 __________________ i ______________.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1331913" y="3068638"/>
            <a:ext cx="30241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2124075" y="2636838"/>
            <a:ext cx="1785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Ćićarija</a:t>
            </a:r>
          </a:p>
        </p:txBody>
      </p:sp>
      <p:sp>
        <p:nvSpPr>
          <p:cNvPr id="6" name="Pravokutnik 5"/>
          <p:cNvSpPr/>
          <p:nvPr/>
        </p:nvSpPr>
        <p:spPr>
          <a:xfrm>
            <a:off x="5580063" y="3141663"/>
            <a:ext cx="1922462" cy="574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6011863" y="2636838"/>
            <a:ext cx="1189037" cy="6461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dirty="0">
                <a:solidFill>
                  <a:srgbClr val="C00000"/>
                </a:solidFill>
              </a:rPr>
              <a:t>Učka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12.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Tri  najdulje rijeke u našoj županiji su 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______________, ________________ i 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____________________.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niOkvir 3"/>
          <p:cNvSpPr txBox="1">
            <a:spLocks noChangeArrowheads="1"/>
          </p:cNvSpPr>
          <p:nvPr/>
        </p:nvSpPr>
        <p:spPr bwMode="auto">
          <a:xfrm>
            <a:off x="1835150" y="2565400"/>
            <a:ext cx="1317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Mirna</a:t>
            </a:r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5148263" y="2565400"/>
            <a:ext cx="1125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Raša</a:t>
            </a:r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3563938" y="3500438"/>
            <a:ext cx="2035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Dragonja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13.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Rijeka Pazinčica je rijeka  ____________________ 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i utječe u __________________________.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132138" y="2781300"/>
            <a:ext cx="3311525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3779838" y="2565400"/>
            <a:ext cx="2224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ponornica</a:t>
            </a:r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3635375" y="3357563"/>
            <a:ext cx="3124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Pazinsku jamu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14.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Pregrađivanjem rječice ____________________nastalo je umjetno jezero.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339975" y="2420938"/>
            <a:ext cx="31686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3059113" y="2492375"/>
            <a:ext cx="1997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3600">
                <a:solidFill>
                  <a:srgbClr val="C00000"/>
                </a:solidFill>
              </a:rPr>
              <a:t>Butonige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dirty="0" smtClean="0"/>
              <a:t>15.</a:t>
            </a:r>
            <a:endParaRPr lang="hr-HR" sz="4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3563888" y="260648"/>
            <a:ext cx="5111750" cy="5853113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lphaLcParenR"/>
              <a:defRPr/>
            </a:pPr>
            <a:r>
              <a:rPr lang="hr-HR" dirty="0" smtClean="0">
                <a:latin typeface="Comic Sans MS" pitchFamily="66" charset="0"/>
              </a:rPr>
              <a:t>duge i oštre zime i kratka i hladna ljeta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lphaLcParenR"/>
              <a:defRPr/>
            </a:pPr>
            <a:r>
              <a:rPr lang="hr-HR" dirty="0">
                <a:latin typeface="Comic Sans MS" pitchFamily="66" charset="0"/>
              </a:rPr>
              <a:t>d</a:t>
            </a:r>
            <a:r>
              <a:rPr lang="hr-HR" dirty="0" smtClean="0">
                <a:latin typeface="Comic Sans MS" pitchFamily="66" charset="0"/>
              </a:rPr>
              <a:t>uga,topla i sušna ljeta, blage i kišovite zime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lphaLcParenR"/>
              <a:defRPr/>
            </a:pPr>
            <a:r>
              <a:rPr lang="hr-HR" dirty="0">
                <a:latin typeface="Comic Sans MS" pitchFamily="66" charset="0"/>
              </a:rPr>
              <a:t>k</a:t>
            </a:r>
            <a:r>
              <a:rPr lang="hr-HR" dirty="0" smtClean="0">
                <a:latin typeface="Comic Sans MS" pitchFamily="66" charset="0"/>
              </a:rPr>
              <a:t>ratka i prohladna ljeta, oštre zime s pretežito snježnim padalinama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AutoNum type="alphaLcParenR"/>
              <a:defRPr/>
            </a:pPr>
            <a:r>
              <a:rPr lang="hr-HR" dirty="0">
                <a:latin typeface="Comic Sans MS" pitchFamily="66" charset="0"/>
              </a:rPr>
              <a:t>s</a:t>
            </a:r>
            <a:r>
              <a:rPr lang="hr-HR" dirty="0" smtClean="0">
                <a:latin typeface="Comic Sans MS" pitchFamily="66" charset="0"/>
              </a:rPr>
              <a:t>va su godišnja doba jednaka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19460" name="Rezervirano mjesto teksta 4"/>
          <p:cNvSpPr>
            <a:spLocks noGrp="1"/>
          </p:cNvSpPr>
          <p:nvPr>
            <p:ph type="body" sz="half" idx="2"/>
          </p:nvPr>
        </p:nvSpPr>
        <p:spPr>
          <a:xfrm rot="16200000">
            <a:off x="-858837" y="2889250"/>
            <a:ext cx="54864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hr-HR" altLang="sr-Latn-RS" sz="15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hr-HR" altLang="sr-Latn-RS" sz="1500" smtClean="0">
                <a:latin typeface="Comic Sans MS" pitchFamily="66" charset="0"/>
              </a:rPr>
              <a:t>Klima u najvećem dijelu Istarske županije je sredozemna,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hr-HR" altLang="sr-Latn-RS" sz="1500" smtClean="0">
                <a:latin typeface="Comic Sans MS" pitchFamily="66" charset="0"/>
              </a:rPr>
              <a:t>a njena obilježja su :</a:t>
            </a:r>
          </a:p>
        </p:txBody>
      </p:sp>
      <p:sp>
        <p:nvSpPr>
          <p:cNvPr id="6" name="Elipsa 5"/>
          <p:cNvSpPr/>
          <p:nvPr/>
        </p:nvSpPr>
        <p:spPr>
          <a:xfrm>
            <a:off x="3924300" y="1196975"/>
            <a:ext cx="503238" cy="5032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16.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-274320"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hr-HR" dirty="0" smtClean="0">
              <a:latin typeface="Comic Sans MS" pitchFamily="66" charset="0"/>
            </a:endParaRPr>
          </a:p>
          <a:p>
            <a:pPr indent="-274320"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>
                <a:latin typeface="Comic Sans MS" pitchFamily="66" charset="0"/>
              </a:rPr>
              <a:t>Najpoznatiji </a:t>
            </a:r>
            <a:r>
              <a:rPr lang="hr-HR" dirty="0">
                <a:latin typeface="Comic Sans MS" pitchFamily="66" charset="0"/>
              </a:rPr>
              <a:t>vjetrovi koji pušu tijekom cijele godine su ______________ i ____________.</a:t>
            </a: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5148263" y="2708275"/>
            <a:ext cx="1922462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" name="TekstniOkvir 7"/>
          <p:cNvSpPr txBox="1">
            <a:spLocks noChangeArrowheads="1"/>
          </p:cNvSpPr>
          <p:nvPr/>
        </p:nvSpPr>
        <p:spPr bwMode="auto">
          <a:xfrm>
            <a:off x="4932363" y="3357563"/>
            <a:ext cx="1114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3600">
                <a:solidFill>
                  <a:srgbClr val="C00000"/>
                </a:solidFill>
              </a:rPr>
              <a:t>bura</a:t>
            </a: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>
            <a:off x="3924300" y="4149725"/>
            <a:ext cx="1409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3600">
                <a:solidFill>
                  <a:srgbClr val="C00000"/>
                </a:solidFill>
              </a:rPr>
              <a:t>jugo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  <a:latin typeface="Comic Sans MS" pitchFamily="66" charset="0"/>
              </a:rPr>
              <a:t>17.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Ljeti s kopna prema moru puše vjetrić 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z="3600" smtClean="0">
                <a:solidFill>
                  <a:srgbClr val="C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maestral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______________________.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  <a:latin typeface="Comic Sans MS" pitchFamily="66" charset="0"/>
              </a:rPr>
              <a:t>18.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Nabroji deset  gradova Istarske županije.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C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Pazin, Pula, Umag, Novigrad, Poreč, Rovinj, Vodnjan, Labin, Buzet, Buje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1.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-274320"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/>
              <a:t>Republika </a:t>
            </a:r>
            <a:r>
              <a:rPr lang="hr-HR" dirty="0"/>
              <a:t>Hrvatska podijeljena je na manje teritorijalne jedinice koje </a:t>
            </a:r>
            <a:r>
              <a:rPr lang="hr-HR" dirty="0" smtClean="0"/>
              <a:t>nazivamo</a:t>
            </a:r>
          </a:p>
          <a:p>
            <a:pPr indent="-274320"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/>
              <a:t>_________________________.</a:t>
            </a:r>
          </a:p>
          <a:p>
            <a:pPr indent="-274320"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700338" y="3429000"/>
            <a:ext cx="3527425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dirty="0">
                <a:solidFill>
                  <a:srgbClr val="C00000"/>
                </a:solidFill>
              </a:rPr>
              <a:t>županije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  <a:latin typeface="Comic Sans MS" pitchFamily="66" charset="0"/>
              </a:rPr>
              <a:t>19.  Prepoznaj grad!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hr-HR" altLang="sr-Latn-RS" sz="180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r-HR" altLang="sr-Latn-RS" sz="1800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sjedište Istarske županije _______________________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r-HR" altLang="sr-Latn-RS" sz="1800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grad na sedam brda, svjetski poznat po Areni _____________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r-HR" altLang="sr-Latn-RS" sz="1800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najsjeverniji i najzapadniji grad Istarske županije _________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r-HR" altLang="sr-Latn-RS" sz="1800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grad rudara, smješten u istočnom dijelu županije _________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r-HR" altLang="sr-Latn-RS" sz="1800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poznat po tartufima  ___________________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r-HR" altLang="sr-Latn-RS" sz="1800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turistički grad, poznat po Eufrazijevoj bazilici (zlatni ukrasi) ___________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r-HR" altLang="sr-Latn-RS" sz="1800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turistički grad u kojem se nalazi Crkva sv. Eufemije _____________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hr-HR" altLang="sr-Latn-RS" sz="90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3851275" y="1844675"/>
            <a:ext cx="1706563" cy="5762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4211638" y="1916113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2400">
                <a:solidFill>
                  <a:srgbClr val="C00000"/>
                </a:solidFill>
              </a:rPr>
              <a:t>Pazin</a:t>
            </a:r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5859463" y="2420938"/>
            <a:ext cx="777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2400">
                <a:solidFill>
                  <a:srgbClr val="C00000"/>
                </a:solidFill>
              </a:rPr>
              <a:t>Pula</a:t>
            </a:r>
          </a:p>
        </p:txBody>
      </p:sp>
      <p:sp>
        <p:nvSpPr>
          <p:cNvPr id="8" name="TekstniOkvir 7"/>
          <p:cNvSpPr txBox="1">
            <a:spLocks noChangeArrowheads="1"/>
          </p:cNvSpPr>
          <p:nvPr/>
        </p:nvSpPr>
        <p:spPr bwMode="auto">
          <a:xfrm>
            <a:off x="6443663" y="2781300"/>
            <a:ext cx="955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2400">
                <a:solidFill>
                  <a:srgbClr val="C00000"/>
                </a:solidFill>
              </a:rPr>
              <a:t>Umag</a:t>
            </a: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>
            <a:off x="6300788" y="3141663"/>
            <a:ext cx="928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2400">
                <a:solidFill>
                  <a:srgbClr val="C00000"/>
                </a:solidFill>
              </a:rPr>
              <a:t>Labin</a:t>
            </a:r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>
            <a:off x="3924300" y="3573463"/>
            <a:ext cx="963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2400">
                <a:solidFill>
                  <a:srgbClr val="C00000"/>
                </a:solidFill>
              </a:rPr>
              <a:t>Buzet</a:t>
            </a: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1116013" y="4437063"/>
            <a:ext cx="947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2400">
                <a:solidFill>
                  <a:srgbClr val="C00000"/>
                </a:solidFill>
              </a:rPr>
              <a:t>Poreč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6948488" y="4724400"/>
            <a:ext cx="1036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2400">
                <a:solidFill>
                  <a:srgbClr val="C00000"/>
                </a:solidFill>
              </a:rPr>
              <a:t>Rovinj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dirty="0" smtClean="0"/>
              <a:t>20.</a:t>
            </a:r>
            <a:endParaRPr lang="hr-HR" sz="44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2590800" y="603250"/>
            <a:ext cx="5943600" cy="5486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/>
              <a:t>Starijeg su postanka, sastoje se od jedne do tri nastambe i gospodarskih zgrada </a:t>
            </a:r>
          </a:p>
          <a:p>
            <a:pPr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/>
              <a:t>_____________________</a:t>
            </a: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Novijeg </a:t>
            </a:r>
            <a:r>
              <a:rPr lang="hr-HR" dirty="0"/>
              <a:t>su postanka i uglavnom naseljena ljeti u vrijeme godišnjih odmora </a:t>
            </a:r>
            <a:endParaRPr lang="hr-HR" dirty="0" smtClean="0"/>
          </a:p>
          <a:p>
            <a:pPr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/>
              <a:t>____________________</a:t>
            </a:r>
            <a:endParaRPr lang="hr-HR" dirty="0"/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hr-HR" dirty="0"/>
          </a:p>
        </p:txBody>
      </p:sp>
      <p:sp>
        <p:nvSpPr>
          <p:cNvPr id="24580" name="Rezervirano mjesto teksta 5"/>
          <p:cNvSpPr>
            <a:spLocks noGrp="1"/>
          </p:cNvSpPr>
          <p:nvPr>
            <p:ph type="body" sz="half" idx="2"/>
          </p:nvPr>
        </p:nvSpPr>
        <p:spPr>
          <a:xfrm rot="16200000">
            <a:off x="-858837" y="2889250"/>
            <a:ext cx="54864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hr-HR" altLang="sr-Latn-RS" sz="2500" smtClean="0">
                <a:latin typeface="Comic Sans MS" pitchFamily="66" charset="0"/>
              </a:rPr>
              <a:t>U Istarskoj županiji  razlikujemo i dvije posebne vrste naselja: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hr-HR" altLang="sr-Latn-RS" sz="1000" smtClean="0"/>
          </a:p>
        </p:txBody>
      </p:sp>
      <p:sp>
        <p:nvSpPr>
          <p:cNvPr id="9" name="Pravokutnik 8"/>
          <p:cNvSpPr/>
          <p:nvPr/>
        </p:nvSpPr>
        <p:spPr>
          <a:xfrm>
            <a:off x="4716463" y="2276475"/>
            <a:ext cx="3095625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" name="TekstniOkvir 9"/>
          <p:cNvSpPr txBox="1">
            <a:spLocks noChangeArrowheads="1"/>
          </p:cNvSpPr>
          <p:nvPr/>
        </p:nvSpPr>
        <p:spPr bwMode="auto">
          <a:xfrm>
            <a:off x="5364163" y="2205038"/>
            <a:ext cx="165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</a:rPr>
              <a:t>stancije</a:t>
            </a:r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>
            <a:off x="4500563" y="4797425"/>
            <a:ext cx="3367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</a:rPr>
              <a:t>turistička naselja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  <a:latin typeface="Comic Sans MS" pitchFamily="66" charset="0"/>
              </a:rPr>
              <a:t>21.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Nabroji najvažnije gospodarske djelatnosti u našoj županiji!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C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Turizam, poljoprivreda, ribarstvo, industrija i promet.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  <a:latin typeface="Comic Sans MS" pitchFamily="66" charset="0"/>
              </a:rPr>
              <a:t>22.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Jedna od najvažnijih industrijskih djelatnosti u našoj županiji  je ____________________. 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Najveće brodogradilište je _____________ u __________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4211638" y="3284538"/>
            <a:ext cx="914400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4572000" y="2492375"/>
            <a:ext cx="2947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brodogradnja</a:t>
            </a:r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5580063" y="3357563"/>
            <a:ext cx="2206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    Uljanik</a:t>
            </a:r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4211638" y="4149725"/>
            <a:ext cx="1101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Puli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  <a:latin typeface="Comic Sans MS" pitchFamily="66" charset="0"/>
              </a:rPr>
              <a:t>23.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-274320"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hr-HR" dirty="0" smtClean="0">
              <a:latin typeface="Comic Sans MS" pitchFamily="66" charset="0"/>
            </a:endParaRPr>
          </a:p>
          <a:p>
            <a:pPr indent="-274320"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>
                <a:latin typeface="Comic Sans MS" pitchFamily="66" charset="0"/>
              </a:rPr>
              <a:t>Od </a:t>
            </a:r>
            <a:r>
              <a:rPr lang="hr-HR" dirty="0">
                <a:latin typeface="Comic Sans MS" pitchFamily="66" charset="0"/>
              </a:rPr>
              <a:t>poljoprivrednih kultura, na zemlji crljenici uz povoljnu klimu najbolje uspijevaju </a:t>
            </a:r>
            <a:r>
              <a:rPr lang="hr-HR" dirty="0" smtClean="0">
                <a:latin typeface="Comic Sans MS" pitchFamily="66" charset="0"/>
              </a:rPr>
              <a:t>_______________________________.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900113" y="4221163"/>
            <a:ext cx="7632700" cy="720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900113" y="4365625"/>
            <a:ext cx="7542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  <a:latin typeface="Comic Sans MS" pitchFamily="66" charset="0"/>
              </a:rPr>
              <a:t>masline, vinova loza, rano voće i povrće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  <a:latin typeface="Comic Sans MS" pitchFamily="66" charset="0"/>
              </a:rPr>
              <a:t>24.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-274320"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/>
              <a:t>Najpoznatija istarska vina su ________________ i _______________, </a:t>
            </a:r>
          </a:p>
          <a:p>
            <a:pPr indent="-274320"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/>
              <a:t>a </a:t>
            </a:r>
            <a:r>
              <a:rPr lang="hr-HR" dirty="0"/>
              <a:t>poznati suhomesnati proizvod </a:t>
            </a:r>
            <a:r>
              <a:rPr lang="hr-HR" dirty="0" smtClean="0"/>
              <a:t>je</a:t>
            </a:r>
          </a:p>
          <a:p>
            <a:pPr indent="-274320"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/>
              <a:t> </a:t>
            </a:r>
            <a:r>
              <a:rPr lang="hr-HR" dirty="0"/>
              <a:t>istarski ______________.</a:t>
            </a: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331913" y="2565400"/>
            <a:ext cx="2282825" cy="719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1763713" y="2708275"/>
            <a:ext cx="19605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3200">
                <a:solidFill>
                  <a:srgbClr val="C00000"/>
                </a:solidFill>
              </a:rPr>
              <a:t>malvazija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516688" y="2708275"/>
            <a:ext cx="914400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6011863" y="2565400"/>
            <a:ext cx="117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</a:rPr>
              <a:t>teran</a:t>
            </a:r>
          </a:p>
        </p:txBody>
      </p:sp>
      <p:sp>
        <p:nvSpPr>
          <p:cNvPr id="8" name="Pravokutnik 7"/>
          <p:cNvSpPr/>
          <p:nvPr/>
        </p:nvSpPr>
        <p:spPr>
          <a:xfrm>
            <a:off x="4716463" y="5013325"/>
            <a:ext cx="1346200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>
            <a:off x="4787900" y="4221163"/>
            <a:ext cx="1173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  <a:latin typeface="Comic Sans MS" pitchFamily="66" charset="0"/>
              </a:rPr>
              <a:t>pršut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dirty="0" smtClean="0">
                <a:latin typeface="Comic Sans MS" pitchFamily="66" charset="0"/>
              </a:rPr>
              <a:t>25.</a:t>
            </a:r>
            <a:endParaRPr lang="hr-HR" sz="4400" dirty="0">
              <a:latin typeface="Comic Sans MS" pitchFamily="66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3276600" y="549275"/>
            <a:ext cx="5257800" cy="5540375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z="3000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Mala građevina kružnog oblika i kupolastog krova, građena suhozidom koja je nekada služila ratarima za odlaganje alata i sklanjanje od nevremena naziva se 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 typeface="Wingdings 2" pitchFamily="18" charset="2"/>
              <a:buNone/>
            </a:pPr>
            <a:endParaRPr lang="hr-HR" altLang="sr-Latn-RS" sz="3000" smtClean="0">
              <a:solidFill>
                <a:srgbClr val="0000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z="3000" smtClean="0">
                <a:solidFill>
                  <a:srgbClr val="00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__________________.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hr-HR" altLang="sr-Latn-RS" sz="300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9700" name="Rezervirano mjesto teksta 4"/>
          <p:cNvSpPr>
            <a:spLocks noGrp="1"/>
          </p:cNvSpPr>
          <p:nvPr>
            <p:ph type="body" sz="half" idx="2"/>
          </p:nvPr>
        </p:nvSpPr>
        <p:spPr>
          <a:xfrm>
            <a:off x="1514475" y="514350"/>
            <a:ext cx="738188" cy="682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hr-HR" altLang="sr-Latn-RS" sz="2800" smtClean="0">
                <a:latin typeface="Comic Sans MS" pitchFamily="66" charset="0"/>
              </a:rPr>
              <a:t>25.</a:t>
            </a:r>
          </a:p>
        </p:txBody>
      </p:sp>
      <p:pic>
        <p:nvPicPr>
          <p:cNvPr id="29701" name="Slika 5" descr="kazun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12875"/>
            <a:ext cx="33845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avokutnik 6"/>
          <p:cNvSpPr/>
          <p:nvPr/>
        </p:nvSpPr>
        <p:spPr>
          <a:xfrm>
            <a:off x="4572000" y="5084763"/>
            <a:ext cx="2354263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" name="TekstniOkvir 7"/>
          <p:cNvSpPr txBox="1">
            <a:spLocks noChangeArrowheads="1"/>
          </p:cNvSpPr>
          <p:nvPr/>
        </p:nvSpPr>
        <p:spPr bwMode="auto">
          <a:xfrm>
            <a:off x="5364163" y="5084763"/>
            <a:ext cx="1401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  <a:latin typeface="Comic Sans MS" pitchFamily="66" charset="0"/>
              </a:rPr>
              <a:t>kažun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dirty="0" smtClean="0">
                <a:latin typeface="Comic Sans MS" pitchFamily="66" charset="0"/>
              </a:rPr>
              <a:t>26.</a:t>
            </a:r>
            <a:endParaRPr lang="hr-HR" sz="4400" dirty="0">
              <a:latin typeface="Comic Sans MS" pitchFamily="66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2590800" y="603250"/>
            <a:ext cx="5943600" cy="5486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latin typeface="Comic Sans MS" pitchFamily="66" charset="0"/>
                <a:ea typeface="Verdana" pitchFamily="34" charset="0"/>
                <a:cs typeface="Verdana" pitchFamily="34" charset="0"/>
              </a:rPr>
              <a:t>Na kruni grba Republike Hrvatske nalazi se i grb Istarske županije. To je _______________ 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latin typeface="Comic Sans MS" pitchFamily="66" charset="0"/>
                <a:ea typeface="Verdana" pitchFamily="34" charset="0"/>
                <a:cs typeface="Verdana" pitchFamily="34" charset="0"/>
              </a:rPr>
              <a:t>na plavom štitu.</a:t>
            </a:r>
          </a:p>
          <a:p>
            <a:pPr eaLnBrk="1" hangingPunct="1">
              <a:spcBef>
                <a:spcPct val="0"/>
              </a:spcBef>
            </a:pPr>
            <a:endParaRPr lang="hr-HR" altLang="sr-Latn-RS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0724" name="Rezervirano mjesto teksta 5"/>
          <p:cNvSpPr>
            <a:spLocks noGrp="1"/>
          </p:cNvSpPr>
          <p:nvPr>
            <p:ph type="body" sz="half" idx="2"/>
          </p:nvPr>
        </p:nvSpPr>
        <p:spPr>
          <a:xfrm rot="16200000">
            <a:off x="-858837" y="2889250"/>
            <a:ext cx="5486400" cy="914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altLang="sr-Latn-RS" smtClean="0"/>
              <a:t>Republika Hrvatska </a:t>
            </a:r>
          </a:p>
        </p:txBody>
      </p:sp>
      <p:pic>
        <p:nvPicPr>
          <p:cNvPr id="30725" name="Slika 6" descr="sabor_grb_rh_2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92150"/>
            <a:ext cx="2095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avokutnik 7"/>
          <p:cNvSpPr/>
          <p:nvPr/>
        </p:nvSpPr>
        <p:spPr>
          <a:xfrm>
            <a:off x="4211638" y="3284538"/>
            <a:ext cx="3240087" cy="720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>
            <a:off x="4427538" y="3716338"/>
            <a:ext cx="2586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  <a:latin typeface="Comic Sans MS" pitchFamily="66" charset="0"/>
              </a:rPr>
              <a:t> zlatna  koza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dirty="0" smtClean="0">
                <a:latin typeface="Comic Sans MS" pitchFamily="66" charset="0"/>
              </a:rPr>
              <a:t>27.</a:t>
            </a:r>
            <a:endParaRPr lang="hr-HR" sz="4400" dirty="0">
              <a:latin typeface="Comic Sans MS" pitchFamily="66" charset="0"/>
            </a:endParaRPr>
          </a:p>
        </p:txBody>
      </p:sp>
      <p:sp>
        <p:nvSpPr>
          <p:cNvPr id="31747" name="Rezervirano mjesto sadržaja 2"/>
          <p:cNvSpPr>
            <a:spLocks noGrp="1"/>
          </p:cNvSpPr>
          <p:nvPr>
            <p:ph idx="1"/>
          </p:nvPr>
        </p:nvSpPr>
        <p:spPr>
          <a:xfrm>
            <a:off x="2590800" y="603250"/>
            <a:ext cx="5943600" cy="5486400"/>
          </a:xfrm>
        </p:spPr>
        <p:txBody>
          <a:bodyPr/>
          <a:lstStyle/>
          <a:p>
            <a:pPr algn="just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latin typeface="Comic Sans MS" pitchFamily="66" charset="0"/>
            </a:endParaRP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latin typeface="Comic Sans MS" pitchFamily="66" charset="0"/>
              </a:rPr>
              <a:t>      Zastava Istarske županije ima dva polja _______   i   _______ boje s grbom u sredini.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/>
          </a:p>
        </p:txBody>
      </p:sp>
      <p:sp>
        <p:nvSpPr>
          <p:cNvPr id="31748" name="Rezervirano mjesto teksta 3"/>
          <p:cNvSpPr>
            <a:spLocks noGrp="1"/>
          </p:cNvSpPr>
          <p:nvPr>
            <p:ph type="body" sz="half" idx="2"/>
          </p:nvPr>
        </p:nvSpPr>
        <p:spPr>
          <a:xfrm rot="16200000">
            <a:off x="-858837" y="2889250"/>
            <a:ext cx="5486400" cy="914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altLang="sr-Latn-RS" smtClean="0"/>
              <a:t>Istarska županija</a:t>
            </a:r>
          </a:p>
          <a:p>
            <a:pPr eaLnBrk="1" hangingPunct="1">
              <a:spcBef>
                <a:spcPct val="0"/>
              </a:spcBef>
            </a:pPr>
            <a:endParaRPr lang="hr-HR" altLang="sr-Latn-RS" smtClean="0"/>
          </a:p>
          <a:p>
            <a:pPr eaLnBrk="1" hangingPunct="1">
              <a:spcBef>
                <a:spcPct val="0"/>
              </a:spcBef>
            </a:pPr>
            <a:endParaRPr lang="hr-HR" altLang="sr-Latn-RS" smtClean="0"/>
          </a:p>
        </p:txBody>
      </p:sp>
      <p:sp>
        <p:nvSpPr>
          <p:cNvPr id="5" name="Pravokutnik 4"/>
          <p:cNvSpPr/>
          <p:nvPr/>
        </p:nvSpPr>
        <p:spPr>
          <a:xfrm>
            <a:off x="4787900" y="2060575"/>
            <a:ext cx="2427288" cy="76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3276600" y="3644900"/>
            <a:ext cx="1408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  <a:latin typeface="Comic Sans MS" pitchFamily="66" charset="0"/>
              </a:rPr>
              <a:t> plave</a:t>
            </a:r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5867400" y="3644900"/>
            <a:ext cx="17002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  <a:latin typeface="Comic Sans MS" pitchFamily="66" charset="0"/>
              </a:rPr>
              <a:t> zelene</a:t>
            </a:r>
          </a:p>
        </p:txBody>
      </p:sp>
      <p:pic>
        <p:nvPicPr>
          <p:cNvPr id="31752" name="Slika 7" descr="zastava_IZ_bi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29146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dirty="0" smtClean="0">
                <a:latin typeface="Comic Sans MS" pitchFamily="66" charset="0"/>
              </a:rPr>
              <a:t>28.</a:t>
            </a:r>
            <a:endParaRPr lang="hr-HR" sz="4400" dirty="0">
              <a:latin typeface="Comic Sans MS" pitchFamily="66" charset="0"/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2590800" y="603250"/>
            <a:ext cx="5943600" cy="5486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Krasna zemljo, Istro mila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dome roda hrvatskog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Kud se ori pjesan vila,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 Učke tja do mora tvog.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Glas se čuje oko Raše,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čuje Mirna, Draga, Lim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Sve se diže što je naše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za rod gori srcem svim.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Slava tebi Pazin – grade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koj' nam čuvaš rodni kraj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Divne li ste, oj Livade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nek' vas mine tuđi sjaj!</a:t>
            </a:r>
          </a:p>
          <a:p>
            <a:pPr algn="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Sva se Istra širom budi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Pula, Buzet, Lošinj, Cres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Svud pomažu dobri ljudi</a:t>
            </a:r>
            <a:b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vi-VN" altLang="sr-Latn-RS" sz="2200" i="1" smtClean="0">
                <a:solidFill>
                  <a:srgbClr val="00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nauk žari kano krijes.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z="250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2772" name="Rezervirano mjesto teksta 8"/>
          <p:cNvSpPr>
            <a:spLocks noGrp="1"/>
          </p:cNvSpPr>
          <p:nvPr>
            <p:ph type="body" sz="half" idx="2"/>
          </p:nvPr>
        </p:nvSpPr>
        <p:spPr>
          <a:xfrm rot="16200000">
            <a:off x="-858837" y="2889250"/>
            <a:ext cx="5486400" cy="9144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endParaRPr lang="hr-HR" altLang="sr-Latn-RS" sz="1700" smtClean="0">
              <a:latin typeface="Comic Sans MS" pitchFamily="66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hr-HR" altLang="sr-Latn-RS" sz="1700" smtClean="0">
                <a:latin typeface="Comic Sans MS" pitchFamily="66" charset="0"/>
              </a:rPr>
              <a:t>Himna Istarske županije je pjesma __________.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hr-HR" altLang="sr-Latn-RS" sz="700" smtClean="0"/>
          </a:p>
        </p:txBody>
      </p:sp>
      <p:sp>
        <p:nvSpPr>
          <p:cNvPr id="10" name="Pravokutnik 9"/>
          <p:cNvSpPr/>
          <p:nvPr/>
        </p:nvSpPr>
        <p:spPr>
          <a:xfrm>
            <a:off x="1835150" y="4437063"/>
            <a:ext cx="9144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>
            <a:off x="539750" y="1125538"/>
            <a:ext cx="2847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  <a:latin typeface="Comic Sans MS" pitchFamily="66" charset="0"/>
              </a:rPr>
              <a:t>Krasna zemljo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2.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Naša se županija zove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_____________________.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2195513" y="3357563"/>
            <a:ext cx="467995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dirty="0">
                <a:solidFill>
                  <a:srgbClr val="C00000"/>
                </a:solidFill>
              </a:rPr>
              <a:t>Istarska županija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dirty="0" smtClean="0">
                <a:latin typeface="Comic Sans MS" pitchFamily="66" charset="0"/>
              </a:rPr>
              <a:t>29.</a:t>
            </a:r>
            <a:endParaRPr lang="hr-HR" sz="4400" dirty="0">
              <a:latin typeface="Comic Sans MS" pitchFamily="66" charset="0"/>
            </a:endParaRPr>
          </a:p>
        </p:txBody>
      </p:sp>
      <p:sp>
        <p:nvSpPr>
          <p:cNvPr id="33795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73663" cy="58531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z="800" smtClean="0"/>
              <a:t>KUD Barban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 rot="16200000">
            <a:off x="-858837" y="2889250"/>
            <a:ext cx="5486400" cy="914400"/>
          </a:xfrm>
        </p:spPr>
        <p:txBody>
          <a:bodyPr>
            <a:normAutofit fontScale="40000" lnSpcReduction="20000"/>
          </a:bodyPr>
          <a:lstStyle/>
          <a:p>
            <a:pPr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latin typeface="Comic Sans MS" pitchFamily="66" charset="0"/>
              </a:rPr>
              <a:t>Najpoznatiji istarski ples je </a:t>
            </a:r>
            <a:r>
              <a:rPr lang="hr-HR" sz="3200" dirty="0" smtClean="0">
                <a:latin typeface="Comic Sans MS" pitchFamily="66" charset="0"/>
              </a:rPr>
              <a:t>_________________________.</a:t>
            </a:r>
            <a:endParaRPr lang="hr-HR" sz="3200" dirty="0">
              <a:latin typeface="Comic Sans MS" pitchFamily="66" charset="0"/>
            </a:endParaRPr>
          </a:p>
          <a:p>
            <a:pPr algn="ctr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latin typeface="Comic Sans MS" pitchFamily="66" charset="0"/>
              </a:rPr>
              <a:t>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1692275" y="2997200"/>
            <a:ext cx="914400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 rot="-5400000">
            <a:off x="427038" y="1874838"/>
            <a:ext cx="1885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  <a:latin typeface="Comic Sans MS" pitchFamily="66" charset="0"/>
              </a:rPr>
              <a:t> istarski </a:t>
            </a:r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 rot="-5400000">
            <a:off x="1302544" y="2089944"/>
            <a:ext cx="1795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  <a:latin typeface="Comic Sans MS" pitchFamily="66" charset="0"/>
              </a:rPr>
              <a:t>    balun </a:t>
            </a:r>
          </a:p>
        </p:txBody>
      </p:sp>
      <p:pic>
        <p:nvPicPr>
          <p:cNvPr id="33800" name="Slika 7" descr="vijesti_3451_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052513"/>
            <a:ext cx="532765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3.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Istarska županija zauzima najveći dio 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_______________ poluotoka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484438" y="4005263"/>
            <a:ext cx="21590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2771775" y="3357563"/>
            <a:ext cx="2008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istarskog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4.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Županijsko središte naše županije je  ______________, 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ali je najveći grad __________.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635375" y="2565400"/>
            <a:ext cx="1851025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3995738" y="2636838"/>
            <a:ext cx="1266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Pazin</a:t>
            </a:r>
          </a:p>
        </p:txBody>
      </p:sp>
      <p:sp>
        <p:nvSpPr>
          <p:cNvPr id="6" name="Pravokutnik 5"/>
          <p:cNvSpPr/>
          <p:nvPr/>
        </p:nvSpPr>
        <p:spPr>
          <a:xfrm>
            <a:off x="5292725" y="3500438"/>
            <a:ext cx="1778000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dirty="0">
                <a:solidFill>
                  <a:srgbClr val="C00000"/>
                </a:solidFill>
              </a:rPr>
              <a:t>Pula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dirty="0" smtClean="0"/>
              <a:t>5.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scene3d>
            <a:camera prst="perspective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 smtClean="0"/>
              <a:t> a)sjeveru </a:t>
            </a:r>
            <a:r>
              <a:rPr lang="hr-HR" dirty="0"/>
              <a:t>Republike </a:t>
            </a:r>
            <a:endParaRPr lang="hr-HR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/>
              <a:t> </a:t>
            </a:r>
            <a:r>
              <a:rPr lang="hr-HR" dirty="0" smtClean="0"/>
              <a:t>      Hrvatske</a:t>
            </a:r>
            <a:endParaRPr lang="hr-HR" dirty="0"/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/>
              <a:t>b) sjeveroistoku Republike </a:t>
            </a:r>
            <a:endParaRPr lang="hr-HR" dirty="0" smtClean="0"/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/>
              <a:t> </a:t>
            </a:r>
            <a:r>
              <a:rPr lang="hr-HR" dirty="0" smtClean="0"/>
              <a:t>      Hrvatske</a:t>
            </a:r>
            <a:endParaRPr lang="hr-HR" dirty="0"/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/>
              <a:t>c) istoku Republike </a:t>
            </a:r>
            <a:r>
              <a:rPr lang="hr-HR" dirty="0" smtClean="0"/>
              <a:t> </a:t>
            </a: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/>
              <a:t> </a:t>
            </a:r>
            <a:r>
              <a:rPr lang="hr-HR" dirty="0" smtClean="0"/>
              <a:t>      Hrvatske</a:t>
            </a:r>
            <a:endParaRPr lang="hr-HR" dirty="0"/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/>
              <a:t>d) zapadu Republike </a:t>
            </a:r>
            <a:r>
              <a:rPr lang="hr-HR" dirty="0" smtClean="0"/>
              <a:t> </a:t>
            </a: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/>
              <a:t> </a:t>
            </a:r>
            <a:r>
              <a:rPr lang="hr-HR" dirty="0" smtClean="0"/>
              <a:t>       Hrvatske</a:t>
            </a:r>
            <a:endParaRPr lang="hr-HR" dirty="0"/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dirty="0"/>
              <a:t>e) jugu Republike Hrvatske</a:t>
            </a:r>
          </a:p>
        </p:txBody>
      </p:sp>
      <p:sp>
        <p:nvSpPr>
          <p:cNvPr id="9220" name="Rezervirano mjesto teksta 3"/>
          <p:cNvSpPr>
            <a:spLocks noGrp="1"/>
          </p:cNvSpPr>
          <p:nvPr>
            <p:ph type="body" sz="half" idx="2"/>
          </p:nvPr>
        </p:nvSpPr>
        <p:spPr>
          <a:xfrm rot="16200000">
            <a:off x="-858837" y="2889250"/>
            <a:ext cx="54864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altLang="sr-Latn-RS" sz="3000" smtClean="0"/>
              <a:t>Naša se županija prostire na:</a:t>
            </a:r>
          </a:p>
        </p:txBody>
      </p:sp>
      <p:sp>
        <p:nvSpPr>
          <p:cNvPr id="6" name="Elipsa 5"/>
          <p:cNvSpPr/>
          <p:nvPr/>
        </p:nvSpPr>
        <p:spPr>
          <a:xfrm>
            <a:off x="2987675" y="3573463"/>
            <a:ext cx="576263" cy="5540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6.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FFFFFF"/>
                </a:solidFill>
                <a:ea typeface="Verdana" pitchFamily="34" charset="0"/>
                <a:cs typeface="Verdana" pitchFamily="34" charset="0"/>
              </a:rPr>
              <a:t>Naša se županija nalazi u _________________ zavičaju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FFFFFF"/>
                </a:solidFill>
                <a:ea typeface="Verdana" pitchFamily="34" charset="0"/>
                <a:cs typeface="Verdana" pitchFamily="34" charset="0"/>
              </a:rPr>
              <a:t> Republike Hrvatske.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hr-HR" altLang="sr-Latn-RS" smtClean="0">
              <a:solidFill>
                <a:srgbClr val="FFFFFF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2555875" y="2708275"/>
            <a:ext cx="2498725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2124075" y="2565400"/>
            <a:ext cx="3527425" cy="64611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dirty="0">
                <a:solidFill>
                  <a:srgbClr val="C00000"/>
                </a:solidFill>
              </a:rPr>
              <a:t>primorskom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7.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Na sjeveru Istarska županija graniči s ___________________________,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 a na sjeveroistoku i istoku s _________________________________.</a:t>
            </a:r>
          </a:p>
        </p:txBody>
      </p:sp>
      <p:sp>
        <p:nvSpPr>
          <p:cNvPr id="4" name="Pravokutnik 3"/>
          <p:cNvSpPr/>
          <p:nvPr/>
        </p:nvSpPr>
        <p:spPr>
          <a:xfrm>
            <a:off x="1979613" y="2565400"/>
            <a:ext cx="532923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1908175" y="2492375"/>
            <a:ext cx="5616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>
                <a:solidFill>
                  <a:srgbClr val="C00000"/>
                </a:solidFill>
              </a:rPr>
              <a:t>Republikom Slovenijom </a:t>
            </a:r>
          </a:p>
        </p:txBody>
      </p:sp>
      <p:sp>
        <p:nvSpPr>
          <p:cNvPr id="6" name="Pravokutnik 5"/>
          <p:cNvSpPr/>
          <p:nvPr/>
        </p:nvSpPr>
        <p:spPr>
          <a:xfrm>
            <a:off x="971550" y="4365625"/>
            <a:ext cx="7272338" cy="719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611188" y="4149725"/>
            <a:ext cx="7921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3600">
                <a:solidFill>
                  <a:srgbClr val="C00000"/>
                </a:solidFill>
              </a:rPr>
              <a:t>Primorsko-goranskom županijom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shade val="85000"/>
                    <a:satMod val="150000"/>
                  </a:schemeClr>
                </a:solidFill>
              </a:rPr>
              <a:t>8.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Zašto za našu obalu kažemo 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da je razvedena? 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Zato što ima mnogo otoka, otočića,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hr-HR" altLang="sr-Latn-RS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 uvala, zavala i zaljeva.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karneval</Template>
  <TotalTime>269</TotalTime>
  <Words>666</Words>
  <Application>Microsoft Office PowerPoint</Application>
  <PresentationFormat>Prikaz na zaslonu (4:3)</PresentationFormat>
  <Paragraphs>188</Paragraphs>
  <Slides>30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9" baseType="lpstr">
      <vt:lpstr>Verdana</vt:lpstr>
      <vt:lpstr>Arial</vt:lpstr>
      <vt:lpstr>Bodoni MT</vt:lpstr>
      <vt:lpstr>Wingdings 2</vt:lpstr>
      <vt:lpstr>Calibri</vt:lpstr>
      <vt:lpstr>Corbel</vt:lpstr>
      <vt:lpstr>Comic Sans MS</vt:lpstr>
      <vt:lpstr>Palatino Linotype</vt:lpstr>
      <vt:lpstr>Carnival</vt:lpstr>
      <vt:lpstr>KVIZ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12.</vt:lpstr>
      <vt:lpstr>13.</vt:lpstr>
      <vt:lpstr>14.</vt:lpstr>
      <vt:lpstr>15.</vt:lpstr>
      <vt:lpstr>16.</vt:lpstr>
      <vt:lpstr>17.</vt:lpstr>
      <vt:lpstr>18.</vt:lpstr>
      <vt:lpstr>19.  Prepoznaj grad!</vt:lpstr>
      <vt:lpstr>20.</vt:lpstr>
      <vt:lpstr>21.</vt:lpstr>
      <vt:lpstr>22.</vt:lpstr>
      <vt:lpstr>23.</vt:lpstr>
      <vt:lpstr>24. </vt:lpstr>
      <vt:lpstr>25.</vt:lpstr>
      <vt:lpstr>26.</vt:lpstr>
      <vt:lpstr>27.</vt:lpstr>
      <vt:lpstr>28.</vt:lpstr>
      <vt:lpstr>29.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Melita Griparic</dc:creator>
  <cp:lastModifiedBy>Višnja</cp:lastModifiedBy>
  <cp:revision>28</cp:revision>
  <dcterms:created xsi:type="dcterms:W3CDTF">2010-12-13T18:52:56Z</dcterms:created>
  <dcterms:modified xsi:type="dcterms:W3CDTF">2015-04-04T16:54:19Z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2345</vt:lpwstr>
  </property>
</Properties>
</file>