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18"/>
  </p:notesMasterIdLst>
  <p:sldIdLst>
    <p:sldId id="256" r:id="rId3"/>
    <p:sldId id="269" r:id="rId4"/>
    <p:sldId id="281" r:id="rId5"/>
    <p:sldId id="270" r:id="rId6"/>
    <p:sldId id="271" r:id="rId7"/>
    <p:sldId id="272" r:id="rId8"/>
    <p:sldId id="279" r:id="rId9"/>
    <p:sldId id="273" r:id="rId10"/>
    <p:sldId id="274" r:id="rId11"/>
    <p:sldId id="275" r:id="rId12"/>
    <p:sldId id="276" r:id="rId13"/>
    <p:sldId id="280" r:id="rId14"/>
    <p:sldId id="278" r:id="rId15"/>
    <p:sldId id="277" r:id="rId16"/>
    <p:sldId id="268" r:id="rId17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FAFA32"/>
    <a:srgbClr val="D9E9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134" autoAdjust="0"/>
    <p:restoredTop sz="94660"/>
  </p:normalViewPr>
  <p:slideViewPr>
    <p:cSldViewPr>
      <p:cViewPr varScale="1">
        <p:scale>
          <a:sx n="42" d="100"/>
          <a:sy n="42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hr-HR" altLang="x-non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hr-HR" altLang="x-non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Kliknite da biste uredili stilove teksta matrice</a:t>
            </a:r>
          </a:p>
          <a:p>
            <a:pPr lvl="1"/>
            <a:r>
              <a:rPr lang="hr-HR" altLang="x-none" smtClean="0"/>
              <a:t>Druga razina</a:t>
            </a:r>
          </a:p>
          <a:p>
            <a:pPr lvl="2"/>
            <a:r>
              <a:rPr lang="hr-HR" altLang="x-none" smtClean="0"/>
              <a:t>Treća razina</a:t>
            </a:r>
          </a:p>
          <a:p>
            <a:pPr lvl="3"/>
            <a:r>
              <a:rPr lang="hr-HR" altLang="x-none" smtClean="0"/>
              <a:t>Četvrta razina</a:t>
            </a:r>
          </a:p>
          <a:p>
            <a:pPr lvl="4"/>
            <a:r>
              <a:rPr lang="hr-HR" altLang="x-none" smtClean="0"/>
              <a:t>Peta razina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hr-HR" altLang="x-non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1F29034-A06D-4E5B-BA61-11ECFE75F02B}" type="slidenum">
              <a:rPr lang="hr-HR" altLang="x-none"/>
              <a:pPr/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1647971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13508-7716-4587-9E05-91286A0EA007}" type="slidenum">
              <a:rPr lang="hr-HR" altLang="x-none"/>
              <a:pPr/>
              <a:t>1</a:t>
            </a:fld>
            <a:endParaRPr lang="hr-HR" altLang="x-none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xmlns="" val="3576627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D840D7-BFA9-4ACC-96E8-6EE25E38EE95}" type="slidenum">
              <a:rPr lang="hr-HR" altLang="sr-Latn-R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285456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921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2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23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23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924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hr-HR" altLang="x-none" noProof="0" smtClean="0"/>
              <a:t>Kliknite da biste uredili stil naslova matrice</a:t>
            </a: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r-HR" altLang="x-none" noProof="0" smtClean="0"/>
              <a:t>Kliknite da biste uredili stil podnaslova matrice</a:t>
            </a: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9243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9244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073CB6-B5EC-4987-82D0-D5F03918CB25}" type="slidenum">
              <a:rPr lang="hr-HR" altLang="x-none"/>
              <a:pPr/>
              <a:t>‹#›</a:t>
            </a:fld>
            <a:endParaRPr lang="hr-HR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99E5EB-4999-4B82-A1C4-B9F1C1CF5B4C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355799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FD2306-2021-4C89-9A00-1B10D7A07B48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208518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2C60A52-2729-4098-8452-20403CB61444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146644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hr-HR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24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hr-HR" altLang="x-none" noProof="0" smtClean="0"/>
              <a:t>Kliknite da biste uredili stil naslova matrice</a:t>
            </a: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r-HR" altLang="x-none" noProof="0" smtClean="0"/>
              <a:t>Kliknite da biste uredili stil podnaslova matrice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4B9FEB-A139-4030-AADF-49CDAA5BAD88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605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4CD2C-7B4E-4436-9785-DE72C686251B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56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CDD6A-36CC-4E76-B3F4-096A1B7D6427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10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CFB94-730B-43D0-BA69-B26150906635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3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2E3EA-1300-41E8-8930-E4D19B49C178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164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2109F-2B7D-4066-9488-571975F18508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320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6342A-00A8-4893-9643-03D0A5D0FC4D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19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0A1D6F-EBB5-4A4F-B789-FEF0ED48D9A5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2532122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FA275-21F2-455D-BEB4-ABD97C059844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119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D6585-5864-4FEC-9F47-8EE859557B81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461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8E81C-6F96-4D0A-8ECC-C793A7DB7065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524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47D99-3695-4455-BD60-55E56F9E12EE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023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D14D0-6BCD-4092-B653-3D30BC433426}" type="slidenum">
              <a:rPr lang="hr-HR" altLang="sr-Latn-R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43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24EAA9-C136-40B9-92C6-7843E6D5749C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404008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150450-9ABE-40F3-93F7-73E7AA5D31EE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402004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16F1FB-09AA-402A-9EBB-61936E188610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74776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9D79C0-9BE7-44DA-9648-3948BBBF193E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406952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EA91BC-AA16-4726-A683-2A6B022AB9E3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109776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CBC76F-DF98-4AD3-9E87-DF3985791A68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142950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3D6572-9C1F-4A93-891B-C2A7C1519BD9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xmlns="" val="159968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819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19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19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19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19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0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1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1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1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1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1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21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821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Kliknite da biste uredili stil naslova matrice</a:t>
            </a:r>
          </a:p>
        </p:txBody>
      </p:sp>
      <p:sp>
        <p:nvSpPr>
          <p:cNvPr id="821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Kliknite da biste uredili stilove teksta matrice</a:t>
            </a:r>
          </a:p>
          <a:p>
            <a:pPr lvl="1"/>
            <a:r>
              <a:rPr lang="hr-HR" altLang="x-none" smtClean="0"/>
              <a:t>Druga razina</a:t>
            </a:r>
          </a:p>
          <a:p>
            <a:pPr lvl="2"/>
            <a:r>
              <a:rPr lang="hr-HR" altLang="x-none" smtClean="0"/>
              <a:t>Treća razina</a:t>
            </a:r>
          </a:p>
          <a:p>
            <a:pPr lvl="3"/>
            <a:r>
              <a:rPr lang="hr-HR" altLang="x-none" smtClean="0"/>
              <a:t>Četvrta razina</a:t>
            </a:r>
          </a:p>
          <a:p>
            <a:pPr lvl="4"/>
            <a:r>
              <a:rPr lang="hr-HR" altLang="x-none" smtClean="0"/>
              <a:t>Peta razina</a:t>
            </a:r>
          </a:p>
        </p:txBody>
      </p:sp>
      <p:sp>
        <p:nvSpPr>
          <p:cNvPr id="821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r-HR" altLang="x-none"/>
          </a:p>
        </p:txBody>
      </p:sp>
      <p:sp>
        <p:nvSpPr>
          <p:cNvPr id="821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905DD35-3207-4652-9E5A-8B1A5ADB1663}" type="slidenum">
              <a:rPr lang="hr-HR" altLang="x-none"/>
              <a:pPr/>
              <a:t>‹#›</a:t>
            </a:fld>
            <a:endParaRPr lang="hr-HR" altLang="x-none"/>
          </a:p>
        </p:txBody>
      </p:sp>
      <p:sp>
        <p:nvSpPr>
          <p:cNvPr id="822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r-HR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819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820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0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820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820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821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sr-Latn-RS" altLang="sr-Latn-RS" smtClean="0">
                <a:solidFill>
                  <a:srgbClr val="FFFFFF"/>
                </a:solidFill>
              </a:endParaRPr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hr-HR" smtClean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1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hr-HR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21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Kliknite da biste uredili stil naslova matrice</a:t>
            </a:r>
          </a:p>
        </p:txBody>
      </p:sp>
      <p:sp>
        <p:nvSpPr>
          <p:cNvPr id="821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Kliknite da biste uredili stilove teksta matrice</a:t>
            </a:r>
          </a:p>
          <a:p>
            <a:pPr lvl="1"/>
            <a:r>
              <a:rPr lang="hr-HR" altLang="x-none" smtClean="0"/>
              <a:t>Druga razina</a:t>
            </a:r>
          </a:p>
          <a:p>
            <a:pPr lvl="2"/>
            <a:r>
              <a:rPr lang="hr-HR" altLang="x-none" smtClean="0"/>
              <a:t>Treća razina</a:t>
            </a:r>
          </a:p>
          <a:p>
            <a:pPr lvl="3"/>
            <a:r>
              <a:rPr lang="hr-HR" altLang="x-none" smtClean="0"/>
              <a:t>Četvrta razina</a:t>
            </a:r>
          </a:p>
          <a:p>
            <a:pPr lvl="4"/>
            <a:r>
              <a:rPr lang="hr-HR" altLang="x-none" smtClean="0"/>
              <a:t>Peta razina</a:t>
            </a:r>
          </a:p>
        </p:txBody>
      </p:sp>
      <p:sp>
        <p:nvSpPr>
          <p:cNvPr id="821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  <p:sp>
        <p:nvSpPr>
          <p:cNvPr id="821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E657FA7-7BD0-47BB-8DC5-83EDE4E513FD}" type="slidenum">
              <a:rPr lang="hr-HR" altLang="sr-Latn-RS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hr-HR" altLang="sr-Latn-R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22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4357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7" name="Group 5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4026021335"/>
              </p:ext>
            </p:extLst>
          </p:nvPr>
        </p:nvGraphicFramePr>
        <p:xfrm>
          <a:off x="457200" y="277813"/>
          <a:ext cx="8229600" cy="6402389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1270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komarci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bistro i duboko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za šljapkanje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1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Kopački rit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slatka voda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poslije kiše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8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šaš i trska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umjetno i prirodno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malo vode na tlu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2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MOČVARA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JEZERO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LOKVA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</a:t>
                      </a:r>
                      <a:r>
                        <a:rPr kumimoji="0" lang="hr-HR" altLang="x-none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VODE STAJAĆICE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434248" y="293668"/>
            <a:ext cx="2743200" cy="12192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>
                <a:solidFill>
                  <a:schemeClr val="bg2"/>
                </a:solidFill>
              </a:rPr>
              <a:t>A1</a:t>
            </a:r>
          </a:p>
        </p:txBody>
      </p: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457200" y="1530657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 dirty="0">
                <a:solidFill>
                  <a:schemeClr val="bg2"/>
                </a:solidFill>
              </a:rPr>
              <a:t>A2</a:t>
            </a:r>
          </a:p>
        </p:txBody>
      </p:sp>
      <p:sp>
        <p:nvSpPr>
          <p:cNvPr id="4152" name="Rectangle 56"/>
          <p:cNvSpPr>
            <a:spLocks noChangeArrowheads="1"/>
          </p:cNvSpPr>
          <p:nvPr/>
        </p:nvSpPr>
        <p:spPr bwMode="auto">
          <a:xfrm>
            <a:off x="470971" y="2831307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 dirty="0">
                <a:solidFill>
                  <a:schemeClr val="bg2"/>
                </a:solidFill>
              </a:rPr>
              <a:t>A3</a:t>
            </a:r>
          </a:p>
        </p:txBody>
      </p:sp>
      <p:sp>
        <p:nvSpPr>
          <p:cNvPr id="4153" name="Rectangle 57"/>
          <p:cNvSpPr>
            <a:spLocks noChangeArrowheads="1"/>
          </p:cNvSpPr>
          <p:nvPr/>
        </p:nvSpPr>
        <p:spPr bwMode="auto">
          <a:xfrm>
            <a:off x="457200" y="4148657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3200">
              <a:solidFill>
                <a:schemeClr val="bg2"/>
              </a:solidFill>
            </a:endParaRPr>
          </a:p>
        </p:txBody>
      </p:sp>
      <p:sp>
        <p:nvSpPr>
          <p:cNvPr id="4154" name="Rectangle 58"/>
          <p:cNvSpPr>
            <a:spLocks noChangeArrowheads="1"/>
          </p:cNvSpPr>
          <p:nvPr/>
        </p:nvSpPr>
        <p:spPr bwMode="auto">
          <a:xfrm>
            <a:off x="3184334" y="2823992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>
                <a:solidFill>
                  <a:schemeClr val="bg2"/>
                </a:solidFill>
              </a:rPr>
              <a:t>B3</a:t>
            </a:r>
          </a:p>
        </p:txBody>
      </p: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3223352" y="1528592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>
                <a:solidFill>
                  <a:schemeClr val="bg2"/>
                </a:solidFill>
              </a:rPr>
              <a:t>B2</a:t>
            </a:r>
          </a:p>
        </p:txBody>
      </p:sp>
      <p:sp>
        <p:nvSpPr>
          <p:cNvPr id="4156" name="Rectangle 60"/>
          <p:cNvSpPr>
            <a:spLocks noChangeArrowheads="1"/>
          </p:cNvSpPr>
          <p:nvPr/>
        </p:nvSpPr>
        <p:spPr bwMode="auto">
          <a:xfrm>
            <a:off x="3181120" y="292447"/>
            <a:ext cx="2743200" cy="12192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>
                <a:solidFill>
                  <a:schemeClr val="bg2"/>
                </a:solidFill>
              </a:rPr>
              <a:t>B1</a:t>
            </a:r>
          </a:p>
        </p:txBody>
      </p:sp>
      <p:sp>
        <p:nvSpPr>
          <p:cNvPr id="4157" name="Rectangle 61"/>
          <p:cNvSpPr>
            <a:spLocks noChangeArrowheads="1"/>
          </p:cNvSpPr>
          <p:nvPr/>
        </p:nvSpPr>
        <p:spPr bwMode="auto">
          <a:xfrm>
            <a:off x="3205449" y="4134310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3200">
              <a:solidFill>
                <a:schemeClr val="bg2"/>
              </a:solidFill>
            </a:endParaRPr>
          </a:p>
        </p:txBody>
      </p:sp>
      <p:sp>
        <p:nvSpPr>
          <p:cNvPr id="4158" name="Rectangle 62"/>
          <p:cNvSpPr>
            <a:spLocks noChangeArrowheads="1"/>
          </p:cNvSpPr>
          <p:nvPr/>
        </p:nvSpPr>
        <p:spPr bwMode="auto">
          <a:xfrm>
            <a:off x="5925238" y="284829"/>
            <a:ext cx="2743200" cy="12192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>
                <a:solidFill>
                  <a:schemeClr val="bg2"/>
                </a:solidFill>
              </a:rPr>
              <a:t>C1</a:t>
            </a:r>
          </a:p>
        </p:txBody>
      </p:sp>
      <p:sp>
        <p:nvSpPr>
          <p:cNvPr id="4159" name="Rectangle 63"/>
          <p:cNvSpPr>
            <a:spLocks noChangeArrowheads="1"/>
          </p:cNvSpPr>
          <p:nvPr/>
        </p:nvSpPr>
        <p:spPr bwMode="auto">
          <a:xfrm>
            <a:off x="5955076" y="1519382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>
                <a:solidFill>
                  <a:schemeClr val="bg2"/>
                </a:solidFill>
              </a:rPr>
              <a:t>C2</a:t>
            </a:r>
          </a:p>
        </p:txBody>
      </p:sp>
      <p:sp>
        <p:nvSpPr>
          <p:cNvPr id="4160" name="Rectangle 64"/>
          <p:cNvSpPr>
            <a:spLocks noChangeArrowheads="1"/>
          </p:cNvSpPr>
          <p:nvPr/>
        </p:nvSpPr>
        <p:spPr bwMode="auto">
          <a:xfrm>
            <a:off x="5948190" y="2818009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x-none" sz="3200">
                <a:solidFill>
                  <a:schemeClr val="bg2"/>
                </a:solidFill>
              </a:rPr>
              <a:t>C3</a:t>
            </a:r>
          </a:p>
        </p:txBody>
      </p:sp>
      <p:sp>
        <p:nvSpPr>
          <p:cNvPr id="4161" name="Rectangle 65"/>
          <p:cNvSpPr>
            <a:spLocks noChangeArrowheads="1"/>
          </p:cNvSpPr>
          <p:nvPr/>
        </p:nvSpPr>
        <p:spPr bwMode="auto">
          <a:xfrm>
            <a:off x="5953240" y="4125847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3200">
              <a:solidFill>
                <a:schemeClr val="bg2"/>
              </a:solidFill>
            </a:endParaRPr>
          </a:p>
        </p:txBody>
      </p:sp>
      <p:sp>
        <p:nvSpPr>
          <p:cNvPr id="4162" name="Rectangle 66"/>
          <p:cNvSpPr>
            <a:spLocks noChangeArrowheads="1"/>
          </p:cNvSpPr>
          <p:nvPr/>
        </p:nvSpPr>
        <p:spPr bwMode="auto">
          <a:xfrm>
            <a:off x="480152" y="5453315"/>
            <a:ext cx="8229600" cy="1219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</p:childTnLst>
        </p:cTn>
      </p:par>
    </p:tnLst>
    <p:bldLst>
      <p:bldP spid="4148" grpId="0" animBg="1"/>
      <p:bldP spid="4151" grpId="0" animBg="1"/>
      <p:bldP spid="4152" grpId="0" animBg="1"/>
      <p:bldP spid="4153" grpId="0" animBg="1"/>
      <p:bldP spid="4154" grpId="0" animBg="1"/>
      <p:bldP spid="4155" grpId="0" animBg="1"/>
      <p:bldP spid="4156" grpId="0" animBg="1"/>
      <p:bldP spid="4157" grpId="0" animBg="1"/>
      <p:bldP spid="4158" grpId="0" animBg="1"/>
      <p:bldP spid="4159" grpId="0" animBg="1"/>
      <p:bldP spid="4160" grpId="0" animBg="1"/>
      <p:bldP spid="4161" grpId="0" animBg="1"/>
      <p:bldP spid="41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 smtClean="0"/>
              <a:t>Divlja patka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1524000"/>
            <a:ext cx="4859387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9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 smtClean="0"/>
              <a:t>Žabe</a:t>
            </a:r>
            <a:r>
              <a:rPr lang="hr-HR" dirty="0"/>
              <a:t>, kornjače</a:t>
            </a:r>
            <a:r>
              <a:rPr lang="hr-HR" dirty="0" smtClean="0"/>
              <a:t>, </a:t>
            </a:r>
            <a:r>
              <a:rPr lang="hr-HR" dirty="0"/>
              <a:t>puž barnjak, </a:t>
            </a:r>
            <a:r>
              <a:rPr lang="hr-HR" dirty="0" smtClean="0"/>
              <a:t>pijavica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3261643" cy="1707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367185"/>
            <a:ext cx="2103302" cy="1877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191000"/>
            <a:ext cx="2286198" cy="150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505200"/>
            <a:ext cx="4944704" cy="247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 smtClean="0"/>
              <a:t>Bjelouška</a:t>
            </a:r>
          </a:p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6864691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3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 smtClean="0"/>
              <a:t>Ribe: šaran, som, štuka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903383"/>
            <a:ext cx="3063737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252" y="831802"/>
            <a:ext cx="4995553" cy="373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805" y="4275696"/>
            <a:ext cx="4038600" cy="249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75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/>
              <a:t>K</a:t>
            </a:r>
            <a:r>
              <a:rPr lang="hr-HR" dirty="0" smtClean="0"/>
              <a:t>ukci</a:t>
            </a:r>
            <a:r>
              <a:rPr lang="hr-HR" dirty="0"/>
              <a:t>: komarac, obrubljeni kozjak, vretence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" y="1325896"/>
            <a:ext cx="3810330" cy="2816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858508"/>
            <a:ext cx="4340728" cy="2999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3116" y="775142"/>
            <a:ext cx="3531432" cy="25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302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7" name="Group 5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2615956431"/>
              </p:ext>
            </p:extLst>
          </p:nvPr>
        </p:nvGraphicFramePr>
        <p:xfrm>
          <a:off x="457200" y="277813"/>
          <a:ext cx="8229600" cy="6402389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1270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lopoč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vrba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čaplja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1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lokvanj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topola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vretence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8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preslica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joha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bjelouška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2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rogoz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šaran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pijavica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r-HR" altLang="x-none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</a:t>
                      </a:r>
                      <a:r>
                        <a:rPr kumimoji="0" lang="hr-HR" altLang="x-none" sz="5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živi svijet u stajaćicama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457200" y="294013"/>
            <a:ext cx="2743200" cy="12192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A1</a:t>
            </a:r>
          </a:p>
        </p:txBody>
      </p: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457200" y="1501583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A2</a:t>
            </a:r>
          </a:p>
        </p:txBody>
      </p:sp>
      <p:sp>
        <p:nvSpPr>
          <p:cNvPr id="4152" name="Rectangle 56"/>
          <p:cNvSpPr>
            <a:spLocks noChangeArrowheads="1"/>
          </p:cNvSpPr>
          <p:nvPr/>
        </p:nvSpPr>
        <p:spPr bwMode="auto">
          <a:xfrm>
            <a:off x="457200" y="2814272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A3</a:t>
            </a:r>
          </a:p>
        </p:txBody>
      </p:sp>
      <p:sp>
        <p:nvSpPr>
          <p:cNvPr id="4153" name="Rectangle 57"/>
          <p:cNvSpPr>
            <a:spLocks noChangeArrowheads="1"/>
          </p:cNvSpPr>
          <p:nvPr/>
        </p:nvSpPr>
        <p:spPr bwMode="auto">
          <a:xfrm>
            <a:off x="487496" y="4105160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A4</a:t>
            </a:r>
            <a:endParaRPr lang="sr-Latn-CS" altLang="sr-Latn-RS" smtClean="0">
              <a:solidFill>
                <a:srgbClr val="334D3F"/>
              </a:solidFill>
              <a:cs typeface="Arial" panose="020B0604020202020204" pitchFamily="34" charset="0"/>
            </a:endParaRPr>
          </a:p>
        </p:txBody>
      </p:sp>
      <p:sp>
        <p:nvSpPr>
          <p:cNvPr id="4154" name="Rectangle 58"/>
          <p:cNvSpPr>
            <a:spLocks noChangeArrowheads="1"/>
          </p:cNvSpPr>
          <p:nvPr/>
        </p:nvSpPr>
        <p:spPr bwMode="auto">
          <a:xfrm>
            <a:off x="3230696" y="2815577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B3</a:t>
            </a:r>
          </a:p>
        </p:txBody>
      </p: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3230696" y="1510380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B2</a:t>
            </a:r>
          </a:p>
        </p:txBody>
      </p:sp>
      <p:sp>
        <p:nvSpPr>
          <p:cNvPr id="4156" name="Rectangle 60"/>
          <p:cNvSpPr>
            <a:spLocks noChangeArrowheads="1"/>
          </p:cNvSpPr>
          <p:nvPr/>
        </p:nvSpPr>
        <p:spPr bwMode="auto">
          <a:xfrm>
            <a:off x="3230696" y="281667"/>
            <a:ext cx="2743200" cy="12192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B1</a:t>
            </a:r>
          </a:p>
        </p:txBody>
      </p:sp>
      <p:sp>
        <p:nvSpPr>
          <p:cNvPr id="4157" name="Rectangle 61"/>
          <p:cNvSpPr>
            <a:spLocks noChangeArrowheads="1"/>
          </p:cNvSpPr>
          <p:nvPr/>
        </p:nvSpPr>
        <p:spPr bwMode="auto">
          <a:xfrm>
            <a:off x="3230696" y="4101180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B4</a:t>
            </a:r>
            <a:endParaRPr lang="sr-Latn-CS" altLang="sr-Latn-RS" smtClean="0">
              <a:solidFill>
                <a:srgbClr val="334D3F"/>
              </a:solidFill>
              <a:cs typeface="Arial" panose="020B0604020202020204" pitchFamily="34" charset="0"/>
            </a:endParaRPr>
          </a:p>
        </p:txBody>
      </p:sp>
      <p:sp>
        <p:nvSpPr>
          <p:cNvPr id="4158" name="Rectangle 62"/>
          <p:cNvSpPr>
            <a:spLocks noChangeArrowheads="1"/>
          </p:cNvSpPr>
          <p:nvPr/>
        </p:nvSpPr>
        <p:spPr bwMode="auto">
          <a:xfrm>
            <a:off x="5958748" y="286439"/>
            <a:ext cx="2743200" cy="12192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C1</a:t>
            </a:r>
          </a:p>
        </p:txBody>
      </p:sp>
      <p:sp>
        <p:nvSpPr>
          <p:cNvPr id="4159" name="Rectangle 63"/>
          <p:cNvSpPr>
            <a:spLocks noChangeArrowheads="1"/>
          </p:cNvSpPr>
          <p:nvPr/>
        </p:nvSpPr>
        <p:spPr bwMode="auto">
          <a:xfrm>
            <a:off x="5989044" y="1503570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C2</a:t>
            </a:r>
          </a:p>
        </p:txBody>
      </p:sp>
      <p:sp>
        <p:nvSpPr>
          <p:cNvPr id="4160" name="Rectangle 64"/>
          <p:cNvSpPr>
            <a:spLocks noChangeArrowheads="1"/>
          </p:cNvSpPr>
          <p:nvPr/>
        </p:nvSpPr>
        <p:spPr bwMode="auto">
          <a:xfrm>
            <a:off x="5995471" y="2821387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C3</a:t>
            </a:r>
          </a:p>
        </p:txBody>
      </p:sp>
      <p:sp>
        <p:nvSpPr>
          <p:cNvPr id="4161" name="Rectangle 65"/>
          <p:cNvSpPr>
            <a:spLocks noChangeArrowheads="1"/>
          </p:cNvSpPr>
          <p:nvPr/>
        </p:nvSpPr>
        <p:spPr bwMode="auto">
          <a:xfrm>
            <a:off x="5995471" y="4121915"/>
            <a:ext cx="2743200" cy="1295400"/>
          </a:xfrm>
          <a:prstGeom prst="rect">
            <a:avLst/>
          </a:prstGeom>
          <a:solidFill>
            <a:srgbClr val="D9E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mtClean="0">
                <a:solidFill>
                  <a:srgbClr val="334D3F"/>
                </a:solidFill>
                <a:cs typeface="Arial" panose="020B0604020202020204" pitchFamily="34" charset="0"/>
              </a:rPr>
              <a:t>C4</a:t>
            </a:r>
            <a:endParaRPr lang="sr-Latn-CS" altLang="sr-Latn-RS" smtClean="0">
              <a:solidFill>
                <a:srgbClr val="334D3F"/>
              </a:solidFill>
              <a:cs typeface="Arial" panose="020B0604020202020204" pitchFamily="34" charset="0"/>
            </a:endParaRPr>
          </a:p>
        </p:txBody>
      </p:sp>
      <p:sp>
        <p:nvSpPr>
          <p:cNvPr id="4162" name="Rectangle 66"/>
          <p:cNvSpPr>
            <a:spLocks noChangeArrowheads="1"/>
          </p:cNvSpPr>
          <p:nvPr/>
        </p:nvSpPr>
        <p:spPr bwMode="auto">
          <a:xfrm>
            <a:off x="464774" y="5423593"/>
            <a:ext cx="8229600" cy="1219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47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</p:childTnLst>
        </p:cTn>
      </p:par>
    </p:tnLst>
    <p:bldLst>
      <p:bldP spid="4148" grpId="0" animBg="1"/>
      <p:bldP spid="4151" grpId="0" animBg="1"/>
      <p:bldP spid="4152" grpId="0" animBg="1"/>
      <p:bldP spid="4153" grpId="0" animBg="1"/>
      <p:bldP spid="4154" grpId="0" animBg="1"/>
      <p:bldP spid="4155" grpId="0" animBg="1"/>
      <p:bldP spid="4156" grpId="0" animBg="1"/>
      <p:bldP spid="4157" grpId="0" animBg="1"/>
      <p:bldP spid="4158" grpId="0" animBg="1"/>
      <p:bldP spid="4159" grpId="0" animBg="1"/>
      <p:bldP spid="4160" grpId="0" animBg="1"/>
      <p:bldP spid="4161" grpId="0" animBg="1"/>
      <p:bldP spid="41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3" name="Oval 2"/>
          <p:cNvSpPr/>
          <p:nvPr/>
        </p:nvSpPr>
        <p:spPr>
          <a:xfrm>
            <a:off x="3062919" y="2101860"/>
            <a:ext cx="32004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Oval 4"/>
          <p:cNvSpPr/>
          <p:nvPr/>
        </p:nvSpPr>
        <p:spPr>
          <a:xfrm>
            <a:off x="990600" y="1378982"/>
            <a:ext cx="1524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Oval 5"/>
          <p:cNvSpPr/>
          <p:nvPr/>
        </p:nvSpPr>
        <p:spPr>
          <a:xfrm>
            <a:off x="6477000" y="1553378"/>
            <a:ext cx="1447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3771900" y="4412255"/>
            <a:ext cx="14478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1143000" y="1569482"/>
            <a:ext cx="1295400" cy="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159455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VRSTE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6591300" y="18478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ŽIVOTINJE</a:t>
            </a:r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3994073" y="4640855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BILJKE</a:t>
            </a:r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289403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  STAJAĆICE</a:t>
            </a:r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514600"/>
            <a:ext cx="2824908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SLATKE             SLANE</a:t>
            </a:r>
          </a:p>
          <a:p>
            <a:r>
              <a:rPr lang="hr-HR" dirty="0" smtClean="0"/>
              <a:t>- Lokva          - more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Bara            (ocean)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Močvara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Jezero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1897" y="2965499"/>
            <a:ext cx="916006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RIBE</a:t>
            </a:r>
          </a:p>
          <a:p>
            <a:r>
              <a:rPr lang="hr-HR" dirty="0" smtClean="0"/>
              <a:t>Šaran</a:t>
            </a:r>
          </a:p>
          <a:p>
            <a:r>
              <a:rPr lang="hr-HR" dirty="0" smtClean="0"/>
              <a:t>Som štuka </a:t>
            </a:r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7552063" y="229423"/>
            <a:ext cx="1447800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PTICE</a:t>
            </a:r>
          </a:p>
          <a:p>
            <a:r>
              <a:rPr lang="hr-HR" dirty="0" smtClean="0"/>
              <a:t>Roda</a:t>
            </a:r>
          </a:p>
          <a:p>
            <a:r>
              <a:rPr lang="hr-HR" dirty="0" smtClean="0"/>
              <a:t>Divlja patka</a:t>
            </a:r>
          </a:p>
          <a:p>
            <a:r>
              <a:rPr lang="hr-HR" dirty="0" smtClean="0"/>
              <a:t>Čaplja </a:t>
            </a:r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7552063" y="2671723"/>
            <a:ext cx="1600200" cy="286232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KUKCI I VODOZEMCI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Komarac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Vretence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Žaba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Barska kornjača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Obrubljeni kozjak</a:t>
            </a:r>
          </a:p>
          <a:p>
            <a:endParaRPr lang="hr-HR" dirty="0"/>
          </a:p>
        </p:txBody>
      </p:sp>
      <p:sp>
        <p:nvSpPr>
          <p:cNvPr id="17" name="TextBox 16"/>
          <p:cNvSpPr txBox="1"/>
          <p:nvPr/>
        </p:nvSpPr>
        <p:spPr>
          <a:xfrm>
            <a:off x="4671382" y="79590"/>
            <a:ext cx="1805618" cy="203132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OSTALE ŽIVOTINJE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Bjelouška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Puž barnjak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Pijavica 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Vidra</a:t>
            </a:r>
          </a:p>
          <a:p>
            <a:endParaRPr lang="hr-HR" dirty="0"/>
          </a:p>
        </p:txBody>
      </p:sp>
      <p:sp>
        <p:nvSpPr>
          <p:cNvPr id="18" name="TextBox 17"/>
          <p:cNvSpPr txBox="1"/>
          <p:nvPr/>
        </p:nvSpPr>
        <p:spPr>
          <a:xfrm>
            <a:off x="1031626" y="4725578"/>
            <a:ext cx="2473574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VODENO BILJE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Lopoč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Lokvanj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Žuta perunika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Preslica 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Trska i rogoz</a:t>
            </a:r>
            <a:endParaRPr lang="hr-HR" dirty="0"/>
          </a:p>
        </p:txBody>
      </p:sp>
      <p:sp>
        <p:nvSpPr>
          <p:cNvPr id="19" name="TextBox 18"/>
          <p:cNvSpPr txBox="1"/>
          <p:nvPr/>
        </p:nvSpPr>
        <p:spPr>
          <a:xfrm>
            <a:off x="5059037" y="5244871"/>
            <a:ext cx="2141863" cy="147732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STABLA UZ VODE STAJAĆICE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Vrba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Joha</a:t>
            </a:r>
          </a:p>
          <a:p>
            <a:pPr marL="285750" indent="-285750">
              <a:buFontTx/>
              <a:buChar char="-"/>
            </a:pPr>
            <a:r>
              <a:rPr lang="hr-HR" dirty="0" smtClean="0"/>
              <a:t>Topola </a:t>
            </a:r>
            <a:endParaRPr lang="hr-HR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09600" y="2110915"/>
            <a:ext cx="533400" cy="345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09800" y="2136504"/>
            <a:ext cx="178909" cy="4074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720018" y="4831355"/>
            <a:ext cx="975682" cy="45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219700" y="4960382"/>
            <a:ext cx="502759" cy="2844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506837" y="1190815"/>
            <a:ext cx="362328" cy="4037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886700" y="1534471"/>
            <a:ext cx="319718" cy="2636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886700" y="2283827"/>
            <a:ext cx="487841" cy="295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239000" y="2593746"/>
            <a:ext cx="38903" cy="309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1"/>
          </p:cNvCxnSpPr>
          <p:nvPr/>
        </p:nvCxnSpPr>
        <p:spPr>
          <a:xfrm flipH="1" flipV="1">
            <a:off x="2662869" y="1892777"/>
            <a:ext cx="868738" cy="488064"/>
          </a:xfrm>
          <a:prstGeom prst="straightConnector1">
            <a:avLst/>
          </a:prstGeom>
          <a:ln>
            <a:solidFill>
              <a:schemeClr val="accent4">
                <a:lumMod val="10000"/>
              </a:schemeClr>
            </a:solidFill>
            <a:tailEnd type="triangle"/>
          </a:ln>
          <a:scene3d>
            <a:camera prst="perspectiveContrastingRightFacing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061681" y="2340241"/>
            <a:ext cx="518481" cy="203737"/>
          </a:xfrm>
          <a:prstGeom prst="straightConnector1">
            <a:avLst/>
          </a:prstGeom>
          <a:ln>
            <a:solidFill>
              <a:schemeClr val="accent4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5034708" y="3991928"/>
            <a:ext cx="280243" cy="484279"/>
          </a:xfrm>
          <a:prstGeom prst="straightConnector1">
            <a:avLst/>
          </a:prstGeom>
          <a:ln>
            <a:solidFill>
              <a:schemeClr val="accent4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071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0"/>
            <a:ext cx="8229600" cy="5853112"/>
          </a:xfrm>
        </p:spPr>
        <p:txBody>
          <a:bodyPr/>
          <a:lstStyle/>
          <a:p>
            <a:r>
              <a:rPr lang="hr-HR" dirty="0" smtClean="0"/>
              <a:t>Stabla uz vode tekućice: vrba, joha, topola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3819661"/>
            <a:ext cx="5399314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00"/>
            <a:ext cx="3429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4641" y="538992"/>
            <a:ext cx="2514600" cy="32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990600" y="1143000"/>
            <a:ext cx="6532818" cy="5486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0798" y="304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Vodeno bilje: lopoč i lokvanj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xmlns="" val="53413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/>
              <a:t>T</a:t>
            </a:r>
            <a:r>
              <a:rPr lang="sv-SE" dirty="0" smtClean="0"/>
              <a:t>rsk</a:t>
            </a:r>
            <a:r>
              <a:rPr lang="hr-HR" dirty="0" smtClean="0"/>
              <a:t>a i rogoz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00"/>
            <a:ext cx="6000750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100" y="2216150"/>
            <a:ext cx="3473555" cy="45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74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277813"/>
            <a:ext cx="8229600" cy="5853112"/>
          </a:xfrm>
        </p:spPr>
        <p:txBody>
          <a:bodyPr/>
          <a:lstStyle/>
          <a:p>
            <a:r>
              <a:rPr lang="hr-HR" dirty="0" smtClean="0"/>
              <a:t>Žuta perunika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984097"/>
            <a:ext cx="68675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 smtClean="0"/>
              <a:t>Preslica 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396206"/>
            <a:ext cx="4821767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1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7812865" cy="4102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133600"/>
            <a:ext cx="6060265" cy="40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5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dirty="0" smtClean="0"/>
              <a:t>Čaplja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08" y="1356180"/>
            <a:ext cx="7931583" cy="47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4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rtain Call">
  <a:themeElements>
    <a:clrScheme name="Curtain Call 4">
      <a:dk1>
        <a:srgbClr val="334D3F"/>
      </a:dk1>
      <a:lt1>
        <a:srgbClr val="FFFFFF"/>
      </a:lt1>
      <a:dk2>
        <a:srgbClr val="008000"/>
      </a:dk2>
      <a:lt2>
        <a:srgbClr val="D3F1DB"/>
      </a:lt2>
      <a:accent1>
        <a:srgbClr val="4A6D84"/>
      </a:accent1>
      <a:accent2>
        <a:srgbClr val="213329"/>
      </a:accent2>
      <a:accent3>
        <a:srgbClr val="AAC0AA"/>
      </a:accent3>
      <a:accent4>
        <a:srgbClr val="DADADA"/>
      </a:accent4>
      <a:accent5>
        <a:srgbClr val="B1BAC2"/>
      </a:accent5>
      <a:accent6>
        <a:srgbClr val="1D2D24"/>
      </a:accent6>
      <a:hlink>
        <a:srgbClr val="F0B100"/>
      </a:hlink>
      <a:folHlink>
        <a:srgbClr val="C37103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rtain Call">
  <a:themeElements>
    <a:clrScheme name="Curtain Call 4">
      <a:dk1>
        <a:srgbClr val="334D3F"/>
      </a:dk1>
      <a:lt1>
        <a:srgbClr val="FFFFFF"/>
      </a:lt1>
      <a:dk2>
        <a:srgbClr val="008000"/>
      </a:dk2>
      <a:lt2>
        <a:srgbClr val="D3F1DB"/>
      </a:lt2>
      <a:accent1>
        <a:srgbClr val="4A6D84"/>
      </a:accent1>
      <a:accent2>
        <a:srgbClr val="213329"/>
      </a:accent2>
      <a:accent3>
        <a:srgbClr val="AAC0AA"/>
      </a:accent3>
      <a:accent4>
        <a:srgbClr val="DADADA"/>
      </a:accent4>
      <a:accent5>
        <a:srgbClr val="B1BAC2"/>
      </a:accent5>
      <a:accent6>
        <a:srgbClr val="1D2D24"/>
      </a:accent6>
      <a:hlink>
        <a:srgbClr val="F0B100"/>
      </a:hlink>
      <a:folHlink>
        <a:srgbClr val="C37103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435</TotalTime>
  <Words>184</Words>
  <Application>Microsoft Office PowerPoint</Application>
  <PresentationFormat>Prikaz na zaslonu (4:3)</PresentationFormat>
  <Paragraphs>97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slajdova</vt:lpstr>
      </vt:variant>
      <vt:variant>
        <vt:i4>15</vt:i4>
      </vt:variant>
    </vt:vector>
  </HeadingPairs>
  <TitlesOfParts>
    <vt:vector size="17" baseType="lpstr">
      <vt:lpstr>Curtain Call</vt:lpstr>
      <vt:lpstr>1_Curtain Call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Branka</dc:creator>
  <cp:lastModifiedBy>Iva</cp:lastModifiedBy>
  <cp:revision>32</cp:revision>
  <cp:lastPrinted>1601-01-01T00:00:00Z</cp:lastPrinted>
  <dcterms:created xsi:type="dcterms:W3CDTF">1601-01-01T00:00:00Z</dcterms:created>
  <dcterms:modified xsi:type="dcterms:W3CDTF">2016-02-27T13:49:44Z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