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83" r:id="rId4"/>
    <p:sldId id="279" r:id="rId5"/>
    <p:sldId id="262" r:id="rId6"/>
    <p:sldId id="294" r:id="rId7"/>
    <p:sldId id="272" r:id="rId8"/>
    <p:sldId id="268" r:id="rId9"/>
    <p:sldId id="273" r:id="rId10"/>
    <p:sldId id="264" r:id="rId11"/>
    <p:sldId id="269" r:id="rId12"/>
    <p:sldId id="275" r:id="rId13"/>
    <p:sldId id="259" r:id="rId14"/>
    <p:sldId id="256" r:id="rId15"/>
    <p:sldId id="280" r:id="rId16"/>
    <p:sldId id="278" r:id="rId17"/>
    <p:sldId id="271" r:id="rId18"/>
    <p:sldId id="267" r:id="rId19"/>
    <p:sldId id="263" r:id="rId20"/>
    <p:sldId id="290" r:id="rId21"/>
    <p:sldId id="265" r:id="rId22"/>
    <p:sldId id="284" r:id="rId23"/>
    <p:sldId id="266" r:id="rId24"/>
    <p:sldId id="293" r:id="rId25"/>
    <p:sldId id="296" r:id="rId26"/>
    <p:sldId id="270" r:id="rId27"/>
    <p:sldId id="292" r:id="rId28"/>
    <p:sldId id="286" r:id="rId29"/>
    <p:sldId id="261" r:id="rId30"/>
    <p:sldId id="274" r:id="rId31"/>
    <p:sldId id="277" r:id="rId32"/>
    <p:sldId id="295" r:id="rId33"/>
    <p:sldId id="276" r:id="rId34"/>
    <p:sldId id="281" r:id="rId35"/>
    <p:sldId id="282" r:id="rId36"/>
    <p:sldId id="260" r:id="rId37"/>
    <p:sldId id="285" r:id="rId38"/>
    <p:sldId id="287" r:id="rId39"/>
    <p:sldId id="291" r:id="rId40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9403" autoAdjust="0"/>
  </p:normalViewPr>
  <p:slideViewPr>
    <p:cSldViewPr>
      <p:cViewPr varScale="1">
        <p:scale>
          <a:sx n="79" d="100"/>
          <a:sy n="79" d="100"/>
        </p:scale>
        <p:origin x="-9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D6FC0-E44A-4239-A126-9E4874E5E65E}" type="datetimeFigureOut">
              <a:rPr lang="sr-Latn-CS"/>
              <a:pPr>
                <a:defRPr/>
              </a:pPr>
              <a:t>9.11.2009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ED656-FC93-4613-B513-44D95AA163D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BA3DA-4593-489D-8691-86D18DA80182}" type="datetimeFigureOut">
              <a:rPr lang="sr-Latn-CS"/>
              <a:pPr>
                <a:defRPr/>
              </a:pPr>
              <a:t>9.11.2009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B331B-0B1D-4DA3-B4FC-992B5B73310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9B1A5-C08F-442D-B1A4-732A03099752}" type="datetimeFigureOut">
              <a:rPr lang="sr-Latn-CS"/>
              <a:pPr>
                <a:defRPr/>
              </a:pPr>
              <a:t>9.11.2009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07749-15BA-4173-BEC7-A261EA4F4E0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4C30D-080F-4D65-AC41-AFC83F7C8B67}" type="datetimeFigureOut">
              <a:rPr lang="sr-Latn-CS"/>
              <a:pPr>
                <a:defRPr/>
              </a:pPr>
              <a:t>9.11.2009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DA2AA-B267-4E42-8762-15B200CBD48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362BC-6B47-4698-B3B8-9B2661BD275B}" type="datetimeFigureOut">
              <a:rPr lang="sr-Latn-CS"/>
              <a:pPr>
                <a:defRPr/>
              </a:pPr>
              <a:t>9.11.2009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824E9-274A-42E3-9C2F-E34F6A336C7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80AC6-FCBB-410C-8DCC-F410BD76D9C7}" type="datetimeFigureOut">
              <a:rPr lang="sr-Latn-CS"/>
              <a:pPr>
                <a:defRPr/>
              </a:pPr>
              <a:t>9.11.2009</a:t>
            </a:fld>
            <a:endParaRPr lang="hr-HR"/>
          </a:p>
        </p:txBody>
      </p:sp>
      <p:sp>
        <p:nvSpPr>
          <p:cNvPr id="6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AE8E7-E54B-45A4-AAB2-F48DE2A4920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4C83B-ED13-479C-852D-3B786B10BB20}" type="datetimeFigureOut">
              <a:rPr lang="sr-Latn-CS"/>
              <a:pPr>
                <a:defRPr/>
              </a:pPr>
              <a:t>9.11.2009</a:t>
            </a:fld>
            <a:endParaRPr lang="hr-HR"/>
          </a:p>
        </p:txBody>
      </p:sp>
      <p:sp>
        <p:nvSpPr>
          <p:cNvPr id="8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92B56-8729-4689-BEA5-DA7E95DC81B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5C4D2-75B1-40DC-B38A-A4CE0EA8ECBD}" type="datetimeFigureOut">
              <a:rPr lang="sr-Latn-CS"/>
              <a:pPr>
                <a:defRPr/>
              </a:pPr>
              <a:t>9.11.2009</a:t>
            </a:fld>
            <a:endParaRPr lang="hr-HR"/>
          </a:p>
        </p:txBody>
      </p:sp>
      <p:sp>
        <p:nvSpPr>
          <p:cNvPr id="4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5B47C-589E-439D-812F-871A6B9C88E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0B40A-4415-4745-AB1D-9842C9E454CD}" type="datetimeFigureOut">
              <a:rPr lang="sr-Latn-CS"/>
              <a:pPr>
                <a:defRPr/>
              </a:pPr>
              <a:t>9.11.2009</a:t>
            </a:fld>
            <a:endParaRPr lang="hr-HR"/>
          </a:p>
        </p:txBody>
      </p:sp>
      <p:sp>
        <p:nvSpPr>
          <p:cNvPr id="3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97F64-8DB6-49EC-9A42-E69706FDEA5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A5527-016C-4381-943F-C4E70CDFF117}" type="datetimeFigureOut">
              <a:rPr lang="sr-Latn-CS"/>
              <a:pPr>
                <a:defRPr/>
              </a:pPr>
              <a:t>9.11.2009</a:t>
            </a:fld>
            <a:endParaRPr lang="hr-HR"/>
          </a:p>
        </p:txBody>
      </p:sp>
      <p:sp>
        <p:nvSpPr>
          <p:cNvPr id="6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77B56-0024-43E3-A84F-A2856DFFA8D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B28EE-70AE-4FBA-8572-6CD71D8F015D}" type="datetimeFigureOut">
              <a:rPr lang="sr-Latn-CS"/>
              <a:pPr>
                <a:defRPr/>
              </a:pPr>
              <a:t>9.11.2009</a:t>
            </a:fld>
            <a:endParaRPr lang="hr-HR"/>
          </a:p>
        </p:txBody>
      </p:sp>
      <p:sp>
        <p:nvSpPr>
          <p:cNvPr id="6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14461-A5A3-4A56-AA08-C554016516C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75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zervirano mjesto naslova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Kliknite da biste uredili stil naslova matrice</a:t>
            </a:r>
          </a:p>
        </p:txBody>
      </p:sp>
      <p:sp>
        <p:nvSpPr>
          <p:cNvPr id="1027" name="Rezervirano mjesto teksta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CE9FF4-6AFC-45B3-B6AB-2720033300D1}" type="datetimeFigureOut">
              <a:rPr lang="sr-Latn-CS"/>
              <a:pPr>
                <a:defRPr/>
              </a:pPr>
              <a:t>9.11.2009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DEFE00-24E5-424D-BABC-F9F299F40E0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jpeg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Program za sat likovne kulture</a:t>
            </a:r>
          </a:p>
        </p:txBody>
      </p:sp>
      <p:sp>
        <p:nvSpPr>
          <p:cNvPr id="2051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hr-HR" smtClean="0"/>
              <a:t>4a.razred OŠ Augusta Šenoe, Zagreb</a:t>
            </a:r>
          </a:p>
          <a:p>
            <a:pPr eaLnBrk="1" hangingPunct="1">
              <a:buFont typeface="Arial" charset="0"/>
              <a:buNone/>
            </a:pPr>
            <a:r>
              <a:rPr lang="hr-HR" smtClean="0"/>
              <a:t>Program izradila: Sandra Vuk</a:t>
            </a:r>
          </a:p>
        </p:txBody>
      </p:sp>
      <p:pic>
        <p:nvPicPr>
          <p:cNvPr id="2052" name="Picture 40" descr="C:\Users\Sandra\ŠKOLA\Likovna grupa\4.razred\6r_festa_2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1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Primijenjeno oblikovanje - dizajn</a:t>
            </a:r>
          </a:p>
        </p:txBody>
      </p:sp>
      <p:pic>
        <p:nvPicPr>
          <p:cNvPr id="11267" name="Picture 32" descr="C:\Users\Sandra\ŠKOLA\Likovna grupa\4.razred\4th35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0" y="2714625"/>
            <a:ext cx="300037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31" descr="C:\Users\Sandra\ŠKOLA\Likovna grupa\4.razred\4th34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3143250" y="2643188"/>
            <a:ext cx="3143250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30" descr="C:\Users\Sandra\ŠKOLA\Likovna grupa\4.razred\4th33-1.jpg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>
            <a:off x="6357938" y="2714625"/>
            <a:ext cx="300037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niOkvir 6"/>
          <p:cNvSpPr txBox="1"/>
          <p:nvPr/>
        </p:nvSpPr>
        <p:spPr>
          <a:xfrm>
            <a:off x="714375" y="1428750"/>
            <a:ext cx="5000625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2.PLOHA – dominacija boja, oblika, veličina</a:t>
            </a:r>
          </a:p>
          <a:p>
            <a:pPr>
              <a:defRPr/>
            </a:pPr>
            <a:r>
              <a:rPr lang="hr-HR" dirty="0"/>
              <a:t>Motiv: ime</a:t>
            </a:r>
          </a:p>
          <a:p>
            <a:pPr>
              <a:defRPr/>
            </a:pPr>
            <a:r>
              <a:rPr lang="hr-HR" dirty="0"/>
              <a:t>LTS: uljne pastele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Primijenjeno oblikovanje  - dizajn</a:t>
            </a:r>
          </a:p>
        </p:txBody>
      </p:sp>
      <p:pic>
        <p:nvPicPr>
          <p:cNvPr id="12291" name="Picture 2" descr="C:\Users\Sandra\ŠKOLA\Likovna grupa\4.razred\DSC01047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0" y="3238500"/>
            <a:ext cx="271462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3" descr="C:\Users\Sandra\ŠKOLA\Likovna grupa\4.razred\DSC01059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75" y="3238500"/>
            <a:ext cx="271462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4" descr="C:\Users\Sandra\ŠKOLA\Likovna grupa\4.razred\DSC00957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3214688"/>
            <a:ext cx="2500313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niOkvir 6"/>
          <p:cNvSpPr txBox="1"/>
          <p:nvPr/>
        </p:nvSpPr>
        <p:spPr>
          <a:xfrm>
            <a:off x="2571750" y="1571625"/>
            <a:ext cx="5286375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2.PLOHA – dominacija boja, oblika, veličina</a:t>
            </a:r>
          </a:p>
          <a:p>
            <a:pPr>
              <a:defRPr/>
            </a:pPr>
            <a:r>
              <a:rPr lang="hr-HR" dirty="0"/>
              <a:t>Motiv: grb našeg razreda, simbol</a:t>
            </a:r>
          </a:p>
          <a:p>
            <a:pPr>
              <a:defRPr/>
            </a:pPr>
            <a:r>
              <a:rPr lang="hr-HR" dirty="0"/>
              <a:t>LTS: kolaž i tempere</a:t>
            </a:r>
          </a:p>
          <a:p>
            <a:pPr>
              <a:defRPr/>
            </a:pPr>
            <a:r>
              <a:rPr lang="hr-HR" dirty="0"/>
              <a:t>Rad u paru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Promijenjeno oblikovanje - dizajn</a:t>
            </a:r>
          </a:p>
        </p:txBody>
      </p:sp>
      <p:pic>
        <p:nvPicPr>
          <p:cNvPr id="13315" name="Picture 46" descr="C:\Users\Sandra\ŠKOLA\Likovna grupa\4.razred\Vojvoda-Dinka-7b-Glagoljica-2008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5857875" y="4660900"/>
            <a:ext cx="2928938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5" descr="C:\Users\Sandra\ŠKOLA\Likovna grupa\4.razred\Vito_Medved_5c.jpg"/>
          <p:cNvPicPr>
            <a:picLocks noChangeAspect="1" noChangeArrowheads="1"/>
          </p:cNvPicPr>
          <p:nvPr/>
        </p:nvPicPr>
        <p:blipFill>
          <a:blip r:embed="rId3" cstate="print"/>
          <a:srcRect l="7437"/>
          <a:stretch>
            <a:fillRect/>
          </a:stretch>
        </p:blipFill>
        <p:spPr bwMode="auto">
          <a:xfrm>
            <a:off x="0" y="4819650"/>
            <a:ext cx="266700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31" descr="C:\Users\Sandra\ŠKOLA\Likovna grupa\4.razred\Tena_Zganec_8a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786063" y="4714875"/>
            <a:ext cx="3017837" cy="2143125"/>
          </a:xfrm>
          <a:noFill/>
        </p:spPr>
      </p:pic>
      <p:pic>
        <p:nvPicPr>
          <p:cNvPr id="13318" name="Picture 16" descr="C:\Users\Sandra\ŠKOLA\Likovna grupa\4.razred\small_img_1400-1.jpg"/>
          <p:cNvPicPr>
            <a:picLocks noChangeAspect="1" noChangeArrowheads="1"/>
          </p:cNvPicPr>
          <p:nvPr/>
        </p:nvPicPr>
        <p:blipFill>
          <a:blip r:embed="rId5" cstate="print">
            <a:lum contrast="30000"/>
          </a:blip>
          <a:srcRect/>
          <a:stretch>
            <a:fillRect/>
          </a:stretch>
        </p:blipFill>
        <p:spPr bwMode="auto">
          <a:xfrm>
            <a:off x="142875" y="2428875"/>
            <a:ext cx="3076575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2" descr="C:\Users\Sandra\ŠKOLA\Likovna grupa\4.razred\GRB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25" y="2500313"/>
            <a:ext cx="1643063" cy="217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kstniOkvir 7"/>
          <p:cNvSpPr txBox="1"/>
          <p:nvPr/>
        </p:nvSpPr>
        <p:spPr>
          <a:xfrm>
            <a:off x="5143500" y="1785938"/>
            <a:ext cx="3714750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3.BOJA – kompozicija, </a:t>
            </a:r>
            <a:r>
              <a:rPr lang="hr-HR" dirty="0" err="1"/>
              <a:t>rekompozicija</a:t>
            </a:r>
            <a:endParaRPr lang="hr-HR" dirty="0"/>
          </a:p>
          <a:p>
            <a:pPr>
              <a:defRPr/>
            </a:pPr>
            <a:r>
              <a:rPr lang="hr-HR" dirty="0"/>
              <a:t>Motiv:glagoljica</a:t>
            </a:r>
          </a:p>
          <a:p>
            <a:pPr>
              <a:defRPr/>
            </a:pPr>
            <a:r>
              <a:rPr lang="hr-HR" dirty="0"/>
              <a:t>LTS: tempera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Promijenjeno oblikovanje - dizajn</a:t>
            </a:r>
          </a:p>
        </p:txBody>
      </p:sp>
      <p:pic>
        <p:nvPicPr>
          <p:cNvPr id="14339" name="Picture 48" descr="C:\Users\Sandra\ŠKOLA\Likovna grupa\4.razred\26-11-07_0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6313" y="2332038"/>
            <a:ext cx="3394075" cy="4525962"/>
          </a:xfrm>
          <a:noFill/>
        </p:spPr>
      </p:pic>
      <p:pic>
        <p:nvPicPr>
          <p:cNvPr id="14340" name="Picture 39" descr="C:\Users\Sandra\ŠKOLA\Likovna grupa\4.razred\5th24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0" y="3530600"/>
            <a:ext cx="4572000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niOkvir 4"/>
          <p:cNvSpPr txBox="1"/>
          <p:nvPr/>
        </p:nvSpPr>
        <p:spPr>
          <a:xfrm>
            <a:off x="214313" y="1571625"/>
            <a:ext cx="4429125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2.PLOHA – dominacija boja, oblika, veličina</a:t>
            </a:r>
          </a:p>
          <a:p>
            <a:pPr>
              <a:defRPr/>
            </a:pPr>
            <a:r>
              <a:rPr lang="hr-HR" dirty="0"/>
              <a:t>Motiv: </a:t>
            </a:r>
            <a:r>
              <a:rPr lang="hr-HR" dirty="0" err="1"/>
              <a:t>Andy</a:t>
            </a:r>
            <a:r>
              <a:rPr lang="hr-HR" dirty="0"/>
              <a:t> </a:t>
            </a:r>
            <a:r>
              <a:rPr lang="hr-HR" dirty="0" err="1"/>
              <a:t>Wahol</a:t>
            </a:r>
            <a:r>
              <a:rPr lang="hr-HR" dirty="0"/>
              <a:t> (upoznajemo umjetnika)</a:t>
            </a:r>
          </a:p>
          <a:p>
            <a:pPr>
              <a:defRPr/>
            </a:pPr>
            <a:r>
              <a:rPr lang="hr-HR" dirty="0"/>
              <a:t>LTS: tempere</a:t>
            </a:r>
          </a:p>
          <a:p>
            <a:pPr>
              <a:defRPr/>
            </a:pPr>
            <a:r>
              <a:rPr lang="hr-HR" dirty="0"/>
              <a:t>Rad u paru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slov 1"/>
          <p:cNvSpPr>
            <a:spLocks noGrp="1"/>
          </p:cNvSpPr>
          <p:nvPr>
            <p:ph type="ctrTitle"/>
          </p:nvPr>
        </p:nvSpPr>
        <p:spPr>
          <a:xfrm>
            <a:off x="642938" y="357188"/>
            <a:ext cx="7772400" cy="1470025"/>
          </a:xfrm>
        </p:spPr>
        <p:txBody>
          <a:bodyPr/>
          <a:lstStyle/>
          <a:p>
            <a:pPr eaLnBrk="1" hangingPunct="1"/>
            <a:r>
              <a:rPr lang="hr-HR" smtClean="0"/>
              <a:t>Plošno oblikovanje - slikanje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r-HR" smtClean="0"/>
          </a:p>
        </p:txBody>
      </p:sp>
      <p:pic>
        <p:nvPicPr>
          <p:cNvPr id="15364" name="Picture 3" descr="C:\Users\Sandra\ŠKOLA\Likovna grupa\4.razred\2_DanaMelb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17850"/>
            <a:ext cx="2571750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2" descr="C:\Users\Sandra\ŠKOLA\Likovna grupa\4.razred\P42000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3" y="3530600"/>
            <a:ext cx="2333625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53" descr="C:\Users\Sandra\ŠKOLA\Likovna grupa\4.razred\P42000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50" y="3524250"/>
            <a:ext cx="24511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54" descr="C:\Users\Sandra\ŠKOLA\Likovna grupa\4.razred\P42000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50" y="3524250"/>
            <a:ext cx="2306638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kstniOkvir 7"/>
          <p:cNvSpPr txBox="1"/>
          <p:nvPr/>
        </p:nvSpPr>
        <p:spPr>
          <a:xfrm>
            <a:off x="3143250" y="1785938"/>
            <a:ext cx="5429250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3.BOJA – perspektiva </a:t>
            </a:r>
          </a:p>
          <a:p>
            <a:pPr>
              <a:defRPr/>
            </a:pPr>
            <a:r>
              <a:rPr lang="hr-HR" dirty="0"/>
              <a:t>6.POVRŠINA – slikarska faktura</a:t>
            </a:r>
          </a:p>
          <a:p>
            <a:pPr>
              <a:defRPr/>
            </a:pPr>
            <a:r>
              <a:rPr lang="hr-HR" dirty="0"/>
              <a:t>Motiv:suncokreti</a:t>
            </a:r>
          </a:p>
          <a:p>
            <a:pPr>
              <a:defRPr/>
            </a:pPr>
            <a:r>
              <a:rPr lang="hr-HR" dirty="0"/>
              <a:t>LTS: tempera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slov 1"/>
          <p:cNvSpPr>
            <a:spLocks noGrp="1"/>
          </p:cNvSpPr>
          <p:nvPr>
            <p:ph type="title"/>
          </p:nvPr>
        </p:nvSpPr>
        <p:spPr>
          <a:xfrm>
            <a:off x="571500" y="214313"/>
            <a:ext cx="8229600" cy="1143000"/>
          </a:xfrm>
        </p:spPr>
        <p:txBody>
          <a:bodyPr/>
          <a:lstStyle/>
          <a:p>
            <a:pPr eaLnBrk="1" hangingPunct="1"/>
            <a:r>
              <a:rPr lang="hr-HR" sz="3600" smtClean="0"/>
              <a:t>Prostorno oblikovanje – modeliranje i građenje</a:t>
            </a:r>
          </a:p>
        </p:txBody>
      </p:sp>
      <p:pic>
        <p:nvPicPr>
          <p:cNvPr id="16387" name="Picture 19" descr="C:\Users\Sandra\ŠKOLA\Likovna grupa\4.razred\SPOMENICI.jpg"/>
          <p:cNvPicPr>
            <a:picLocks noChangeAspect="1" noChangeArrowheads="1"/>
          </p:cNvPicPr>
          <p:nvPr/>
        </p:nvPicPr>
        <p:blipFill>
          <a:blip r:embed="rId2" cstate="print">
            <a:lum bright="10000" contrast="30000"/>
          </a:blip>
          <a:srcRect/>
          <a:stretch>
            <a:fillRect/>
          </a:stretch>
        </p:blipFill>
        <p:spPr bwMode="auto">
          <a:xfrm>
            <a:off x="0" y="2632075"/>
            <a:ext cx="5635625" cy="422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niOkvir 4"/>
          <p:cNvSpPr txBox="1"/>
          <p:nvPr/>
        </p:nvSpPr>
        <p:spPr>
          <a:xfrm>
            <a:off x="3500438" y="1357313"/>
            <a:ext cx="5214937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9.PROSTOR – proporcionalnost i kompozicija oblika</a:t>
            </a:r>
          </a:p>
          <a:p>
            <a:pPr>
              <a:defRPr/>
            </a:pPr>
            <a:r>
              <a:rPr lang="hr-HR" dirty="0"/>
              <a:t>Motiv: kulturno povijesni spomenici kraja RH</a:t>
            </a:r>
          </a:p>
          <a:p>
            <a:pPr>
              <a:defRPr/>
            </a:pPr>
            <a:r>
              <a:rPr lang="hr-HR" dirty="0"/>
              <a:t>LTS: kolaž, flomaster</a:t>
            </a:r>
          </a:p>
          <a:p>
            <a:pPr>
              <a:defRPr/>
            </a:pPr>
            <a:r>
              <a:rPr lang="hr-HR" dirty="0"/>
              <a:t>Rad u grupi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Prostorno oblikovanje – modeliranje i građenje</a:t>
            </a:r>
          </a:p>
        </p:txBody>
      </p:sp>
      <p:pic>
        <p:nvPicPr>
          <p:cNvPr id="17411" name="Picture 32" descr="C:\Users\Sandra\ŠKOLA\Likovna grupa\4.razred\th_P42000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8" y="4419600"/>
            <a:ext cx="2387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2" descr="C:\Users\Sandra\ŠKOLA\4.razred\časopis-radovi\Rotation of Re-exposure of P10500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2650" y="4310063"/>
            <a:ext cx="1911350" cy="254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 descr="C:\Users\Sandra\ŠKOLA\4.razred\časopis-radovi\Re-exposure of Re-exposure of P10500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10063"/>
            <a:ext cx="3397250" cy="254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niOkvir 6"/>
          <p:cNvSpPr txBox="1"/>
          <p:nvPr/>
        </p:nvSpPr>
        <p:spPr>
          <a:xfrm>
            <a:off x="1500188" y="2571750"/>
            <a:ext cx="4929187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10.MASA I PROSTOR – linijski istanjena masa</a:t>
            </a:r>
          </a:p>
          <a:p>
            <a:pPr>
              <a:defRPr/>
            </a:pPr>
            <a:r>
              <a:rPr lang="hr-HR" dirty="0"/>
              <a:t>Motiv: novogodišnji motiv</a:t>
            </a:r>
          </a:p>
          <a:p>
            <a:pPr>
              <a:defRPr/>
            </a:pPr>
            <a:r>
              <a:rPr lang="hr-HR" dirty="0"/>
              <a:t>LTS: folija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Primijenjeno oblikovanje -dizajn</a:t>
            </a:r>
          </a:p>
        </p:txBody>
      </p:sp>
      <p:pic>
        <p:nvPicPr>
          <p:cNvPr id="18435" name="Picture 54" descr="C:\Users\Sandra\ŠKOLA\Likovna grupa\4.razred\slika93.gif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2928938" y="2819400"/>
            <a:ext cx="314325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 descr="C:\Users\Sandra\ŠKOLA\Likovna grupa\4.razred\slika97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>
          <a:xfrm>
            <a:off x="5786438" y="2819400"/>
            <a:ext cx="3143250" cy="4038600"/>
          </a:xfrm>
          <a:noFill/>
        </p:spPr>
      </p:pic>
      <p:pic>
        <p:nvPicPr>
          <p:cNvPr id="18437" name="Picture 4" descr="C:\Users\Sandra\ŠKOLA\Likovna grupa\4.razred\slika96.gif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>
            <a:off x="0" y="2819400"/>
            <a:ext cx="314325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niOkvir 5"/>
          <p:cNvSpPr txBox="1"/>
          <p:nvPr/>
        </p:nvSpPr>
        <p:spPr>
          <a:xfrm>
            <a:off x="1714500" y="1428750"/>
            <a:ext cx="5715000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5. MASA I PROSTOR – ovisnost oblika i funkcije</a:t>
            </a:r>
          </a:p>
          <a:p>
            <a:pPr>
              <a:defRPr/>
            </a:pPr>
            <a:r>
              <a:rPr lang="hr-HR" dirty="0"/>
              <a:t>Motiv: kapa i šal</a:t>
            </a:r>
          </a:p>
          <a:p>
            <a:pPr>
              <a:defRPr/>
            </a:pPr>
            <a:r>
              <a:rPr lang="hr-HR" dirty="0"/>
              <a:t>LTS: kolaž i vodene boje</a:t>
            </a:r>
          </a:p>
          <a:p>
            <a:pPr>
              <a:defRPr/>
            </a:pPr>
            <a:r>
              <a:rPr lang="hr-HR" dirty="0"/>
              <a:t>Rad u paru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Plošno oblikovanje - grafika</a:t>
            </a:r>
          </a:p>
        </p:txBody>
      </p:sp>
      <p:pic>
        <p:nvPicPr>
          <p:cNvPr id="19459" name="Picture 12" descr="C:\Users\Sandra\ŠKOLA\Likovna grupa\4.razred\3_05_2009_ 025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 l="10645" t="8203" r="10252" b="25391"/>
          <a:stretch>
            <a:fillRect/>
          </a:stretch>
        </p:blipFill>
        <p:spPr bwMode="auto">
          <a:xfrm>
            <a:off x="3286125" y="4214813"/>
            <a:ext cx="38576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11" descr="C:\Users\Sandra\ŠKOLA\Likovna grupa\4.razred\3_05_2009_ 022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 l="8788" t="6250" r="7715" b="8788"/>
          <a:stretch>
            <a:fillRect/>
          </a:stretch>
        </p:blipFill>
        <p:spPr bwMode="auto">
          <a:xfrm>
            <a:off x="285750" y="4572000"/>
            <a:ext cx="271462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0" descr="C:\Users\Sandra\ŠKOLA\Likovna grupa\4.razred\3_05_2009_ 020.jpg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 l="8788" t="5859" r="7715" b="9180"/>
          <a:stretch>
            <a:fillRect/>
          </a:stretch>
        </p:blipFill>
        <p:spPr bwMode="auto">
          <a:xfrm>
            <a:off x="285750" y="2000250"/>
            <a:ext cx="271462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niOkvir 6"/>
          <p:cNvSpPr txBox="1"/>
          <p:nvPr/>
        </p:nvSpPr>
        <p:spPr>
          <a:xfrm>
            <a:off x="3714750" y="2143125"/>
            <a:ext cx="4143375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7.PLOHA – optička ravnoteža</a:t>
            </a:r>
          </a:p>
          <a:p>
            <a:pPr>
              <a:defRPr/>
            </a:pPr>
            <a:r>
              <a:rPr lang="hr-HR" dirty="0"/>
              <a:t>Motiv: ptica</a:t>
            </a:r>
          </a:p>
          <a:p>
            <a:pPr>
              <a:defRPr/>
            </a:pPr>
            <a:r>
              <a:rPr lang="hr-HR" dirty="0"/>
              <a:t>LTS: tempera, karton</a:t>
            </a:r>
          </a:p>
          <a:p>
            <a:pPr>
              <a:defRPr/>
            </a:pPr>
            <a:r>
              <a:rPr lang="hr-HR" dirty="0"/>
              <a:t>Rad u paru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Plošno oblikovanje - crtanje</a:t>
            </a:r>
          </a:p>
        </p:txBody>
      </p:sp>
      <p:pic>
        <p:nvPicPr>
          <p:cNvPr id="20483" name="Picture 38" descr="C:\Users\Sandra\ŠKOLA\Likovna grupa\4.razred\5th7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214313" y="2643188"/>
            <a:ext cx="3071812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37" descr="C:\Users\Sandra\ŠKOLA\Likovna grupa\4.razred\5th5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 t="3922" b="1961"/>
          <a:stretch>
            <a:fillRect/>
          </a:stretch>
        </p:blipFill>
        <p:spPr bwMode="auto">
          <a:xfrm>
            <a:off x="3643313" y="3000375"/>
            <a:ext cx="24288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34" descr="C:\Users\Sandra\ŠKOLA\Likovna grupa\4.razred\5th1-1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lum contrast="30000"/>
          </a:blip>
          <a:srcRect r="5405"/>
          <a:stretch>
            <a:fillRect/>
          </a:stretch>
        </p:blipFill>
        <p:spPr>
          <a:xfrm>
            <a:off x="6286500" y="2714625"/>
            <a:ext cx="2500313" cy="3643313"/>
          </a:xfrm>
          <a:noFill/>
        </p:spPr>
      </p:pic>
      <p:sp>
        <p:nvSpPr>
          <p:cNvPr id="6" name="TekstniOkvir 5"/>
          <p:cNvSpPr txBox="1"/>
          <p:nvPr/>
        </p:nvSpPr>
        <p:spPr>
          <a:xfrm>
            <a:off x="2643188" y="1500188"/>
            <a:ext cx="5357812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1.TOČKA I CRTA – smještaj u formatu, kompozicija</a:t>
            </a:r>
          </a:p>
          <a:p>
            <a:pPr>
              <a:defRPr/>
            </a:pPr>
            <a:r>
              <a:rPr lang="hr-HR" dirty="0"/>
              <a:t>Motiv:prijatelj</a:t>
            </a:r>
          </a:p>
          <a:p>
            <a:pPr>
              <a:defRPr/>
            </a:pPr>
            <a:r>
              <a:rPr lang="hr-HR" dirty="0"/>
              <a:t>LTS: flomaster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Plošno oblikovanje - slikanje</a:t>
            </a:r>
            <a:br>
              <a:rPr lang="hr-HR" smtClean="0"/>
            </a:br>
            <a:endParaRPr lang="hr-HR" smtClean="0"/>
          </a:p>
        </p:txBody>
      </p:sp>
      <p:pic>
        <p:nvPicPr>
          <p:cNvPr id="3075" name="Picture 51" descr="C:\Users\Sandra\ŠKOLA\Likovna grupa\4.razred\27-09-9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508000" y="4179888"/>
            <a:ext cx="3063875" cy="229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9" descr="C:\Users\Sandra\ŠKOLA\Likovna grupa\4.razred\27-09-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>
          <a:xfrm>
            <a:off x="3714750" y="4214813"/>
            <a:ext cx="1857375" cy="2476500"/>
          </a:xfrm>
          <a:noFill/>
        </p:spPr>
      </p:pic>
      <p:pic>
        <p:nvPicPr>
          <p:cNvPr id="3077" name="Picture 2" descr="C:\Users\Sandra\ŠKOLA\Likovna grupa\4.razred\27-09-8.jpg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>
            <a:off x="357188" y="1285875"/>
            <a:ext cx="3778250" cy="283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niOkvir 5"/>
          <p:cNvSpPr txBox="1"/>
          <p:nvPr/>
        </p:nvSpPr>
        <p:spPr>
          <a:xfrm>
            <a:off x="4714875" y="1500188"/>
            <a:ext cx="4143375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4.BOJA- perspektive, linearna, koloristička</a:t>
            </a:r>
          </a:p>
          <a:p>
            <a:pPr>
              <a:defRPr/>
            </a:pPr>
            <a:r>
              <a:rPr lang="hr-HR" dirty="0"/>
              <a:t>Motiv: školski pribor i torba</a:t>
            </a:r>
          </a:p>
          <a:p>
            <a:pPr>
              <a:defRPr/>
            </a:pPr>
            <a:r>
              <a:rPr lang="hr-HR" dirty="0"/>
              <a:t>LTS: tempere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Plošno oblikovanje - crtanje</a:t>
            </a:r>
          </a:p>
        </p:txBody>
      </p:sp>
      <p:sp>
        <p:nvSpPr>
          <p:cNvPr id="6" name="TekstniOkvir 5"/>
          <p:cNvSpPr txBox="1"/>
          <p:nvPr/>
        </p:nvSpPr>
        <p:spPr>
          <a:xfrm>
            <a:off x="714375" y="1428750"/>
            <a:ext cx="4143375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2.TOČKA I CRTA – crte po značenju</a:t>
            </a:r>
          </a:p>
          <a:p>
            <a:pPr>
              <a:defRPr/>
            </a:pPr>
            <a:r>
              <a:rPr lang="hr-HR" dirty="0"/>
              <a:t>Motiv: Van Gogh – Zvjezdana noć</a:t>
            </a:r>
          </a:p>
          <a:p>
            <a:pPr>
              <a:defRPr/>
            </a:pPr>
            <a:r>
              <a:rPr lang="hr-HR" dirty="0"/>
              <a:t>LTS: pastele</a:t>
            </a:r>
          </a:p>
        </p:txBody>
      </p:sp>
      <p:pic>
        <p:nvPicPr>
          <p:cNvPr id="21508" name="Slika 6" descr="M48b80ec051308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857250" y="4284663"/>
            <a:ext cx="3476625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Slika 7" descr="DSC01027-1.JPG"/>
          <p:cNvPicPr>
            <a:picLocks noChangeAspect="1"/>
          </p:cNvPicPr>
          <p:nvPr/>
        </p:nvPicPr>
        <p:blipFill>
          <a:blip r:embed="rId3" cstate="print">
            <a:lum contrast="30000"/>
          </a:blip>
          <a:srcRect l="14063" t="7813" r="8594" b="18748"/>
          <a:stretch>
            <a:fillRect/>
          </a:stretch>
        </p:blipFill>
        <p:spPr bwMode="auto">
          <a:xfrm>
            <a:off x="4429125" y="3500438"/>
            <a:ext cx="4714875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Plošno oblikovanje - slikanje</a:t>
            </a:r>
          </a:p>
        </p:txBody>
      </p:sp>
      <p:pic>
        <p:nvPicPr>
          <p:cNvPr id="22531" name="Picture 27" descr="C:\Users\Sandra\ŠKOLA\Likovna grupa\4.razred\4th28-1.jpg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214313" y="2500313"/>
            <a:ext cx="28575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26" descr="C:\Users\Sandra\ŠKOLA\Likovna grupa\4.razred\4th27.jpg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 bwMode="auto">
          <a:xfrm>
            <a:off x="6143625" y="2500313"/>
            <a:ext cx="28575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23" descr="C:\Users\Sandra\ŠKOLA\Likovna grupa\4.razred\4th23-1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lum contrast="40000"/>
          </a:blip>
          <a:srcRect/>
          <a:stretch>
            <a:fillRect/>
          </a:stretch>
        </p:blipFill>
        <p:spPr>
          <a:xfrm>
            <a:off x="3214688" y="2500313"/>
            <a:ext cx="2857500" cy="4000500"/>
          </a:xfrm>
          <a:noFill/>
        </p:spPr>
      </p:pic>
      <p:sp>
        <p:nvSpPr>
          <p:cNvPr id="6" name="TekstniOkvir 5"/>
          <p:cNvSpPr txBox="1"/>
          <p:nvPr/>
        </p:nvSpPr>
        <p:spPr>
          <a:xfrm>
            <a:off x="2643188" y="1285875"/>
            <a:ext cx="4143375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4.BOJA – perspektiva, kadar</a:t>
            </a:r>
          </a:p>
          <a:p>
            <a:pPr>
              <a:defRPr/>
            </a:pPr>
            <a:r>
              <a:rPr lang="hr-HR" dirty="0"/>
              <a:t>Motiv:pejzaž</a:t>
            </a:r>
          </a:p>
          <a:p>
            <a:pPr>
              <a:defRPr/>
            </a:pPr>
            <a:r>
              <a:rPr lang="hr-HR" dirty="0"/>
              <a:t>LTS: vodene boje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Plošno oblikovanje - slikanje</a:t>
            </a:r>
          </a:p>
        </p:txBody>
      </p:sp>
      <p:pic>
        <p:nvPicPr>
          <p:cNvPr id="23555" name="Picture 58" descr="C:\Users\Sandra\ŠKOLA\Likovna grupa\4.razred\seth_kandinsk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857500"/>
            <a:ext cx="5000625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niOkvir 4"/>
          <p:cNvSpPr txBox="1"/>
          <p:nvPr/>
        </p:nvSpPr>
        <p:spPr>
          <a:xfrm>
            <a:off x="1000125" y="1428750"/>
            <a:ext cx="4143375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6.POVRŠINA – optičko miješanje</a:t>
            </a:r>
          </a:p>
          <a:p>
            <a:pPr>
              <a:defRPr/>
            </a:pPr>
            <a:r>
              <a:rPr lang="hr-HR" dirty="0"/>
              <a:t>Motiv: ljubav, pubertet</a:t>
            </a:r>
          </a:p>
          <a:p>
            <a:pPr>
              <a:defRPr/>
            </a:pPr>
            <a:r>
              <a:rPr lang="hr-HR" dirty="0"/>
              <a:t>LTS: vodene boje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Plošno oblikovanje - slikanje</a:t>
            </a:r>
          </a:p>
        </p:txBody>
      </p:sp>
      <p:pic>
        <p:nvPicPr>
          <p:cNvPr id="24579" name="Picture 15" descr="C:\Users\Sandra\ŠKOLA\Likovna grupa\4.razred\3rd8.jpg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 l="8395" t="7001" r="5550" b="7500"/>
          <a:stretch>
            <a:fillRect/>
          </a:stretch>
        </p:blipFill>
        <p:spPr bwMode="auto">
          <a:xfrm>
            <a:off x="142875" y="2643188"/>
            <a:ext cx="2928938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14" descr="C:\Users\Sandra\ŠKOLA\Likovna grupa\4.razred\3rd3.jpg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 l="6136" t="7738" r="5908" b="5952"/>
          <a:stretch>
            <a:fillRect/>
          </a:stretch>
        </p:blipFill>
        <p:spPr bwMode="auto">
          <a:xfrm>
            <a:off x="3214688" y="2571750"/>
            <a:ext cx="3071812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niOkvir 5"/>
          <p:cNvSpPr txBox="1"/>
          <p:nvPr/>
        </p:nvSpPr>
        <p:spPr>
          <a:xfrm>
            <a:off x="2428875" y="1428750"/>
            <a:ext cx="5572125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6.POVRŠINA – teksture, optičko miješanje boja</a:t>
            </a:r>
          </a:p>
          <a:p>
            <a:pPr>
              <a:defRPr/>
            </a:pPr>
            <a:r>
              <a:rPr lang="hr-HR" dirty="0"/>
              <a:t>Motiv: nepoznati prijatelj</a:t>
            </a:r>
          </a:p>
          <a:p>
            <a:pPr>
              <a:defRPr/>
            </a:pPr>
            <a:r>
              <a:rPr lang="hr-HR" dirty="0"/>
              <a:t>LTS: vodena boja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Plošno oblikovanje - crtanje</a:t>
            </a:r>
          </a:p>
        </p:txBody>
      </p:sp>
      <p:pic>
        <p:nvPicPr>
          <p:cNvPr id="25603" name="Picture 6" descr="C:\Users\Sandra\ŠKOLA\Likovna grupa\4.razred\olovka_(1)-1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285750" y="3429000"/>
            <a:ext cx="4362450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7" descr="C:\Users\Sandra\ŠKOLA\Likovna grupa\4.razred\olovka_(2)-1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4781550" y="3429000"/>
            <a:ext cx="4362450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kstniOkvir 9"/>
          <p:cNvSpPr txBox="1"/>
          <p:nvPr/>
        </p:nvSpPr>
        <p:spPr>
          <a:xfrm>
            <a:off x="1785938" y="1785938"/>
            <a:ext cx="5072062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!.TOČKA I CRTA – smještaj u formatu, kompozicija</a:t>
            </a:r>
          </a:p>
          <a:p>
            <a:pPr>
              <a:defRPr/>
            </a:pPr>
            <a:r>
              <a:rPr lang="hr-HR" dirty="0"/>
              <a:t>Motiv:galija</a:t>
            </a:r>
          </a:p>
          <a:p>
            <a:pPr>
              <a:defRPr/>
            </a:pPr>
            <a:r>
              <a:rPr lang="hr-HR" dirty="0"/>
              <a:t>LTS: tuš i pero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Plošno oblikovanje - grafika</a:t>
            </a:r>
          </a:p>
        </p:txBody>
      </p:sp>
      <p:pic>
        <p:nvPicPr>
          <p:cNvPr id="26627" name="Rezervirano mjesto sadržaja 3" descr="17_11cf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643313"/>
            <a:ext cx="4549775" cy="3214687"/>
          </a:xfrm>
        </p:spPr>
      </p:pic>
      <p:pic>
        <p:nvPicPr>
          <p:cNvPr id="26628" name="Slika 4" descr="12_11b69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3357563"/>
            <a:ext cx="427990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niOkvir 5"/>
          <p:cNvSpPr txBox="1"/>
          <p:nvPr/>
        </p:nvSpPr>
        <p:spPr>
          <a:xfrm>
            <a:off x="1714500" y="1643063"/>
            <a:ext cx="5715000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8. PLOHA – simetrije: zrcaljenje, translacija, rotacija</a:t>
            </a:r>
          </a:p>
          <a:p>
            <a:pPr>
              <a:defRPr/>
            </a:pPr>
            <a:r>
              <a:rPr lang="hr-HR" dirty="0"/>
              <a:t>Motiv:naš kvart</a:t>
            </a:r>
          </a:p>
          <a:p>
            <a:pPr>
              <a:defRPr/>
            </a:pPr>
            <a:r>
              <a:rPr lang="hr-HR" dirty="0"/>
              <a:t>LTS: vodene boje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Plošno oblikovanje - slikanje</a:t>
            </a:r>
          </a:p>
        </p:txBody>
      </p:sp>
      <p:pic>
        <p:nvPicPr>
          <p:cNvPr id="27651" name="Rezervirano mjesto sadržaja 6" descr="M499b2e6402604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91063" y="3517900"/>
            <a:ext cx="4452937" cy="3340100"/>
          </a:xfrm>
        </p:spPr>
      </p:pic>
      <p:pic>
        <p:nvPicPr>
          <p:cNvPr id="27652" name="Slika 7" descr="M499b2e4819b62-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7563"/>
            <a:ext cx="4668838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kstniOkvir 8"/>
          <p:cNvSpPr txBox="1"/>
          <p:nvPr/>
        </p:nvSpPr>
        <p:spPr>
          <a:xfrm>
            <a:off x="2214563" y="1571625"/>
            <a:ext cx="3643312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3.BOJA – tonska ljestvica boja</a:t>
            </a:r>
          </a:p>
          <a:p>
            <a:pPr>
              <a:defRPr/>
            </a:pPr>
            <a:r>
              <a:rPr lang="hr-HR" dirty="0"/>
              <a:t>Motiv: trake</a:t>
            </a:r>
          </a:p>
          <a:p>
            <a:pPr>
              <a:defRPr/>
            </a:pPr>
            <a:r>
              <a:rPr lang="hr-HR" dirty="0"/>
              <a:t>LTS: uljne pastele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Plošno oblikovanje - crtanje</a:t>
            </a:r>
          </a:p>
        </p:txBody>
      </p:sp>
      <p:pic>
        <p:nvPicPr>
          <p:cNvPr id="28675" name="Picture 2" descr="C:\Users\Sandra\ŠKOLA\Likovna grupa\4.razred\Picture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5875"/>
            <a:ext cx="26098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3" descr="C:\Users\Sandra\ŠKOLA\Likovna grupa\4.razred\Picture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43438"/>
            <a:ext cx="296545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4" descr="C:\Users\Sandra\ŠKOLA\Likovna grupa\4.razred\Picture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13" y="4500563"/>
            <a:ext cx="279717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5" descr="C:\Users\Sandra\ŠKOLA\Likovna grupa\4.razred\Picture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13" y="4645025"/>
            <a:ext cx="2928937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kstniOkvir 7"/>
          <p:cNvSpPr txBox="1"/>
          <p:nvPr/>
        </p:nvSpPr>
        <p:spPr>
          <a:xfrm>
            <a:off x="3714750" y="2071688"/>
            <a:ext cx="4143375" cy="14779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1. TOČKA I CRTA – smještaj u formatu, kompozicija</a:t>
            </a:r>
          </a:p>
          <a:p>
            <a:pPr>
              <a:defRPr/>
            </a:pPr>
            <a:r>
              <a:rPr lang="hr-HR" dirty="0"/>
              <a:t>Motiv:strip</a:t>
            </a:r>
          </a:p>
          <a:p>
            <a:pPr>
              <a:defRPr/>
            </a:pPr>
            <a:r>
              <a:rPr lang="hr-HR" dirty="0"/>
              <a:t>LTS: vodene boje i crni flomaster</a:t>
            </a:r>
          </a:p>
          <a:p>
            <a:pPr>
              <a:defRPr/>
            </a:pPr>
            <a:r>
              <a:rPr lang="hr-HR" dirty="0"/>
              <a:t>Rad u paru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Prostorno oblikovanje – modeliranje i građenje</a:t>
            </a:r>
          </a:p>
        </p:txBody>
      </p:sp>
      <p:pic>
        <p:nvPicPr>
          <p:cNvPr id="29699" name="Picture 2" descr="C:\Users\Sandra\ŠKOLA\Likovna grupa\4.razred\reljefne_plocice_glinamol_2005-6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357188" y="4286250"/>
            <a:ext cx="2947987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3" descr="C:\Users\Sandra\ŠKOLA\Likovna grupa\4.razred\reljefne_plocice_glinamol_2005-7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3429000" y="4143375"/>
            <a:ext cx="314325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4" descr="C:\Users\Sandra\ŠKOLA\Likovna grupa\4.razred\reljefne_plocice_glinamol_2005-5.jpg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>
            <a:off x="5857875" y="1643063"/>
            <a:ext cx="3286125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niOkvir 6"/>
          <p:cNvSpPr txBox="1"/>
          <p:nvPr/>
        </p:nvSpPr>
        <p:spPr>
          <a:xfrm>
            <a:off x="357188" y="2143125"/>
            <a:ext cx="4786312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9.MASA I PROSTOR – proporcionalnost i kompozicija oblika</a:t>
            </a:r>
          </a:p>
          <a:p>
            <a:pPr>
              <a:defRPr/>
            </a:pPr>
            <a:r>
              <a:rPr lang="hr-HR" dirty="0"/>
              <a:t>Motiv: pleter</a:t>
            </a:r>
          </a:p>
          <a:p>
            <a:pPr>
              <a:defRPr/>
            </a:pPr>
            <a:r>
              <a:rPr lang="hr-HR" dirty="0"/>
              <a:t>LTS: </a:t>
            </a:r>
            <a:r>
              <a:rPr lang="hr-HR" dirty="0" err="1"/>
              <a:t>glinamol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Primijenjeno oblikovanje - dizajn</a:t>
            </a:r>
          </a:p>
        </p:txBody>
      </p:sp>
      <p:pic>
        <p:nvPicPr>
          <p:cNvPr id="30723" name="Rezervirano mjesto sadržaja 6" descr="M478e64672942d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>
          <a:xfrm>
            <a:off x="214313" y="2857500"/>
            <a:ext cx="3924300" cy="3767138"/>
          </a:xfrm>
        </p:spPr>
      </p:pic>
      <p:pic>
        <p:nvPicPr>
          <p:cNvPr id="30724" name="Slika 7" descr="M478e63eab9c63.jpg"/>
          <p:cNvPicPr>
            <a:picLocks noChangeAspect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4286250" y="3143250"/>
            <a:ext cx="3649663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kstniOkvir 8"/>
          <p:cNvSpPr txBox="1"/>
          <p:nvPr/>
        </p:nvSpPr>
        <p:spPr>
          <a:xfrm>
            <a:off x="3214688" y="1357313"/>
            <a:ext cx="4143375" cy="14779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3.BOJA – kompozicija</a:t>
            </a:r>
          </a:p>
          <a:p>
            <a:pPr>
              <a:defRPr/>
            </a:pPr>
            <a:r>
              <a:rPr lang="hr-HR" dirty="0"/>
              <a:t>7.PLOHA – optička ravnoteža</a:t>
            </a:r>
          </a:p>
          <a:p>
            <a:pPr>
              <a:defRPr/>
            </a:pPr>
            <a:r>
              <a:rPr lang="hr-HR" dirty="0"/>
              <a:t>Motiv: pečat</a:t>
            </a:r>
          </a:p>
          <a:p>
            <a:pPr>
              <a:defRPr/>
            </a:pPr>
            <a:r>
              <a:rPr lang="hr-HR" dirty="0"/>
              <a:t>LTS: kolaž i tempere</a:t>
            </a:r>
          </a:p>
          <a:p>
            <a:pPr>
              <a:defRPr/>
            </a:pPr>
            <a:r>
              <a:rPr lang="hr-HR" dirty="0"/>
              <a:t>Rad u paru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hr-HR" smtClean="0"/>
              <a:t>Plošno oblikovanje - slikanje</a:t>
            </a:r>
          </a:p>
        </p:txBody>
      </p:sp>
      <p:pic>
        <p:nvPicPr>
          <p:cNvPr id="4099" name="Picture 62" descr="C:\Users\Sandra\ŠKOLA\Likovna grupa\4.razred\slik2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19400"/>
            <a:ext cx="314325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2" descr="C:\Users\Sandra\ŠKOLA\4.razred\časopis-radovi\Rotation of Re-exposure of P10500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63" y="3048000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 descr="C:\Users\Sandra\ŠKOLA\4.razred\časopis-radovi\Rotation of Re-exposure of P10500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1785938"/>
            <a:ext cx="271462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niOkvir 6"/>
          <p:cNvSpPr txBox="1"/>
          <p:nvPr/>
        </p:nvSpPr>
        <p:spPr>
          <a:xfrm>
            <a:off x="714375" y="1500188"/>
            <a:ext cx="3143250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3.BOJA –tonska ljestvica boja</a:t>
            </a:r>
          </a:p>
          <a:p>
            <a:pPr>
              <a:defRPr/>
            </a:pPr>
            <a:r>
              <a:rPr lang="hr-HR" dirty="0"/>
              <a:t>Motiv: Jesenski plod</a:t>
            </a:r>
          </a:p>
          <a:p>
            <a:pPr>
              <a:defRPr/>
            </a:pPr>
            <a:r>
              <a:rPr lang="hr-HR" dirty="0"/>
              <a:t>LTS: gvaš</a:t>
            </a:r>
          </a:p>
          <a:p>
            <a:pPr>
              <a:defRPr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Plošno oblikovanje - slikanje</a:t>
            </a:r>
          </a:p>
        </p:txBody>
      </p:sp>
      <p:pic>
        <p:nvPicPr>
          <p:cNvPr id="31747" name="Rezervirano mjesto sadržaja 5" descr="M47dd93d208c7b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>
          <a:xfrm>
            <a:off x="3357563" y="2760663"/>
            <a:ext cx="3071812" cy="4097337"/>
          </a:xfrm>
        </p:spPr>
      </p:pic>
      <p:pic>
        <p:nvPicPr>
          <p:cNvPr id="31748" name="Slika 6" descr="M47dd500bcc321.jpg"/>
          <p:cNvPicPr>
            <a:picLocks noChangeAspect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6835775" y="3779838"/>
            <a:ext cx="2308225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Slika 7" descr="M47dd4ebf04537.jpg"/>
          <p:cNvPicPr>
            <a:picLocks noChangeAspect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>
            <a:off x="-214313" y="4248150"/>
            <a:ext cx="3479801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kstniOkvir 8"/>
          <p:cNvSpPr txBox="1"/>
          <p:nvPr/>
        </p:nvSpPr>
        <p:spPr>
          <a:xfrm>
            <a:off x="2286000" y="1428750"/>
            <a:ext cx="4143375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3.BOJA – tonska ljestvica boja</a:t>
            </a:r>
          </a:p>
          <a:p>
            <a:pPr>
              <a:defRPr/>
            </a:pPr>
            <a:r>
              <a:rPr lang="hr-HR" dirty="0"/>
              <a:t>Motiv: stol</a:t>
            </a:r>
          </a:p>
          <a:p>
            <a:pPr>
              <a:defRPr/>
            </a:pPr>
            <a:r>
              <a:rPr lang="hr-HR" dirty="0"/>
              <a:t>LTS:pastele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PLOŠNO OBLIKOVANJE - GRAFIKA</a:t>
            </a:r>
          </a:p>
        </p:txBody>
      </p:sp>
      <p:pic>
        <p:nvPicPr>
          <p:cNvPr id="32771" name="Picture 2" descr="C:\Users\Sandra\ŠKOLA\4.razred\časopis-radovi\P10500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3643313"/>
            <a:ext cx="4265612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3" descr="C:\Users\Sandra\ŠKOLA\4.razred\časopis-radovi\P10500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8" y="3857625"/>
            <a:ext cx="3286125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niOkvir 6"/>
          <p:cNvSpPr txBox="1"/>
          <p:nvPr/>
        </p:nvSpPr>
        <p:spPr>
          <a:xfrm>
            <a:off x="2357438" y="2000250"/>
            <a:ext cx="4143375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7.PLOHA – simetrija, optička ravnoteža</a:t>
            </a:r>
          </a:p>
          <a:p>
            <a:pPr>
              <a:defRPr/>
            </a:pPr>
            <a:r>
              <a:rPr lang="hr-HR" dirty="0"/>
              <a:t>Motiv: posude za vodu</a:t>
            </a:r>
          </a:p>
          <a:p>
            <a:pPr>
              <a:defRPr/>
            </a:pPr>
            <a:r>
              <a:rPr lang="hr-HR" dirty="0"/>
              <a:t>LTS: uljne pastele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Plošno oblikovanje - crtanje</a:t>
            </a:r>
          </a:p>
        </p:txBody>
      </p:sp>
      <p:pic>
        <p:nvPicPr>
          <p:cNvPr id="33795" name="Slika 7" descr="DSC05930-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43313"/>
            <a:ext cx="428625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Slika 8" descr="DSC05923-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8" y="3643313"/>
            <a:ext cx="428625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kstniOkvir 9"/>
          <p:cNvSpPr txBox="1"/>
          <p:nvPr/>
        </p:nvSpPr>
        <p:spPr>
          <a:xfrm>
            <a:off x="2786063" y="1571625"/>
            <a:ext cx="5072062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1.TOČKA I CRTA – smještaj u formatu, kompozicija</a:t>
            </a:r>
          </a:p>
          <a:p>
            <a:pPr>
              <a:defRPr/>
            </a:pPr>
            <a:r>
              <a:rPr lang="hr-HR" dirty="0"/>
              <a:t>Motiv:crta</a:t>
            </a:r>
          </a:p>
          <a:p>
            <a:pPr>
              <a:defRPr/>
            </a:pPr>
            <a:r>
              <a:rPr lang="hr-HR" dirty="0"/>
              <a:t>LTS: flomaster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Plošno oblikovanje - grafika</a:t>
            </a:r>
          </a:p>
        </p:txBody>
      </p:sp>
      <p:pic>
        <p:nvPicPr>
          <p:cNvPr id="34819" name="Rezervirano mjesto sadržaja 5" descr="M492c52f4a79bc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71813" y="2928938"/>
            <a:ext cx="2840037" cy="3787775"/>
          </a:xfrm>
        </p:spPr>
      </p:pic>
      <p:pic>
        <p:nvPicPr>
          <p:cNvPr id="34820" name="Slika 6" descr="M492c5042a096d-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875" y="2643188"/>
            <a:ext cx="3059113" cy="407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Slika 7" descr="M492c524123260-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2643188"/>
            <a:ext cx="3059112" cy="407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kstniOkvir 8"/>
          <p:cNvSpPr txBox="1"/>
          <p:nvPr/>
        </p:nvSpPr>
        <p:spPr>
          <a:xfrm>
            <a:off x="2500313" y="1428750"/>
            <a:ext cx="4143375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8. PLOHA - simetrija</a:t>
            </a:r>
          </a:p>
          <a:p>
            <a:pPr>
              <a:defRPr/>
            </a:pPr>
            <a:r>
              <a:rPr lang="hr-HR" dirty="0"/>
              <a:t>Motiv:</a:t>
            </a:r>
          </a:p>
          <a:p>
            <a:pPr>
              <a:defRPr/>
            </a:pPr>
            <a:r>
              <a:rPr lang="hr-HR" dirty="0"/>
              <a:t>LTS: tuš kist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Primijenjeno oblikovanje</a:t>
            </a:r>
          </a:p>
        </p:txBody>
      </p:sp>
      <p:pic>
        <p:nvPicPr>
          <p:cNvPr id="35843" name="Picture 18" descr="C:\Users\Sandra\ŠKOLA\Likovna grupa\4.razred\small_img_15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6188"/>
            <a:ext cx="393382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17" descr="C:\Users\Sandra\ŠKOLA\Likovna grupa\4.razred\small_img_15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7800" y="2857500"/>
            <a:ext cx="51562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niOkvir 5"/>
          <p:cNvSpPr txBox="1"/>
          <p:nvPr/>
        </p:nvSpPr>
        <p:spPr>
          <a:xfrm>
            <a:off x="714375" y="1428750"/>
            <a:ext cx="4714875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3.BOJA – kompozicija/</a:t>
            </a:r>
            <a:r>
              <a:rPr lang="hr-HR" dirty="0" err="1"/>
              <a:t>rekompozicija</a:t>
            </a:r>
            <a:r>
              <a:rPr lang="hr-HR" dirty="0"/>
              <a:t>/</a:t>
            </a:r>
            <a:r>
              <a:rPr lang="hr-HR" dirty="0" err="1"/>
              <a:t>grataž</a:t>
            </a:r>
            <a:endParaRPr lang="hr-HR" dirty="0"/>
          </a:p>
          <a:p>
            <a:pPr>
              <a:defRPr/>
            </a:pPr>
            <a:r>
              <a:rPr lang="hr-HR" dirty="0"/>
              <a:t>Motiv: selo</a:t>
            </a:r>
          </a:p>
          <a:p>
            <a:pPr>
              <a:defRPr/>
            </a:pPr>
            <a:r>
              <a:rPr lang="hr-HR" dirty="0"/>
              <a:t>LTS:pastele, crni tuš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Plošno oblikovanje - slikanje</a:t>
            </a:r>
          </a:p>
        </p:txBody>
      </p:sp>
      <p:pic>
        <p:nvPicPr>
          <p:cNvPr id="36867" name="Picture 14" descr="C:\Users\Sandra\ŠKOLA\Likovna grupa\4.razred\Slika0178_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3890963"/>
            <a:ext cx="3929063" cy="296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13" descr="C:\Users\Sandra\ŠKOLA\Likovna grupa\4.razred\Slika0175_JPG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43625" y="1322388"/>
            <a:ext cx="3000375" cy="2249487"/>
          </a:xfrm>
          <a:noFill/>
        </p:spPr>
      </p:pic>
      <p:pic>
        <p:nvPicPr>
          <p:cNvPr id="36869" name="Picture 12" descr="C:\Users\Sandra\ŠKOLA\Likovna grupa\4.razred\Slika0173_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6175" y="3786188"/>
            <a:ext cx="4122738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niOkvir 5"/>
          <p:cNvSpPr txBox="1"/>
          <p:nvPr/>
        </p:nvSpPr>
        <p:spPr>
          <a:xfrm>
            <a:off x="714375" y="1428750"/>
            <a:ext cx="4143375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4.BOJA – perspektive, koloristička</a:t>
            </a:r>
          </a:p>
          <a:p>
            <a:pPr>
              <a:defRPr/>
            </a:pPr>
            <a:r>
              <a:rPr lang="hr-HR" dirty="0"/>
              <a:t>Motiv: ZEMLJA</a:t>
            </a:r>
          </a:p>
          <a:p>
            <a:pPr>
              <a:defRPr/>
            </a:pPr>
            <a:r>
              <a:rPr lang="hr-HR" dirty="0"/>
              <a:t>LTS: tempere, kolaž</a:t>
            </a:r>
          </a:p>
          <a:p>
            <a:pPr>
              <a:defRPr/>
            </a:pPr>
            <a:r>
              <a:rPr lang="hr-HR" dirty="0"/>
              <a:t>Rad u paru, sat se izvodi dva sata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Primijenjeno oblikovanje - dizajn</a:t>
            </a:r>
          </a:p>
        </p:txBody>
      </p:sp>
      <p:pic>
        <p:nvPicPr>
          <p:cNvPr id="37891" name="Picture 11" descr="C:\Users\Sandra\ŠKOLA\Likovna grupa\4.razred\Slika0172_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857500"/>
            <a:ext cx="4595813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niOkvir 4"/>
          <p:cNvSpPr txBox="1"/>
          <p:nvPr/>
        </p:nvSpPr>
        <p:spPr>
          <a:xfrm>
            <a:off x="714375" y="1428750"/>
            <a:ext cx="4143375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3.BOJA – kružna </a:t>
            </a:r>
            <a:r>
              <a:rPr lang="hr-HR" dirty="0" err="1"/>
              <a:t>rekompozicija</a:t>
            </a:r>
            <a:endParaRPr lang="hr-HR" dirty="0"/>
          </a:p>
          <a:p>
            <a:pPr>
              <a:defRPr/>
            </a:pPr>
            <a:r>
              <a:rPr lang="hr-HR" dirty="0"/>
              <a:t>Motiv: stari rad</a:t>
            </a:r>
          </a:p>
          <a:p>
            <a:pPr>
              <a:defRPr/>
            </a:pPr>
            <a:r>
              <a:rPr lang="hr-HR" dirty="0"/>
              <a:t>LTS: kolaž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Plošno oblikovanje - grafika</a:t>
            </a:r>
          </a:p>
        </p:txBody>
      </p:sp>
      <p:pic>
        <p:nvPicPr>
          <p:cNvPr id="38915" name="Picture 2" descr="C:\Users\Sandra\ŠKOLA\Likovna grupa\4.razred\radovi_(1)-1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0" y="3765550"/>
            <a:ext cx="4124325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3" descr="C:\Users\Sandra\ŠKOLA\Likovna grupa\4.razred\radovi_(3)-1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4143375" y="3765550"/>
            <a:ext cx="4124325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4" descr="C:\Users\Sandra\ŠKOLA\Likovna grupa\4.razred\radovi_(4)-1.JPG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>
            <a:off x="5429250" y="1214438"/>
            <a:ext cx="3338513" cy="250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niOkvir 6"/>
          <p:cNvSpPr txBox="1"/>
          <p:nvPr/>
        </p:nvSpPr>
        <p:spPr>
          <a:xfrm>
            <a:off x="571500" y="1428750"/>
            <a:ext cx="4143375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7. PLOHA – optička ravnoteža</a:t>
            </a:r>
          </a:p>
          <a:p>
            <a:pPr>
              <a:defRPr/>
            </a:pPr>
            <a:r>
              <a:rPr lang="hr-HR" dirty="0"/>
              <a:t>Motiv: hrapavo</a:t>
            </a:r>
          </a:p>
          <a:p>
            <a:pPr>
              <a:defRPr/>
            </a:pPr>
            <a:r>
              <a:rPr lang="hr-HR" dirty="0"/>
              <a:t>LTS: lavirani tuš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Primijenjeno oblikovanje- dizajn</a:t>
            </a:r>
          </a:p>
        </p:txBody>
      </p:sp>
      <p:pic>
        <p:nvPicPr>
          <p:cNvPr id="39939" name="Picture 2" descr="C:\Users\Sandra\ŠKOLA\Likovna grupa\4.razred\DSC04533.JPG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 t="25000" b="19231"/>
          <a:stretch>
            <a:fillRect/>
          </a:stretch>
        </p:blipFill>
        <p:spPr bwMode="auto">
          <a:xfrm>
            <a:off x="2714625" y="4786313"/>
            <a:ext cx="28781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3" descr="C:\Users\Sandra\ŠKOLA\Likovna grupa\4.razred\DSC04540.JPG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 t="6429" b="16429"/>
          <a:stretch>
            <a:fillRect/>
          </a:stretch>
        </p:blipFill>
        <p:spPr bwMode="auto">
          <a:xfrm>
            <a:off x="142875" y="1285875"/>
            <a:ext cx="25368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4" descr="C:\Users\Sandra\ŠKOLA\Likovna grupa\4.razred\DSC04542.JPG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 t="24820" b="23631"/>
          <a:stretch>
            <a:fillRect/>
          </a:stretch>
        </p:blipFill>
        <p:spPr bwMode="auto">
          <a:xfrm>
            <a:off x="2714625" y="2857500"/>
            <a:ext cx="28575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5" descr="C:\Users\Sandra\ŠKOLA\Likovna grupa\4.razred\DSC04531.JPG"/>
          <p:cNvPicPr>
            <a:picLocks noChangeAspect="1" noChangeArrowheads="1"/>
          </p:cNvPicPr>
          <p:nvPr/>
        </p:nvPicPr>
        <p:blipFill>
          <a:blip r:embed="rId5" cstate="print">
            <a:lum contrast="40000"/>
          </a:blip>
          <a:srcRect t="5161" b="15483"/>
          <a:stretch>
            <a:fillRect/>
          </a:stretch>
        </p:blipFill>
        <p:spPr bwMode="auto">
          <a:xfrm>
            <a:off x="0" y="3929063"/>
            <a:ext cx="26701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Picture 6" descr="C:\Users\Sandra\ŠKOLA\Likovna grupa\4.razred\Contour_shoes_A-1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>
            <a:lum contrast="10000"/>
          </a:blip>
          <a:srcRect/>
          <a:stretch>
            <a:fillRect/>
          </a:stretch>
        </p:blipFill>
        <p:spPr>
          <a:xfrm>
            <a:off x="5929313" y="4424363"/>
            <a:ext cx="3043237" cy="2433637"/>
          </a:xfrm>
          <a:noFill/>
        </p:spPr>
      </p:pic>
      <p:sp>
        <p:nvSpPr>
          <p:cNvPr id="8" name="TekstniOkvir 7"/>
          <p:cNvSpPr txBox="1"/>
          <p:nvPr/>
        </p:nvSpPr>
        <p:spPr>
          <a:xfrm>
            <a:off x="3714750" y="1500188"/>
            <a:ext cx="4143375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4.POVRŠINA – jedinstvo oblika i veličina</a:t>
            </a:r>
          </a:p>
          <a:p>
            <a:pPr>
              <a:defRPr/>
            </a:pPr>
            <a:r>
              <a:rPr lang="hr-HR" dirty="0"/>
              <a:t>Motiv:cipele</a:t>
            </a:r>
          </a:p>
          <a:p>
            <a:pPr>
              <a:defRPr/>
            </a:pPr>
            <a:r>
              <a:rPr lang="hr-HR" dirty="0"/>
              <a:t>LTS:pastele i vodene boje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Primijenjeno oblikovanje - dizajn</a:t>
            </a:r>
          </a:p>
        </p:txBody>
      </p:sp>
      <p:pic>
        <p:nvPicPr>
          <p:cNvPr id="40963" name="Picture 33" descr="C:\Users\Sandra\ŠKOLA\Likovna grupa\4.razred\5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>
          <a:xfrm>
            <a:off x="5857875" y="2000250"/>
            <a:ext cx="3011488" cy="4525963"/>
          </a:xfrm>
          <a:noFill/>
        </p:spPr>
      </p:pic>
      <p:pic>
        <p:nvPicPr>
          <p:cNvPr id="40964" name="Picture 47" descr="C:\Users\Sandra\ŠKOLA\Likovna grupa\4.razred\21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642938" y="3571875"/>
            <a:ext cx="4414837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niOkvir 5"/>
          <p:cNvSpPr txBox="1"/>
          <p:nvPr/>
        </p:nvSpPr>
        <p:spPr>
          <a:xfrm>
            <a:off x="571500" y="2214563"/>
            <a:ext cx="5143500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2. PLOHA – dominacija boja, oblika i veličina, mozaik</a:t>
            </a:r>
          </a:p>
          <a:p>
            <a:pPr>
              <a:defRPr/>
            </a:pPr>
            <a:r>
              <a:rPr lang="hr-HR" dirty="0"/>
              <a:t>Motiv: morske životinje</a:t>
            </a:r>
          </a:p>
          <a:p>
            <a:pPr>
              <a:defRPr/>
            </a:pPr>
            <a:r>
              <a:rPr lang="hr-HR" dirty="0"/>
              <a:t>LTS: kolaž</a:t>
            </a:r>
          </a:p>
          <a:p>
            <a:pPr>
              <a:defRPr/>
            </a:pPr>
            <a:r>
              <a:rPr lang="hr-HR" dirty="0"/>
              <a:t>Rad u paru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Plošno oblikovanje - crtanje</a:t>
            </a:r>
          </a:p>
        </p:txBody>
      </p:sp>
      <p:pic>
        <p:nvPicPr>
          <p:cNvPr id="5123" name="Picture 65" descr="C:\Users\Sandra\ŠKOLA\Likovna grupa\4.razred\slik24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88" y="1643063"/>
            <a:ext cx="3143250" cy="2362200"/>
          </a:xfrm>
          <a:noFill/>
        </p:spPr>
      </p:pic>
      <p:pic>
        <p:nvPicPr>
          <p:cNvPr id="5124" name="Picture 64" descr="C:\Users\Sandra\ŠKOLA\Likovna grupa\4.razred\slik2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4143375"/>
            <a:ext cx="31432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niOkvir 5"/>
          <p:cNvSpPr txBox="1"/>
          <p:nvPr/>
        </p:nvSpPr>
        <p:spPr>
          <a:xfrm>
            <a:off x="4071938" y="1714500"/>
            <a:ext cx="4143375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1.TOČKA I CRTA – smještaj u formatu, kompozicija</a:t>
            </a:r>
          </a:p>
          <a:p>
            <a:pPr>
              <a:defRPr/>
            </a:pPr>
            <a:r>
              <a:rPr lang="hr-HR" dirty="0"/>
              <a:t>Motiv: paška čipka ili žitarica</a:t>
            </a:r>
          </a:p>
          <a:p>
            <a:pPr>
              <a:defRPr/>
            </a:pPr>
            <a:r>
              <a:rPr lang="hr-HR" dirty="0"/>
              <a:t>LTS: flomaster</a:t>
            </a:r>
          </a:p>
        </p:txBody>
      </p:sp>
      <p:pic>
        <p:nvPicPr>
          <p:cNvPr id="5126" name="Picture 24" descr="C:\Users\Sandra\ŠKOLA\Likovna grupa\4.razred\Sven_Todorovic_5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3" y="3071813"/>
            <a:ext cx="242887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Plošno oblikovanje - slikanje</a:t>
            </a:r>
          </a:p>
        </p:txBody>
      </p:sp>
      <p:sp>
        <p:nvSpPr>
          <p:cNvPr id="6" name="TekstniOkvir 5"/>
          <p:cNvSpPr txBox="1"/>
          <p:nvPr/>
        </p:nvSpPr>
        <p:spPr>
          <a:xfrm>
            <a:off x="714375" y="1428750"/>
            <a:ext cx="4143375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4.BOJA – komplementarni kontrast</a:t>
            </a:r>
          </a:p>
          <a:p>
            <a:pPr>
              <a:defRPr/>
            </a:pPr>
            <a:r>
              <a:rPr lang="hr-HR" dirty="0"/>
              <a:t>Motiv: list</a:t>
            </a:r>
          </a:p>
          <a:p>
            <a:pPr>
              <a:defRPr/>
            </a:pPr>
            <a:r>
              <a:rPr lang="hr-HR" dirty="0"/>
              <a:t>LTS: kolaž</a:t>
            </a:r>
          </a:p>
          <a:p>
            <a:pPr>
              <a:defRPr/>
            </a:pPr>
            <a:r>
              <a:rPr lang="hr-HR" dirty="0"/>
              <a:t>Rad u paru</a:t>
            </a:r>
          </a:p>
        </p:txBody>
      </p:sp>
      <p:pic>
        <p:nvPicPr>
          <p:cNvPr id="6148" name="Picture 6" descr="Rotation of P1040027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642938" y="2714625"/>
            <a:ext cx="248602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7" descr="Rotation of P1040024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 l="5688" t="2135"/>
          <a:stretch>
            <a:fillRect/>
          </a:stretch>
        </p:blipFill>
        <p:spPr bwMode="auto">
          <a:xfrm>
            <a:off x="3357563" y="2786063"/>
            <a:ext cx="23685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Primijenjeno oblikovanje</a:t>
            </a:r>
          </a:p>
        </p:txBody>
      </p:sp>
      <p:pic>
        <p:nvPicPr>
          <p:cNvPr id="7171" name="Picture 2" descr="C:\Users\Sandra\ŠKOLA\4.razred\časopis-radovi\P10500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1571625"/>
            <a:ext cx="33496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3" descr="C:\Users\Sandra\ŠKOLA\4.razred\časopis-radovi\P10500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5" y="3786188"/>
            <a:ext cx="3563938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4" descr="C:\Users\Sandra\ŠKOLA\4.razred\časopis-radovi\P10500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4071938"/>
            <a:ext cx="3357562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niOkvir 6"/>
          <p:cNvSpPr txBox="1"/>
          <p:nvPr/>
        </p:nvSpPr>
        <p:spPr>
          <a:xfrm>
            <a:off x="4071938" y="1714500"/>
            <a:ext cx="4143375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2.PLOHA–dominacija boja, oblika, veličina</a:t>
            </a:r>
          </a:p>
          <a:p>
            <a:pPr>
              <a:defRPr/>
            </a:pPr>
            <a:r>
              <a:rPr lang="hr-HR" dirty="0"/>
              <a:t>Motiv: tikvice (plodovi prirode)</a:t>
            </a:r>
          </a:p>
          <a:p>
            <a:pPr>
              <a:defRPr/>
            </a:pPr>
            <a:r>
              <a:rPr lang="hr-HR" dirty="0"/>
              <a:t>LTS: tempere i vodene boje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Plošno oblikovanje - slikanje</a:t>
            </a:r>
          </a:p>
        </p:txBody>
      </p:sp>
      <p:pic>
        <p:nvPicPr>
          <p:cNvPr id="8195" name="Picture 53" descr="C:\Users\Sandra\ŠKOLA\Likovna grupa\4.razred\Slika0091_JPG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214313" y="3500438"/>
            <a:ext cx="4194175" cy="320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52" descr="C:\Users\Sandra\ŠKOLA\Likovna grupa\4.razred\Slika0089_JPG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>
          <a:xfrm>
            <a:off x="4670425" y="3357563"/>
            <a:ext cx="4473575" cy="3325812"/>
          </a:xfrm>
          <a:noFill/>
        </p:spPr>
      </p:pic>
      <p:sp>
        <p:nvSpPr>
          <p:cNvPr id="5" name="TekstniOkvir 4"/>
          <p:cNvSpPr txBox="1"/>
          <p:nvPr/>
        </p:nvSpPr>
        <p:spPr>
          <a:xfrm>
            <a:off x="714375" y="1428750"/>
            <a:ext cx="4143375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3.BOJA – koloristička, tonska ljestvica boja</a:t>
            </a:r>
          </a:p>
          <a:p>
            <a:pPr>
              <a:defRPr/>
            </a:pPr>
            <a:r>
              <a:rPr lang="hr-HR" dirty="0"/>
              <a:t>Motiv: nevrijeme</a:t>
            </a:r>
          </a:p>
          <a:p>
            <a:pPr>
              <a:defRPr/>
            </a:pPr>
            <a:r>
              <a:rPr lang="hr-HR" dirty="0"/>
              <a:t>LTS: tempere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Prostorno oblikovanje- modeliranje i građenje</a:t>
            </a:r>
          </a:p>
        </p:txBody>
      </p:sp>
      <p:pic>
        <p:nvPicPr>
          <p:cNvPr id="9219" name="Picture 9" descr="C:\Users\Sandra\ŠKOLA\Likovna grupa\4.razred\3_05_2009_ 019.jpg"/>
          <p:cNvPicPr>
            <a:picLocks noChangeAspect="1" noChangeArrowheads="1"/>
          </p:cNvPicPr>
          <p:nvPr/>
        </p:nvPicPr>
        <p:blipFill>
          <a:blip r:embed="rId2" cstate="print"/>
          <a:srcRect t="20898" b="19043"/>
          <a:stretch>
            <a:fillRect/>
          </a:stretch>
        </p:blipFill>
        <p:spPr bwMode="auto">
          <a:xfrm>
            <a:off x="0" y="3000375"/>
            <a:ext cx="36576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8" descr="C:\Users\Sandra\ŠKOLA\Likovna grupa\4.razred\3_05_2009_ 010.jpg"/>
          <p:cNvPicPr>
            <a:picLocks noChangeAspect="1" noChangeArrowheads="1"/>
          </p:cNvPicPr>
          <p:nvPr/>
        </p:nvPicPr>
        <p:blipFill>
          <a:blip r:embed="rId3" cstate="print"/>
          <a:srcRect t="17969" b="23438"/>
          <a:stretch>
            <a:fillRect/>
          </a:stretch>
        </p:blipFill>
        <p:spPr bwMode="auto">
          <a:xfrm>
            <a:off x="5486400" y="2857500"/>
            <a:ext cx="36576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7" descr="C:\Users\Sandra\ŠKOLA\Likovna grupa\4.razred\3_05_2009_ 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8" y="3429000"/>
            <a:ext cx="25717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niOkvir 6"/>
          <p:cNvSpPr txBox="1"/>
          <p:nvPr/>
        </p:nvSpPr>
        <p:spPr>
          <a:xfrm>
            <a:off x="785813" y="1571625"/>
            <a:ext cx="4714875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10. MASA I PROSTOR – linijski istanjena masa</a:t>
            </a:r>
          </a:p>
          <a:p>
            <a:pPr>
              <a:defRPr/>
            </a:pPr>
            <a:r>
              <a:rPr lang="hr-HR" dirty="0"/>
              <a:t>Motiv: glava koja pjeva(zbor)</a:t>
            </a:r>
          </a:p>
          <a:p>
            <a:pPr>
              <a:defRPr/>
            </a:pPr>
            <a:r>
              <a:rPr lang="hr-HR" dirty="0"/>
              <a:t>LTS: </a:t>
            </a:r>
            <a:r>
              <a:rPr lang="hr-HR" dirty="0" err="1"/>
              <a:t>glinamol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Primijenjeno oblikovanje - dizajn</a:t>
            </a:r>
          </a:p>
        </p:txBody>
      </p:sp>
      <p:pic>
        <p:nvPicPr>
          <p:cNvPr id="10243" name="Picture 70" descr="C:\Users\Sandra\ŠKOLA\Likovna grupa\4.razred\slika34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2500313"/>
            <a:ext cx="3032125" cy="3895725"/>
          </a:xfrm>
          <a:noFill/>
        </p:spPr>
      </p:pic>
      <p:pic>
        <p:nvPicPr>
          <p:cNvPr id="10244" name="Picture 68" descr="C:\Users\Sandra\ŠKOLA\Likovna grupa\4.razred\slika3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2541588"/>
            <a:ext cx="3000375" cy="385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2" descr="C:\Users\Sandra\ŠKOLA\Likovna grupa\4.razred\PLETER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13" y="3143250"/>
            <a:ext cx="2043112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niOkvir 6"/>
          <p:cNvSpPr txBox="1"/>
          <p:nvPr/>
        </p:nvSpPr>
        <p:spPr>
          <a:xfrm>
            <a:off x="2357438" y="1214438"/>
            <a:ext cx="4143375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hr-HR" dirty="0"/>
              <a:t>3.BOJA, TOČKA I CRTA, PLOHA</a:t>
            </a:r>
          </a:p>
          <a:p>
            <a:pPr>
              <a:defRPr/>
            </a:pPr>
            <a:r>
              <a:rPr lang="hr-HR" dirty="0"/>
              <a:t>Motiv: narodna nošnja</a:t>
            </a:r>
          </a:p>
          <a:p>
            <a:pPr>
              <a:defRPr/>
            </a:pPr>
            <a:r>
              <a:rPr lang="hr-HR" dirty="0"/>
              <a:t>LTS: kolaž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750</Words>
  <Application>Microsoft Office PowerPoint</Application>
  <PresentationFormat>On-screen Show (4:3)</PresentationFormat>
  <Paragraphs>167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2" baseType="lpstr">
      <vt:lpstr>Arial</vt:lpstr>
      <vt:lpstr>Calibri</vt:lpstr>
      <vt:lpstr>Office tema</vt:lpstr>
      <vt:lpstr>Program za sat likovne kulture</vt:lpstr>
      <vt:lpstr>Plošno oblikovanje - slikanje </vt:lpstr>
      <vt:lpstr>Plošno oblikovanje - slikanje</vt:lpstr>
      <vt:lpstr>Plošno oblikovanje - crtanje</vt:lpstr>
      <vt:lpstr>Plošno oblikovanje - slikanje</vt:lpstr>
      <vt:lpstr>Primijenjeno oblikovanje</vt:lpstr>
      <vt:lpstr>Plošno oblikovanje - slikanje</vt:lpstr>
      <vt:lpstr>Prostorno oblikovanje- modeliranje i građenje</vt:lpstr>
      <vt:lpstr>Primijenjeno oblikovanje - dizajn</vt:lpstr>
      <vt:lpstr>Primijenjeno oblikovanje - dizajn</vt:lpstr>
      <vt:lpstr>Primijenjeno oblikovanje  - dizajn</vt:lpstr>
      <vt:lpstr>Promijenjeno oblikovanje - dizajn</vt:lpstr>
      <vt:lpstr>Promijenjeno oblikovanje - dizajn</vt:lpstr>
      <vt:lpstr>Plošno oblikovanje - slikanje</vt:lpstr>
      <vt:lpstr>Prostorno oblikovanje – modeliranje i građenje</vt:lpstr>
      <vt:lpstr>Prostorno oblikovanje – modeliranje i građenje</vt:lpstr>
      <vt:lpstr>Primijenjeno oblikovanje -dizajn</vt:lpstr>
      <vt:lpstr>Plošno oblikovanje - grafika</vt:lpstr>
      <vt:lpstr>Plošno oblikovanje - crtanje</vt:lpstr>
      <vt:lpstr>Plošno oblikovanje - crtanje</vt:lpstr>
      <vt:lpstr>Plošno oblikovanje - slikanje</vt:lpstr>
      <vt:lpstr>Plošno oblikovanje - slikanje</vt:lpstr>
      <vt:lpstr>Plošno oblikovanje - slikanje</vt:lpstr>
      <vt:lpstr>Plošno oblikovanje - crtanje</vt:lpstr>
      <vt:lpstr>Plošno oblikovanje - grafika</vt:lpstr>
      <vt:lpstr>Plošno oblikovanje - slikanje</vt:lpstr>
      <vt:lpstr>Plošno oblikovanje - crtanje</vt:lpstr>
      <vt:lpstr>Prostorno oblikovanje – modeliranje i građenje</vt:lpstr>
      <vt:lpstr>Primijenjeno oblikovanje - dizajn</vt:lpstr>
      <vt:lpstr>Plošno oblikovanje - slikanje</vt:lpstr>
      <vt:lpstr>PLOŠNO OBLIKOVANJE - GRAFIKA</vt:lpstr>
      <vt:lpstr>Plošno oblikovanje - crtanje</vt:lpstr>
      <vt:lpstr>Plošno oblikovanje - grafika</vt:lpstr>
      <vt:lpstr>Primijenjeno oblikovanje</vt:lpstr>
      <vt:lpstr>Plošno oblikovanje - slikanje</vt:lpstr>
      <vt:lpstr>Primijenjeno oblikovanje - dizajn</vt:lpstr>
      <vt:lpstr>Plošno oblikovanje - grafika</vt:lpstr>
      <vt:lpstr>Primijenjeno oblikovanje- dizajn</vt:lpstr>
      <vt:lpstr>Primijenjeno oblikovanje - dizajn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Sandra Vuk</dc:creator>
  <cp:lastModifiedBy>kreso</cp:lastModifiedBy>
  <cp:revision>22</cp:revision>
  <dcterms:created xsi:type="dcterms:W3CDTF">2009-06-19T17:49:21Z</dcterms:created>
  <dcterms:modified xsi:type="dcterms:W3CDTF">2009-11-09T21:27:59Z</dcterms:modified>
</cp:coreProperties>
</file>