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9" r:id="rId4"/>
    <p:sldId id="266" r:id="rId5"/>
    <p:sldId id="270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r-HR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57BB-03EA-4EB6-9666-D0F97D1CF70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06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E87-27D7-429B-B869-7C7C3D468F1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291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F8021-D393-49DD-8443-15B396E2F2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3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CB9D1-D9C8-4691-A9D6-F786BF10E3A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94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BA037-83CB-4206-8FA2-6A5A8DCD1B3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379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F2995-1BAE-4610-AC25-0DF6C340AE3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096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B0F8A-8ADD-4C07-B274-D982F6F567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780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EC320-6A45-4A8D-A22C-0DDD1E68E7E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829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7C152-2F0F-485F-AD83-6D40292B15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20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6D4F-E60A-4FB8-AED7-07876E95967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45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33998-E97D-4995-BF28-56C8FDC20E1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757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405A6B7-C6C7-475C-8EBE-5454FEB968D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84213" y="1196975"/>
            <a:ext cx="4752975" cy="67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ettenschweiler"/>
              </a:rPr>
              <a:t>NACIONALNI PARK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116013" y="2420938"/>
            <a:ext cx="6335712" cy="1392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 L I T V I Č K A</a:t>
            </a:r>
            <a:endParaRPr lang="hr-HR" sz="4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339975" y="4365625"/>
            <a:ext cx="388778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 E Z E R A</a:t>
            </a:r>
            <a:endParaRPr lang="hr-HR" sz="44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5759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492500" y="5157788"/>
            <a:ext cx="226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CRNA RIJEKA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539750" y="1458913"/>
            <a:ext cx="49688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hr-HR" altLang="sr-Latn-RS" sz="2400" b="1">
              <a:solidFill>
                <a:srgbClr val="F20000"/>
              </a:solidFill>
            </a:endParaRPr>
          </a:p>
          <a:p>
            <a:pPr eaLnBrk="1" hangingPunct="1"/>
            <a:endParaRPr lang="hr-HR" altLang="sr-Latn-RS" sz="2400">
              <a:solidFill>
                <a:srgbClr val="F20000"/>
              </a:solidFill>
            </a:endParaRPr>
          </a:p>
          <a:p>
            <a:pPr eaLnBrk="1" hangingPunct="1"/>
            <a:r>
              <a:rPr lang="hr-HR" altLang="sr-Latn-RS" sz="2000" b="1"/>
              <a:t>Brojni izvori napajaju Crnu i Bijelu</a:t>
            </a:r>
          </a:p>
          <a:p>
            <a:pPr eaLnBrk="1" hangingPunct="1"/>
            <a:r>
              <a:rPr lang="hr-HR" altLang="sr-Latn-RS" sz="2000" b="1"/>
              <a:t>rijeku, glavne pritoke rijeke Matice, </a:t>
            </a:r>
          </a:p>
          <a:p>
            <a:pPr eaLnBrk="1" hangingPunct="1"/>
            <a:r>
              <a:rPr lang="hr-HR" altLang="sr-Latn-RS" sz="2000" b="1"/>
              <a:t>koja se ulijeva u prvo plitvičko </a:t>
            </a:r>
          </a:p>
          <a:p>
            <a:pPr eaLnBrk="1" hangingPunct="1"/>
            <a:r>
              <a:rPr lang="hr-HR" altLang="sr-Latn-RS" sz="2000" b="1"/>
              <a:t>jezero.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"/>
          <a:stretch>
            <a:fillRect/>
          </a:stretch>
        </p:blipFill>
        <p:spPr bwMode="auto">
          <a:xfrm>
            <a:off x="395288" y="779463"/>
            <a:ext cx="5334000" cy="37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204913" y="739775"/>
            <a:ext cx="358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PROŠĆANSKO JEZERO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63550" y="2781300"/>
            <a:ext cx="40370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r-HR" altLang="sr-Latn-RS" sz="2000" b="1"/>
              <a:t>Ono je ime dobilo prema </a:t>
            </a:r>
          </a:p>
          <a:p>
            <a:pPr eaLnBrk="1" hangingPunct="1"/>
            <a:r>
              <a:rPr lang="hr-HR" altLang="sr-Latn-RS" sz="2000" b="1"/>
              <a:t>"prošću" (kolcima) ili prema </a:t>
            </a:r>
          </a:p>
          <a:p>
            <a:pPr eaLnBrk="1" hangingPunct="1"/>
            <a:r>
              <a:rPr lang="hr-HR" altLang="sr-Latn-RS" sz="2000" b="1"/>
              <a:t>legendi o "prošnji“Crnoj </a:t>
            </a:r>
          </a:p>
          <a:p>
            <a:pPr eaLnBrk="1" hangingPunct="1"/>
            <a:r>
              <a:rPr lang="hr-HR" altLang="sr-Latn-RS" sz="2000" b="1"/>
              <a:t>kraljici za vodom.Nalazi se na </a:t>
            </a:r>
          </a:p>
          <a:p>
            <a:pPr eaLnBrk="1" hangingPunct="1"/>
            <a:r>
              <a:rPr lang="hr-HR" altLang="sr-Latn-RS" sz="2000" b="1"/>
              <a:t>nadmorskoj visini od 636 m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463800" y="76200"/>
            <a:ext cx="3119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GORNJA JEZERA</a:t>
            </a:r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"/>
          <a:stretch>
            <a:fillRect/>
          </a:stretch>
        </p:blipFill>
        <p:spPr bwMode="auto">
          <a:xfrm>
            <a:off x="973138" y="1284288"/>
            <a:ext cx="5327650" cy="37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008063" y="1801813"/>
            <a:ext cx="4572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Ciganovac jezero, Ciginovac ili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Cigino jezero - vodu dobiva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prokopanim kanalom iz Prošćanskog jezera.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Ime je dobilo prema legendi o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"ciganu" koji se u njemu utopio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loveći ribu.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Nalazi se na nadmorskoj visini od 620 m, 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828800" y="1268413"/>
            <a:ext cx="331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JEZERO CIGANOVAC</a:t>
            </a:r>
          </a:p>
        </p:txBody>
      </p:sp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>
            <a:fillRect/>
          </a:stretch>
        </p:blipFill>
        <p:spPr bwMode="auto">
          <a:xfrm>
            <a:off x="1449388" y="1844675"/>
            <a:ext cx="571500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584325" y="3357563"/>
            <a:ext cx="4572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Jezero Okrugljak, Okrugljaj ili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Kruginovac – ime je dobilo po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okruglom obliku.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Nadmorska je visina jezera 613 m.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U jezero se uljeva 7 m visok slap vode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iz jezera Ciganovac. 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763713" y="1892300"/>
            <a:ext cx="331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JEZERO OKRUGLJAK</a:t>
            </a:r>
          </a:p>
        </p:txBody>
      </p:sp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5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0"/>
          <a:stretch>
            <a:fillRect/>
          </a:stretch>
        </p:blipFill>
        <p:spPr bwMode="auto">
          <a:xfrm>
            <a:off x="2124075" y="2420938"/>
            <a:ext cx="5715000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2195513" y="3500438"/>
            <a:ext cx="4572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r-H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Batinovac</a:t>
            </a:r>
            <a:r>
              <a:rPr lang="hr-H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jezero, ili </a:t>
            </a:r>
            <a:r>
              <a:rPr lang="hr-H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Bakinovac</a:t>
            </a:r>
            <a:r>
              <a:rPr lang="hr-H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ime je dobilo po nekoj baki ili seljaku koji su se u njemu utopili. Nalazi se na nadmorskoj visini od 610 m. </a:t>
            </a:r>
          </a:p>
          <a:p>
            <a:pPr>
              <a:defRPr/>
            </a:pPr>
            <a:r>
              <a:rPr lang="hr-H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Dio njegove vode se preljeva u </a:t>
            </a:r>
          </a:p>
          <a:p>
            <a:pPr>
              <a:defRPr/>
            </a:pPr>
            <a:r>
              <a:rPr lang="hr-H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manja jezera na sjeveru, dok dio </a:t>
            </a:r>
          </a:p>
          <a:p>
            <a:pPr>
              <a:defRPr/>
            </a:pPr>
            <a:r>
              <a:rPr lang="hr-H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slapom otječe u </a:t>
            </a:r>
            <a:r>
              <a:rPr lang="hr-H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Galovac</a:t>
            </a:r>
            <a:r>
              <a:rPr lang="hr-H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2824163" y="2505075"/>
            <a:ext cx="328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JEZERO BATINOVAC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/>
      <p:bldP spid="9232" grpId="0"/>
      <p:bldP spid="9233" grpId="0"/>
      <p:bldP spid="9235" grpId="0"/>
      <p:bldP spid="9236" grpId="0"/>
      <p:bldP spid="9238" grpId="0"/>
      <p:bldP spid="9239" grpId="0"/>
      <p:bldP spid="9241" grpId="0"/>
      <p:bldP spid="92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>
            <a:fillRect/>
          </a:stretch>
        </p:blipFill>
        <p:spPr bwMode="auto">
          <a:xfrm>
            <a:off x="323850" y="692150"/>
            <a:ext cx="57150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23850" y="2492375"/>
            <a:ext cx="457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Veliko jezero ili Jovinovac veliki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nalazi se na nadmorskoj visini od 607 m.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817688" y="777875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VELIKO JEZERO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827088" y="1268413"/>
            <a:ext cx="57150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042988" y="4078288"/>
            <a:ext cx="457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Malo jezero ili Jovinovac mali –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nadmorska visina jezera je 605 m.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Jezero je prepuno malih slapova.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268538" y="1341438"/>
            <a:ext cx="2335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MALO JEZERO</a:t>
            </a:r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0"/>
          <a:stretch>
            <a:fillRect/>
          </a:stretch>
        </p:blipFill>
        <p:spPr bwMode="auto">
          <a:xfrm>
            <a:off x="1377950" y="1789113"/>
            <a:ext cx="5715000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1331913" y="3114675"/>
            <a:ext cx="531018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Galovac jezero - ime je dobilo po kapetanu Galu ili po harambaši Galoviću. Nadmorska visina jezera je 582 m. Po veličini je treće plitvičko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jezero.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Vodu dobiva slapovima ispod sedrenih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barijera opisanih manjih jezera.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Najviši slap s vodom iz jezera Batinovac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visok je 28 m. 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671763" y="1928813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JEZERO GALOVAC</a:t>
            </a:r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5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>
            <a:fillRect/>
          </a:stretch>
        </p:blipFill>
        <p:spPr bwMode="auto">
          <a:xfrm>
            <a:off x="2046288" y="2436813"/>
            <a:ext cx="5765800" cy="41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2124075" y="3933825"/>
            <a:ext cx="4572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Milino jezero - prema legendi je dobilo ime po Mili Miriću iz Mirić Štropine koji se utopio u ovom jezeru. Nalazi se na nadmorskoj visini od 564 m. Duboko je 1 m.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Vodu dobiva nizom niskih slapova iz jezera Galovac.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427413" y="2505075"/>
            <a:ext cx="265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MILINO JEZERO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  <p:bldP spid="19467" grpId="0"/>
      <p:bldP spid="19468" grpId="0"/>
      <p:bldP spid="19470" grpId="0"/>
      <p:bldP spid="19471" grpId="0"/>
      <p:bldP spid="19473" grpId="0"/>
      <p:bldP spid="194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618287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68313" y="2965450"/>
            <a:ext cx="54721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Gradinsko jezero ili Jezerce - ime je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dobilo prema staroj gradini koja se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nekada uzdizala na uzvišenju između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jezera Kozjak i ovog jezera.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Nalazi se na nadmorskoj visini od 553 m.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32000" y="344488"/>
            <a:ext cx="335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GRADINSKO JEZERO</a:t>
            </a:r>
          </a:p>
        </p:txBody>
      </p:sp>
      <p:pic>
        <p:nvPicPr>
          <p:cNvPr id="23560" name="Picture 8" descr="P51300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65175"/>
            <a:ext cx="488156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916238" y="836613"/>
            <a:ext cx="308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BUK – BUČNI SLAP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806575" y="4156075"/>
            <a:ext cx="515143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Burgeti ili Bukovi - nekoliko manjih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jezeraca u nizu međusobno odvojenih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sedrenim preprekama obraslim niskim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raslinjem.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Ime su dobili zbog uzburkanog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vodenog toka u manjim udubljenjima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koji u vrtlozima bukte ili "vriju". </a:t>
            </a:r>
          </a:p>
        </p:txBody>
      </p:sp>
      <p:pic>
        <p:nvPicPr>
          <p:cNvPr id="23564" name="Picture 12" descr="P51300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48958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2700338" y="2133600"/>
            <a:ext cx="4619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Ova jezerca su zanimljiva i zbog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pokušaja iskorištavanja toka vode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za proizvodnju električne energije.</a:t>
            </a:r>
          </a:p>
        </p:txBody>
      </p:sp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060575"/>
            <a:ext cx="568325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291013" y="2133600"/>
            <a:ext cx="265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JEZERO KOZJAK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843213" y="4049713"/>
            <a:ext cx="58547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Kozjak jezero ili Kozje jezero - ime je dobilo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prema legendi koja kaže da se u jezeru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utopile koze kad su po nedovoljno čvrstom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ledu prelazile s obale na otočić.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Nalazi se na nadmorskoj visini od 534 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1" grpId="0"/>
      <p:bldP spid="23563" grpId="0"/>
      <p:bldP spid="23565" grpId="0"/>
      <p:bldP spid="23567" grpId="0"/>
      <p:bldP spid="235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0"/>
          <a:stretch>
            <a:fillRect/>
          </a:stretch>
        </p:blipFill>
        <p:spPr bwMode="auto">
          <a:xfrm>
            <a:off x="395288" y="908050"/>
            <a:ext cx="571500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43213" y="349250"/>
            <a:ext cx="2865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DONJA JEZERA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39750" y="1557338"/>
            <a:ext cx="53975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Jezero Milanovac ili Milanovo - ime je,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legenda kaže, dobilo prema pastiru Mili,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koji se u njemu utopio ili prema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tamošnjem mlinaru Mili Perišiću.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Najveće je od svih Donjih jezera.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Nalazi se na nadmorskoj visini od 523 m.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Istočni dio slapišta ovog jezera što pada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u slijedeće jezero nazvano je slapovi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Milke Trnine kao znak zahvalnosti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znamenitoj opernoj pjevačici na njenoj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skrbi o jezerima.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692275" y="1065213"/>
            <a:ext cx="333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JEZERO MILANOVAC</a:t>
            </a:r>
          </a:p>
        </p:txBody>
      </p:sp>
      <p:pic>
        <p:nvPicPr>
          <p:cNvPr id="26633" name="Picture 9" descr="P1010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57338"/>
            <a:ext cx="579278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825500" y="2952750"/>
            <a:ext cx="59785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Gavanovac jezero ili Gavanovo –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prema kazivanju ime je dobilo po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Gavanovom blagu koje je u njemu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nestalo. Nalazi se 514 m nad morem.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Postoje, nikad dokazane, pretpostavke da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 dna ovog jezera voda otječe u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nepoznatom smjeru.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Dio sedrenih kaskada na njemu što se uz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pješačku stazu ruše u nižu vodenu nakupinu,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nazvane su Velike Kaskade.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58975" y="1628775"/>
            <a:ext cx="32369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GAVANOVO JEZERO</a:t>
            </a:r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7"/>
          <a:stretch>
            <a:fillRect/>
          </a:stretch>
        </p:blipFill>
        <p:spPr bwMode="auto">
          <a:xfrm>
            <a:off x="1162050" y="2133600"/>
            <a:ext cx="5715000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247900" y="2205038"/>
            <a:ext cx="376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JEZERO KALUĐEROVAC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1150938" y="4076700"/>
            <a:ext cx="55086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Kaluđerovac jezero, Kaluđerovo - ime je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dobilo po kaluđeru pustinjaku, koji je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davno živio u polupećini uz vodu ili u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Gornjoj pećini na rubu kanjona. Nalazi se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505 m iznad mora. </a:t>
            </a:r>
          </a:p>
        </p:txBody>
      </p:sp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>
            <a:fillRect/>
          </a:stretch>
        </p:blipFill>
        <p:spPr bwMode="auto">
          <a:xfrm>
            <a:off x="1692275" y="2708275"/>
            <a:ext cx="571500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2195513" y="2852738"/>
            <a:ext cx="452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JEZERO NOVAKOVIĆA BROD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1836738" y="4986338"/>
            <a:ext cx="54721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Jezero Novakovića brod - prema pričama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označuje prijelaz Novakovića. Posljednje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je Plitvičko jezero na nadmorskoj visini </a:t>
            </a:r>
          </a:p>
          <a:p>
            <a:pPr>
              <a:defRPr/>
            </a:pPr>
            <a:r>
              <a:rPr lang="hr-H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od 503 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/>
      <p:bldP spid="26632" grpId="0"/>
      <p:bldP spid="26634" grpId="0"/>
      <p:bldP spid="26635" grpId="0"/>
      <p:bldP spid="26638" grpId="0"/>
      <p:bldP spid="26639" grpId="0"/>
      <p:bldP spid="26642" grpId="0"/>
      <p:bldP spid="266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4925" y="260350"/>
            <a:ext cx="7705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Ovo je samo mali dio ljepota koje se nalaze u NP </a:t>
            </a:r>
          </a:p>
          <a:p>
            <a:pPr>
              <a:defRPr/>
            </a:pPr>
            <a:r>
              <a:rPr lang="hr-HR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Plitvička jezera.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4925" y="1125538"/>
            <a:ext cx="88439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Sabor Narodne Republike Hrvatske je 8.04.1949. </a:t>
            </a:r>
          </a:p>
          <a:p>
            <a:pPr>
              <a:defRPr/>
            </a:pP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Zakonom proglasio Plitvička jezera »predjelom naročite </a:t>
            </a:r>
          </a:p>
          <a:p>
            <a:pPr>
              <a:defRPr/>
            </a:pP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prirodne ljepote«.</a:t>
            </a: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34925" y="2205038"/>
            <a:ext cx="89169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Proglašenje područja Nacionalnog parka Plitvička jezera </a:t>
            </a:r>
          </a:p>
          <a:p>
            <a:pPr>
              <a:defRPr/>
            </a:pPr>
            <a:r>
              <a:rPr lang="hr-HR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svjetskim dobrom i upisivanje na UNESCO-vu Listu </a:t>
            </a:r>
          </a:p>
          <a:p>
            <a:pPr>
              <a:defRPr/>
            </a:pPr>
            <a:r>
              <a:rPr lang="hr-HR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svjetske baštine 26. listopada 1979., obvezuje nas na </a:t>
            </a:r>
          </a:p>
          <a:p>
            <a:pPr>
              <a:defRPr/>
            </a:pPr>
            <a:r>
              <a:rPr lang="hr-HR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očuvanje i zadržavanje postojećeg stanja prirode. 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34925" y="3694113"/>
            <a:ext cx="9304338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hr-HR" sz="2400"/>
              <a:t>Znameniti istraživač, koji je izučavao proces stvaranja sedre </a:t>
            </a:r>
          </a:p>
          <a:p>
            <a:pPr>
              <a:defRPr/>
            </a:pPr>
            <a:r>
              <a:rPr lang="hr-HR" sz="2400"/>
              <a:t>Plitvičkih jezera bio je akademink IVO PEVALEK. On je 1926. </a:t>
            </a:r>
          </a:p>
          <a:p>
            <a:pPr>
              <a:defRPr/>
            </a:pPr>
            <a:r>
              <a:rPr lang="hr-HR" sz="2400"/>
              <a:t>godine zapisao: “Suština Plitvičkih jezera leži u sedri i sedrotvo-</a:t>
            </a:r>
          </a:p>
          <a:p>
            <a:pPr>
              <a:defRPr/>
            </a:pPr>
            <a:r>
              <a:rPr lang="hr-HR" sz="2400"/>
              <a:t>rnom bilju i to algama i mahovinama...”. Stoga je osnovni fenomen </a:t>
            </a:r>
          </a:p>
          <a:p>
            <a:pPr>
              <a:defRPr/>
            </a:pPr>
            <a:r>
              <a:rPr lang="hr-HR" sz="2400"/>
              <a:t>i uvjet opstanka Plitvičkih jezera, neprekidno stvaranje fitogene </a:t>
            </a:r>
          </a:p>
          <a:p>
            <a:pPr>
              <a:defRPr/>
            </a:pPr>
            <a:r>
              <a:rPr lang="hr-HR" sz="2400"/>
              <a:t>sedre.</a:t>
            </a: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Najmanje zagađenje vode i zraka može uništiti </a:t>
            </a:r>
          </a:p>
          <a:p>
            <a:pPr>
              <a:defRPr/>
            </a:pP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dragulj Europe i Hrvatske!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28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28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5" grpId="0"/>
      <p:bldP spid="28696" grpId="0"/>
      <p:bldP spid="286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55650" y="908050"/>
            <a:ext cx="398145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r-HR" altLang="sr-Latn-RS"/>
              <a:t>PREZENTACIJU IZRADILA:</a:t>
            </a:r>
          </a:p>
          <a:p>
            <a:pPr eaLnBrk="1" hangingPunct="1"/>
            <a:r>
              <a:rPr lang="hr-HR" altLang="sr-Latn-RS"/>
              <a:t>Višnjica Šestak</a:t>
            </a:r>
          </a:p>
          <a:p>
            <a:pPr eaLnBrk="1" hangingPunct="1"/>
            <a:r>
              <a:rPr lang="hr-HR" altLang="sr-Latn-RS"/>
              <a:t>OŠ “prof. Blaž Mađer”, Novigrad Podravski</a:t>
            </a:r>
          </a:p>
          <a:p>
            <a:pPr eaLnBrk="1" hangingPunct="1"/>
            <a:r>
              <a:rPr lang="hr-HR" altLang="sr-Latn-RS"/>
              <a:t>PŠ Plavšinac</a:t>
            </a:r>
          </a:p>
          <a:p>
            <a:pPr eaLnBrk="1" hangingPunct="1"/>
            <a:r>
              <a:rPr lang="hr-HR" altLang="sr-Latn-RS"/>
              <a:t>4. svibnja 2008.</a:t>
            </a:r>
          </a:p>
          <a:p>
            <a:endParaRPr lang="hr-HR" altLang="sr-Latn-RS">
              <a:latin typeface="Arial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08038" y="2579688"/>
            <a:ext cx="5600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r-HR" altLang="sr-Latn-RS" sz="1800" b="1">
                <a:solidFill>
                  <a:srgbClr val="C00000"/>
                </a:solidFill>
              </a:rPr>
              <a:t>Hvala kristinki6 na ustupljenim fotografijama</a:t>
            </a:r>
            <a:r>
              <a:rPr lang="hr-HR" altLang="sr-Latn-RS" sz="1800" b="1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hr-HR" altLang="sr-Latn-RS" sz="1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2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393</TotalTime>
  <Words>826</Words>
  <Application>Microsoft Office PowerPoint</Application>
  <PresentationFormat>Prikaz na zaslonu (4:3)</PresentationFormat>
  <Paragraphs>135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Textured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Višnja</cp:lastModifiedBy>
  <cp:revision>19</cp:revision>
  <dcterms:created xsi:type="dcterms:W3CDTF">2008-05-01T16:57:24Z</dcterms:created>
  <dcterms:modified xsi:type="dcterms:W3CDTF">2015-04-06T18:29:25Z</dcterms:modified>
</cp:coreProperties>
</file>