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2200"/>
    <a:srgbClr val="E62C00"/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r-HR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3FD3-F440-49D6-A6D9-95AF91B943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485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FB9EA-12EE-48DF-8B0E-6BFD5B8851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94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5B7CA-326E-4F30-92B5-21E2F252B71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963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726E8-8FAC-4E3B-BE71-4B34B5C605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15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CE84-5379-4003-94E9-980549C1BC4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825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B6BD-987A-4CCA-AF94-AAB56ACDDE2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786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E2C47-6FB2-479E-86A8-DC4D78DBFFA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316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CF99F-4108-4071-A754-55205B1529D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036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01F1A-DCC0-41BA-AF79-B575CC67D15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433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CF3B3-5C99-4E32-BD52-5C9CA5E9D2D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020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88D9-F067-4FFA-B997-5DEFB8B58B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82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79B1C07-8668-4D9A-8CBD-6301F3D7E3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84213" y="692150"/>
            <a:ext cx="4752975" cy="67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ettenschweiler"/>
              </a:rPr>
              <a:t>NACIONALNI PARK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476375" y="1773238"/>
            <a:ext cx="6335713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 L I T V I Č K A</a:t>
            </a:r>
            <a:endParaRPr lang="hr-HR" sz="4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627313" y="3429000"/>
            <a:ext cx="38877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 E Z E R A</a:t>
            </a:r>
            <a:endParaRPr lang="hr-HR" sz="44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755650" y="5157788"/>
            <a:ext cx="74168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n-NO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JEDINSTVENE BILJKE I ŽIVOTINJE - ENDEMI</a:t>
            </a:r>
            <a:endParaRPr lang="hr-HR" sz="32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308225" y="404813"/>
            <a:ext cx="3848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NOĆNI LEPTIRI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412875"/>
            <a:ext cx="35274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56165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56165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619125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47675" y="827088"/>
            <a:ext cx="48529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Prezentaciju izradila:</a:t>
            </a:r>
          </a:p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Višnjica Šestak</a:t>
            </a:r>
          </a:p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OŠ “prof. Blaž Mađer” Novigrad Podravski</a:t>
            </a:r>
          </a:p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PRO Plavšinac</a:t>
            </a:r>
          </a:p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6. svibnja 2008.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19113" y="2771775"/>
            <a:ext cx="548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Hvala</a:t>
            </a:r>
            <a:r>
              <a:rPr lang="hr-HR">
                <a:solidFill>
                  <a:srgbClr val="C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kristinki6</a:t>
            </a: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 na ustupljenim fotografijama </a:t>
            </a: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</a:t>
            </a:r>
            <a:endParaRPr lang="hr-H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76238" y="-26988"/>
            <a:ext cx="1563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VAŽNO: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4925" y="476250"/>
            <a:ext cx="88836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hr-HR" altLang="sr-Latn-RS" sz="2400">
                <a:solidFill>
                  <a:schemeClr val="tx2"/>
                </a:solidFill>
                <a:effectLst/>
              </a:rPr>
              <a:t> Lika je najslabije naseljen kraj u RH – u Parku živi oko 2 500 </a:t>
            </a:r>
          </a:p>
          <a:p>
            <a:pPr eaLnBrk="1" hangingPunct="1"/>
            <a:r>
              <a:rPr lang="hr-HR" altLang="sr-Latn-RS" sz="2400">
                <a:solidFill>
                  <a:schemeClr val="tx2"/>
                </a:solidFill>
                <a:effectLst/>
              </a:rPr>
              <a:t>  stanovnika</a:t>
            </a:r>
          </a:p>
          <a:p>
            <a:pPr eaLnBrk="1" hangingPunct="1">
              <a:buFontTx/>
              <a:buChar char="•"/>
            </a:pPr>
            <a:r>
              <a:rPr lang="hr-HR" altLang="sr-Latn-RS" sz="2400">
                <a:solidFill>
                  <a:schemeClr val="tx2"/>
                </a:solidFill>
                <a:effectLst/>
              </a:rPr>
              <a:t> slaba naseljenost i teški uvjeti života u planinama razlog su </a:t>
            </a:r>
          </a:p>
          <a:p>
            <a:pPr eaLnBrk="1" hangingPunct="1"/>
            <a:r>
              <a:rPr lang="hr-HR" altLang="sr-Latn-RS" sz="2400">
                <a:solidFill>
                  <a:schemeClr val="tx2"/>
                </a:solidFill>
                <a:effectLst/>
              </a:rPr>
              <a:t>  slabe razvijenosti</a:t>
            </a:r>
          </a:p>
          <a:p>
            <a:pPr eaLnBrk="1" hangingPunct="1">
              <a:buFontTx/>
              <a:buChar char="•"/>
            </a:pPr>
            <a:r>
              <a:rPr lang="hr-HR" altLang="sr-Latn-RS" sz="2400">
                <a:solidFill>
                  <a:schemeClr val="tx2"/>
                </a:solidFill>
                <a:effectLst/>
              </a:rPr>
              <a:t> slaba razvijenost pogodovala je opstanku mnogih životinjskih </a:t>
            </a:r>
          </a:p>
          <a:p>
            <a:pPr eaLnBrk="1" hangingPunct="1"/>
            <a:r>
              <a:rPr lang="hr-HR" altLang="sr-Latn-RS" sz="2400">
                <a:solidFill>
                  <a:schemeClr val="tx2"/>
                </a:solidFill>
                <a:effectLst/>
              </a:rPr>
              <a:t>  i biljnih vrsta</a:t>
            </a:r>
          </a:p>
          <a:p>
            <a:pPr eaLnBrk="1" hangingPunct="1">
              <a:buFontTx/>
              <a:buChar char="•"/>
            </a:pPr>
            <a:r>
              <a:rPr lang="hr-HR" altLang="sr-Latn-RS" sz="2400">
                <a:solidFill>
                  <a:schemeClr val="tx2"/>
                </a:solidFill>
                <a:effectLst/>
              </a:rPr>
              <a:t> 1979. NP Plitvička jezera uvrštena su u  Popis svjetske </a:t>
            </a:r>
          </a:p>
          <a:p>
            <a:pPr eaLnBrk="1" hangingPunct="1"/>
            <a:r>
              <a:rPr lang="hr-HR" altLang="sr-Latn-RS" sz="2400">
                <a:solidFill>
                  <a:schemeClr val="tx2"/>
                </a:solidFill>
                <a:effectLst/>
              </a:rPr>
              <a:t>  baštine (UNESCO), među prvima u svijetu</a:t>
            </a:r>
          </a:p>
          <a:p>
            <a:pPr eaLnBrk="1" hangingPunct="1">
              <a:buFontTx/>
              <a:buChar char="•"/>
            </a:pPr>
            <a:r>
              <a:rPr lang="hr-HR" altLang="sr-Latn-RS" sz="2400">
                <a:solidFill>
                  <a:schemeClr val="tx2"/>
                </a:solidFill>
                <a:effectLst/>
              </a:rPr>
              <a:t> u NP je Zakonom propisana zabrana svih radnji koje nisu </a:t>
            </a:r>
          </a:p>
          <a:p>
            <a:pPr eaLnBrk="1" hangingPunct="1"/>
            <a:r>
              <a:rPr lang="hr-HR" altLang="sr-Latn-RS" sz="2400">
                <a:solidFill>
                  <a:schemeClr val="tx2"/>
                </a:solidFill>
                <a:effectLst/>
              </a:rPr>
              <a:t>  odobrene od Sabora i UNESCO-a, a štetne su za očuvanje </a:t>
            </a:r>
          </a:p>
          <a:p>
            <a:pPr eaLnBrk="1" hangingPunct="1"/>
            <a:r>
              <a:rPr lang="hr-HR" altLang="sr-Latn-RS" sz="2400">
                <a:solidFill>
                  <a:schemeClr val="tx2"/>
                </a:solidFill>
                <a:effectLst/>
              </a:rPr>
              <a:t>  parka</a:t>
            </a:r>
          </a:p>
          <a:p>
            <a:pPr eaLnBrk="1" hangingPunct="1">
              <a:buFontTx/>
              <a:buChar char="•"/>
            </a:pPr>
            <a:r>
              <a:rPr lang="hr-HR" altLang="sr-Latn-RS" sz="2400">
                <a:solidFill>
                  <a:schemeClr val="tx2"/>
                </a:solidFill>
                <a:effectLst/>
              </a:rPr>
              <a:t> to znači da na život biljaka, životinja i mikroorganizama ne </a:t>
            </a:r>
          </a:p>
          <a:p>
            <a:pPr eaLnBrk="1" hangingPunct="1"/>
            <a:r>
              <a:rPr lang="hr-HR" altLang="sr-Latn-RS" sz="2400">
                <a:solidFill>
                  <a:schemeClr val="tx2"/>
                </a:solidFill>
                <a:effectLst/>
              </a:rPr>
              <a:t>  smije djelovati čovjek </a:t>
            </a:r>
          </a:p>
          <a:p>
            <a:pPr eaLnBrk="1" hangingPunct="1">
              <a:buFontTx/>
              <a:buChar char="•"/>
            </a:pPr>
            <a:r>
              <a:rPr lang="hr-HR" altLang="sr-Latn-RS" sz="2400">
                <a:solidFill>
                  <a:schemeClr val="tx2"/>
                </a:solidFill>
                <a:effectLst/>
              </a:rPr>
              <a:t> Crvena knjiga dokument je s popisom posebno zaštićenih vrsta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47675" y="5734050"/>
            <a:ext cx="75041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>
                <a:solidFill>
                  <a:srgbClr val="E7E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NEKA O TVOJOJ POSJETI NP ILI PP SVJEDOČE SAMO </a:t>
            </a:r>
          </a:p>
          <a:p>
            <a:pPr>
              <a:defRPr/>
            </a:pPr>
            <a:r>
              <a:rPr lang="hr-HR" sz="2400">
                <a:solidFill>
                  <a:srgbClr val="E7E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FOTOGRAFIJE I LIJEPA SJEĆANJA </a:t>
            </a:r>
            <a:r>
              <a:rPr lang="hr-HR" sz="2400">
                <a:solidFill>
                  <a:srgbClr val="E7E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</a:t>
            </a:r>
            <a:endParaRPr lang="hr-HR" sz="2400">
              <a:solidFill>
                <a:srgbClr val="E7E2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3288" y="246063"/>
            <a:ext cx="690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b="1">
                <a:solidFill>
                  <a:srgbClr val="E7E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BILJNI SVIJET NP PLITVIČKA JEZERA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9388" y="908050"/>
            <a:ext cx="8589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>
                <a:solidFill>
                  <a:srgbClr val="E7E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PRIRODNE MIJEŠANE ŠUME (PRAŠUME), LIVADE, PROPLANCI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5623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930650" y="1484313"/>
            <a:ext cx="5083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hr-HR" b="1">
                <a:solidFill>
                  <a:srgbClr val="E7E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NEKA STABLA SU VISOKA DO 54 m I </a:t>
            </a:r>
          </a:p>
          <a:p>
            <a:pPr>
              <a:defRPr/>
            </a:pPr>
            <a:r>
              <a:rPr lang="hr-HR" b="1">
                <a:solidFill>
                  <a:srgbClr val="E7E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DEBELA 160 cm U PROMJERU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47625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5623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048125" y="5867400"/>
            <a:ext cx="485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hr-HR" b="1">
                <a:solidFill>
                  <a:srgbClr val="E7E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ŠTO JE PRIRODA STVORILA MORA </a:t>
            </a:r>
          </a:p>
          <a:p>
            <a:pPr>
              <a:defRPr/>
            </a:pPr>
            <a:r>
              <a:rPr lang="hr-HR" b="1">
                <a:solidFill>
                  <a:srgbClr val="E7E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OSTATI U NJOJ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476375" y="2381250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r-HR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 O R K O V A    U V A L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202" grpId="0"/>
      <p:bldP spid="82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19113" y="115888"/>
            <a:ext cx="83423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>
                <a:solidFill>
                  <a:srgbClr val="B02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Crvena knjiga biljnih vrsta RH bilježi 73 jedinstvene </a:t>
            </a:r>
          </a:p>
          <a:p>
            <a:pPr>
              <a:defRPr/>
            </a:pPr>
            <a:r>
              <a:rPr lang="hr-HR" sz="2800">
                <a:solidFill>
                  <a:srgbClr val="B02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(endemske) biljke na području NP Plitvička jezera.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16706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443413" y="1436688"/>
            <a:ext cx="836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hr-HR">
                <a:solidFill>
                  <a:srgbClr val="B02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TISA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16706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433888" y="1797050"/>
            <a:ext cx="150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hr-HR">
                <a:solidFill>
                  <a:srgbClr val="B02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KAMENIKA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16706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416425" y="2157413"/>
            <a:ext cx="241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hr-HR">
                <a:solidFill>
                  <a:srgbClr val="B02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PLANINSKI BOŽUR</a:t>
            </a: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16706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427538" y="2482850"/>
            <a:ext cx="2665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hr-HR">
                <a:solidFill>
                  <a:srgbClr val="B02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USKOLISNO ZVONCE</a:t>
            </a:r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3176587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408488" y="2770188"/>
            <a:ext cx="4192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hr-HR">
                <a:solidFill>
                  <a:srgbClr val="B02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GOSPINA PAPUČICA – NAJLJEPŠA </a:t>
            </a:r>
          </a:p>
          <a:p>
            <a:pPr>
              <a:defRPr/>
            </a:pPr>
            <a:r>
              <a:rPr lang="hr-HR">
                <a:solidFill>
                  <a:srgbClr val="B02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ORHIDEJA EUROPE</a:t>
            </a:r>
          </a:p>
        </p:txBody>
      </p:sp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317658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400550" y="3357563"/>
            <a:ext cx="434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hr-HR">
                <a:solidFill>
                  <a:srgbClr val="B02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ZLATNA JEZIČICA – RASTE SAMO U</a:t>
            </a:r>
          </a:p>
          <a:p>
            <a:pPr>
              <a:defRPr/>
            </a:pPr>
            <a:r>
              <a:rPr lang="hr-HR">
                <a:solidFill>
                  <a:srgbClr val="B02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NP PLITVIČKA JEZERA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  <p:bldP spid="9225" grpId="0"/>
      <p:bldP spid="9227" grpId="0"/>
      <p:bldP spid="9229" grpId="0"/>
      <p:bldP spid="9232" grpId="0"/>
      <p:bldP spid="9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1871663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4213" y="333375"/>
            <a:ext cx="8216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>
                <a:solidFill>
                  <a:srgbClr val="B02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MESOJEDKE – rastu na području Ljeskovačke bare,</a:t>
            </a:r>
          </a:p>
          <a:p>
            <a:pPr>
              <a:defRPr/>
            </a:pPr>
            <a:r>
              <a:rPr lang="hr-HR" sz="2800">
                <a:solidFill>
                  <a:srgbClr val="B02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Rudanovca i Vrela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42988" y="1736725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OKRUGLOLISNA ROSIKA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2087562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479925" y="1736725"/>
            <a:ext cx="282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TUSTICA KUKCOLOVKA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55650" y="193675"/>
            <a:ext cx="8056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b="1">
                <a:solidFill>
                  <a:srgbClr val="E7E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ŽIVOTINJSKI SVIJET NP PLITVIČKA JEZERA</a:t>
            </a:r>
          </a:p>
        </p:txBody>
      </p:sp>
      <p:pic>
        <p:nvPicPr>
          <p:cNvPr id="11271" name="Picture 7" descr="jeste_li_znali_19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274763"/>
            <a:ext cx="45720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jeste_li_znali_19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274763"/>
            <a:ext cx="45720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jeste_li_znali_19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989138"/>
            <a:ext cx="39592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022475" y="4365625"/>
            <a:ext cx="528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solidFill>
                  <a:srgbClr val="B02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DOBRO DOŠLI U MOJE CARSTVO!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50825" y="5146675"/>
            <a:ext cx="8731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U njemu žive znane vam životinje: vuk, ris, jelen, srnjak, lisica, jež, kuna, </a:t>
            </a:r>
          </a:p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lasica, divlja svinja, jazavac, divlja mačka vjeverica, zec, sova, jastreb, divlji </a:t>
            </a:r>
          </a:p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golub, divlja patka, crna roda, vrapčarke, kukci, leptiri... i još mnogo drugih </a:t>
            </a:r>
          </a:p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životinja.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4" grpId="0"/>
      <p:bldP spid="112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47675" y="201613"/>
            <a:ext cx="672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Neke od njih teško ćeš naći u drugim staništima:</a:t>
            </a:r>
          </a:p>
        </p:txBody>
      </p:sp>
      <p:pic>
        <p:nvPicPr>
          <p:cNvPr id="13317" name="Picture 5" descr="dabar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095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92275" y="3248025"/>
            <a:ext cx="96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DABAR</a:t>
            </a:r>
          </a:p>
        </p:txBody>
      </p:sp>
      <p:pic>
        <p:nvPicPr>
          <p:cNvPr id="13319" name="Picture 7" descr="tv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268413"/>
            <a:ext cx="3095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553075" y="32131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TVOR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789363"/>
            <a:ext cx="2514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042988" y="4149725"/>
            <a:ext cx="912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VIDRA</a:t>
            </a: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688" y="4267200"/>
            <a:ext cx="2395537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192588" y="6154738"/>
            <a:ext cx="164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RIJEČNI RAK</a:t>
            </a: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2924175"/>
            <a:ext cx="2362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011863" y="4437063"/>
            <a:ext cx="2584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VODENKOS (BRLJAK)</a:t>
            </a:r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357563"/>
            <a:ext cx="2519362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103438" y="6056313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PLANINSKI DJETLIĆ</a:t>
            </a:r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42862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484438" y="1557338"/>
            <a:ext cx="2309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TETRIJEB GLUHAN</a:t>
            </a:r>
          </a:p>
        </p:txBody>
      </p:sp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638425"/>
            <a:ext cx="2520950" cy="403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248400" y="4652963"/>
            <a:ext cx="149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SURI ORAO</a:t>
            </a:r>
          </a:p>
        </p:txBody>
      </p:sp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276475"/>
            <a:ext cx="4762500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2392363" y="4916488"/>
            <a:ext cx="147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ŠIŠMIŠI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3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0" grpId="0"/>
      <p:bldP spid="13322" grpId="0"/>
      <p:bldP spid="13324" grpId="0"/>
      <p:bldP spid="13326" grpId="0"/>
      <p:bldP spid="13328" grpId="0"/>
      <p:bldP spid="13330" grpId="0"/>
      <p:bldP spid="133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2952750" y="476250"/>
            <a:ext cx="32385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 E P T I R I</a:t>
            </a:r>
            <a:endParaRPr lang="hr-HR" sz="40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3667125" y="2205038"/>
            <a:ext cx="18097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321 vrsta</a:t>
            </a: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852738"/>
            <a:ext cx="39814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140200" y="2843213"/>
            <a:ext cx="488791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od mnogobrojnih vrsta </a:t>
            </a:r>
          </a:p>
          <a:p>
            <a:pPr>
              <a:defRPr/>
            </a:pPr>
            <a:r>
              <a:rPr lang="hr-H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plavaca dvije posebne vrste žive</a:t>
            </a:r>
          </a:p>
          <a:p>
            <a:pPr>
              <a:defRPr/>
            </a:pPr>
            <a:r>
              <a:rPr lang="hr-H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 NP Plitvička jezera.</a:t>
            </a:r>
          </a:p>
          <a:p>
            <a:pPr>
              <a:defRPr/>
            </a:pPr>
            <a:r>
              <a:rPr lang="hr-H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Posebno su zaštićeni, a evo i zašto:</a:t>
            </a:r>
          </a:p>
          <a:p>
            <a:pPr>
              <a:defRPr/>
            </a:pPr>
            <a:r>
              <a:rPr lang="hr-H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 razvoju im pomažu mravi. Gusjenice,</a:t>
            </a:r>
          </a:p>
          <a:p>
            <a:pPr>
              <a:defRPr/>
            </a:pPr>
            <a:r>
              <a:rPr lang="hr-H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pale na tlo, odnose u mravinjak. Mravi se </a:t>
            </a:r>
          </a:p>
          <a:p>
            <a:pPr>
              <a:defRPr/>
            </a:pPr>
            <a:r>
              <a:rPr lang="hr-H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slade sokom koji ispušta gusjenica, a ona</a:t>
            </a:r>
          </a:p>
          <a:p>
            <a:pPr>
              <a:defRPr/>
            </a:pPr>
            <a:r>
              <a:rPr lang="hr-H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 hrani larvama mrava. Tako 10 mjeseci</a:t>
            </a:r>
          </a:p>
          <a:p>
            <a:pPr>
              <a:defRPr/>
            </a:pPr>
            <a:r>
              <a:rPr lang="hr-H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 6. mj.). Tad se gusjenica začahuri i iz</a:t>
            </a:r>
          </a:p>
          <a:p>
            <a:pPr>
              <a:defRPr/>
            </a:pPr>
            <a:r>
              <a:rPr lang="hr-H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mravinjaka izlijeće leptir.</a:t>
            </a:r>
          </a:p>
          <a:p>
            <a:pPr>
              <a:defRPr/>
            </a:pPr>
            <a:endParaRPr lang="hr-HR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187450" y="2816225"/>
            <a:ext cx="189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PLAVAC VELIKI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03213" y="5911850"/>
            <a:ext cx="740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Košnja livada oko Plitvičkog Leskovca uvijet je njihova opstanka.</a:t>
            </a:r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2852738"/>
            <a:ext cx="39592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47675" y="5002213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PLAVAC MALI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2000"/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2000"/>
                                        <p:tgtEl>
                                          <p:spTgt spid="12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2000"/>
                                        <p:tgtEl>
                                          <p:spTgt spid="12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2000"/>
                                        <p:tgtEl>
                                          <p:spTgt spid="12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2000"/>
                                        <p:tgtEl>
                                          <p:spTgt spid="12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2000"/>
                                        <p:tgtEl>
                                          <p:spTgt spid="12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7" grpId="0" animBg="1"/>
      <p:bldP spid="12300" grpId="0"/>
      <p:bldP spid="12301" grpId="0"/>
      <p:bldP spid="123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2690813" y="265113"/>
            <a:ext cx="37623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Danji leptiri u NP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981075"/>
            <a:ext cx="800893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35013" y="1281113"/>
            <a:ext cx="180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LASTIN REP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981075"/>
            <a:ext cx="8135938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92138" y="5097463"/>
            <a:ext cx="301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PRUGASTO JEDARCE</a:t>
            </a: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68119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92138" y="1484313"/>
            <a:ext cx="144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ADMIRAL</a:t>
            </a: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137525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064250" y="1712913"/>
            <a:ext cx="1292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DANJE </a:t>
            </a:r>
          </a:p>
          <a:p>
            <a:pPr>
              <a:defRPr/>
            </a:pPr>
            <a:r>
              <a:rPr lang="hr-HR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PAUNČE</a:t>
            </a:r>
          </a:p>
        </p:txBody>
      </p:sp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981075"/>
            <a:ext cx="4752975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339975" y="1196975"/>
            <a:ext cx="1960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STRIČKOVAC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3" grpId="0"/>
      <p:bldP spid="14347" grpId="0"/>
      <p:bldP spid="14349" grpId="0"/>
      <p:bldP spid="14351" grpId="0"/>
      <p:bldP spid="14353" grpId="0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374</TotalTime>
  <Words>492</Words>
  <Application>Microsoft Office PowerPoint</Application>
  <PresentationFormat>Prikaz na zaslonu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Textured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Višnja</cp:lastModifiedBy>
  <cp:revision>7</cp:revision>
  <dcterms:created xsi:type="dcterms:W3CDTF">2008-05-05T19:42:27Z</dcterms:created>
  <dcterms:modified xsi:type="dcterms:W3CDTF">2015-04-06T18:18:53Z</dcterms:modified>
</cp:coreProperties>
</file>