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D8BD707-D9CF-40AE-B4C6-C98DA3205C09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6000" dirty="0" smtClean="0"/>
              <a:t>Dolazak Hrvata</a:t>
            </a:r>
            <a:endParaRPr lang="hr-HR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sz="4400" dirty="0" smtClean="0"/>
              <a:t>Kojim su jezikom pričali?</a:t>
            </a:r>
            <a:endParaRPr lang="hr-HR" sz="4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IZRADILA:MARIJA JURETIĆ 4.B</a:t>
            </a:r>
            <a:endParaRPr lang="hr-HR" dirty="0"/>
          </a:p>
        </p:txBody>
      </p:sp>
      <p:pic>
        <p:nvPicPr>
          <p:cNvPr id="4" name="Content Placeholder 3" descr="pozdrav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62100" y="2454275"/>
            <a:ext cx="6019800" cy="3429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SADRŽAJ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JEZIK................................................................3</a:t>
            </a:r>
          </a:p>
          <a:p>
            <a:pPr>
              <a:buNone/>
            </a:pPr>
            <a:r>
              <a:rPr lang="hr-HR" dirty="0" smtClean="0"/>
              <a:t>STARI HRVATSKI JEZIK......................................5</a:t>
            </a:r>
          </a:p>
          <a:p>
            <a:pPr>
              <a:buNone/>
            </a:pPr>
            <a:r>
              <a:rPr lang="hr-HR" dirty="0" smtClean="0"/>
              <a:t>PRVI HR RIJEČNIK NA ŠTOKAVICI.................7</a:t>
            </a:r>
          </a:p>
          <a:p>
            <a:pPr>
              <a:buNone/>
            </a:pPr>
            <a:r>
              <a:rPr lang="hr-HR" dirty="0" smtClean="0"/>
              <a:t>PRVA HR GRAMANTIKA NA ŠTOKAVICI.......8</a:t>
            </a:r>
          </a:p>
          <a:p>
            <a:pPr>
              <a:buNone/>
            </a:pPr>
            <a:r>
              <a:rPr lang="hr-HR" dirty="0" smtClean="0"/>
              <a:t>VATIKANSKI HRVATSKI MOLITVENIK..............9 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JEZIK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Prije turskih najezdi jezik je bio mješavina čakavice i kajkavice uz primjesu crkvenoslavenskog govora. Ne treba zanemariti niti utjecaj proto-štokavice, kao primjerice u dokumentu Vatikanski hrvatski molitvenik. </a:t>
            </a:r>
            <a:endParaRPr lang="hr-H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vi-VN" sz="3000" b="1" dirty="0" smtClean="0"/>
              <a:t>Istarski razvod (nastajao </a:t>
            </a:r>
            <a:r>
              <a:rPr lang="vi-VN" sz="3000" b="1" dirty="0" smtClean="0"/>
              <a:t>i</a:t>
            </a:r>
            <a:r>
              <a:rPr lang="hr-HR" sz="3000" b="1" smtClean="0"/>
              <a:t>z</a:t>
            </a:r>
            <a:r>
              <a:rPr lang="vi-VN" sz="3000" b="1" smtClean="0"/>
              <a:t>među </a:t>
            </a:r>
            <a:r>
              <a:rPr lang="vi-VN" sz="3000" b="1" dirty="0" smtClean="0"/>
              <a:t>1275. i 1395.)</a:t>
            </a:r>
            <a:r>
              <a:rPr lang="vi-VN" sz="3500" b="1" dirty="0" smtClean="0"/>
              <a:t/>
            </a:r>
            <a:br>
              <a:rPr lang="vi-VN" sz="3500" b="1" dirty="0" smtClean="0"/>
            </a:br>
            <a:endParaRPr lang="vi-VN" sz="3500" dirty="0" smtClean="0"/>
          </a:p>
          <a:p>
            <a:r>
              <a:rPr lang="vi-VN" sz="3500" i="1" dirty="0" smtClean="0"/>
              <a:t>I ondi gospodin Menart sluga naprid sta i pokaza listi prave v keh se udržahu zapisani razvodi i kunfini meju Sovińakom z Vrhom i Plzetom, ki bihu pisani na let Božjih 1195, ke listi ondi pred nas trih nodari postaviše, keh ta gospoda izibra: jednoga latinskoga, a drugoga nimškoga, a tretoga hrvackoga, da imamo vsaki na svoj orijinal pisat, poimeno od mesta do mesta, kako se niže udrži, po vsoj deželi. I tako mi niže imenovani nodari preda vsu tu gospodu pročtesmo kako se v ńih udrži. I tako onde obe strane se sjediniše i kuntentaše i kordaše i razvodi svojimi zlameniji postaviše, i jednoj i drugoj strani pisaše listi jazikom latinskim i hrvackim, a gospoda sebe shraniše jazikom nemškim.</a:t>
            </a:r>
            <a:endParaRPr lang="vi-VN" sz="3500" dirty="0" smtClean="0"/>
          </a:p>
          <a:p>
            <a:pPr>
              <a:buNone/>
            </a:pPr>
            <a:r>
              <a:rPr lang="vi-VN" dirty="0" smtClean="0"/>
              <a:t/>
            </a:r>
            <a:br>
              <a:rPr lang="vi-VN" dirty="0" smtClean="0"/>
            </a:br>
            <a:endParaRPr lang="hr-HR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40000" lnSpcReduction="20000"/>
          </a:bodyPr>
          <a:lstStyle/>
          <a:p>
            <a:r>
              <a:rPr lang="hr-HR" sz="3500" b="1" dirty="0" smtClean="0"/>
              <a:t>Berlinski misal (1402.)</a:t>
            </a:r>
            <a:br>
              <a:rPr lang="hr-HR" sz="3500" b="1" dirty="0" smtClean="0"/>
            </a:br>
            <a:endParaRPr lang="hr-HR" sz="3500" dirty="0" smtClean="0"/>
          </a:p>
          <a:p>
            <a:r>
              <a:rPr lang="hr-HR" sz="3400" i="1" dirty="0" smtClean="0"/>
              <a:t>Vime hubrstovo, amen. Ljet Gospodnjih 1402. ja umaleni Bartol, komu je zemlja mati, grob hiža, bogatastvo grisi, pisah sije knjigi dobru mužu, popu Vlku, sinovcu gospodina Vitja, opata koprivskoga, v vrime gospodina i oca v duhovnom gospodina Bonifacija pape Šestoga i v vrime Žigmunta, kralja ugrskoga, i v vrime gospode krbavske Budislavić i Pavlović. I si više rečeni Vlk pop, po svitu i nauci svoga strica, plati te knjigi 16 zlatih, vredno i pravo, kako muž dobr, i više cine počteni dar. Zato prosimo vas, služitelji Hrstovi, molite Boga za onih ki su učinili ko preporučenje v te knjige kim blagom, a, mene za niko omršenje ne klnite prez koga ni, zane ne pisa Duh Sveti na ruka grješniča. Više rečeni Vlk imiše tada ot popovstvi 4 ljeta."</a:t>
            </a:r>
            <a:endParaRPr lang="hr-HR" sz="3400" dirty="0" smtClean="0"/>
          </a:p>
          <a:p>
            <a:endParaRPr lang="hr-H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Stari Hrvatski jezik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sz="1400" dirty="0" smtClean="0"/>
              <a:t>Hrvati su ipak, uz svoje govorne regionalne idiome, imali i njegovali svoje </a:t>
            </a:r>
            <a:r>
              <a:rPr lang="vi-VN" sz="1400" i="1" dirty="0" smtClean="0"/>
              <a:t>književne jezike</a:t>
            </a:r>
            <a:r>
              <a:rPr lang="vi-VN" sz="1400" dirty="0" smtClean="0"/>
              <a:t>: hrvatski, hrvatsko-glagoljski i latinski. Književni jezik je naime povijesni pojam a ne metajezični. Međutim, on se često pogrješno definira. Riječ je uvijek o </a:t>
            </a:r>
            <a:r>
              <a:rPr lang="vi-VN" sz="1400" i="1" dirty="0" smtClean="0"/>
              <a:t>lingua litteralis</a:t>
            </a:r>
            <a:r>
              <a:rPr lang="vi-VN" sz="1400" dirty="0" smtClean="0"/>
              <a:t>, dakle o slovničarskom </a:t>
            </a:r>
            <a:r>
              <a:rPr lang="vi-VN" sz="1400" dirty="0" smtClean="0"/>
              <a:t>jeziku, </a:t>
            </a:r>
            <a:r>
              <a:rPr lang="vi-VN" sz="1400" dirty="0" smtClean="0"/>
              <a:t>jeziku pismenosti, ne samo o jeziku književnosti kako neki prevode, za razliku od govornoga jezika puka </a:t>
            </a:r>
            <a:r>
              <a:rPr lang="hr-HR" sz="1400" dirty="0" smtClean="0"/>
              <a:t>.</a:t>
            </a:r>
            <a:r>
              <a:rPr lang="vi-VN" sz="1400" dirty="0" smtClean="0"/>
              <a:t>Švicarci </a:t>
            </a:r>
            <a:r>
              <a:rPr lang="vi-VN" sz="1400" dirty="0" smtClean="0"/>
              <a:t>i danas stoga imaju naziv </a:t>
            </a:r>
            <a:r>
              <a:rPr lang="vi-VN" sz="1400" i="1" dirty="0" smtClean="0"/>
              <a:t>Schriftsprache</a:t>
            </a:r>
            <a:r>
              <a:rPr lang="vi-VN" sz="1400" dirty="0" smtClean="0"/>
              <a:t>, jezik pismenosti, i to za njemački, francuski, talijanski i retoromanski. Hrvatima je izraz i pojam </a:t>
            </a:r>
            <a:r>
              <a:rPr lang="vi-VN" sz="1400" i="1" dirty="0" smtClean="0"/>
              <a:t>lingua litteralis </a:t>
            </a:r>
            <a:r>
              <a:rPr lang="vi-VN" sz="1400" dirty="0" smtClean="0"/>
              <a:t>svakako poznat već 500 godina. Što je odlučujuće: oni sve to vrijeme razlikuju, negdje manje negdje više, svoj lokalni govorni idiom od jezika pismenosti. Jezik pismenosti (književni jezik) pod tuđim carevima i u vrijeme općega analfabetizma bio je moguć jedino u crkvi. Čitav katekizam, Gospin plač, učio se stoga napamet, čitanja i posebno propovijedi bila su i u glagoljaškim i u latinskim crkvama na "knjževnom jeziku". </a:t>
            </a:r>
            <a:r>
              <a:rPr lang="vi-VN" sz="1400" b="1" dirty="0" smtClean="0"/>
              <a:t>Barem od 16. st. možemo kontinuirano pratiti ujednačavanje književnoga jezika preko crkvenih tekstova na štokavskoj osnovi.</a:t>
            </a:r>
            <a:r>
              <a:rPr lang="vi-VN" sz="1400" dirty="0" smtClean="0"/>
              <a:t> </a:t>
            </a:r>
            <a:r>
              <a:rPr lang="vi-VN" sz="1400" b="1" dirty="0" smtClean="0"/>
              <a:t>Od 1613. štokavski je lekcionar fra Ivana Bandulavića - dokazano - u uporabi od Košljuna do Olova. Razni katekizmi slijede štokavsku tradiciju, Kašićev štokavski </a:t>
            </a:r>
            <a:r>
              <a:rPr lang="vi-VN" sz="1400" b="1" i="1" dirty="0" smtClean="0"/>
              <a:t>Rimski obrednik </a:t>
            </a:r>
            <a:r>
              <a:rPr lang="vi-VN" sz="1400" b="1" dirty="0" smtClean="0"/>
              <a:t>je od 1640. u uporabi i u svim čakavskim područjima, bilo u glagoljaškim bilo latinskim crkvama.</a:t>
            </a:r>
            <a:r>
              <a:rPr lang="vi-VN" sz="1400" dirty="0" smtClean="0"/>
              <a:t> Njegovi tekstovi, te Bandulavićevi i Divkovićevi i danas su posvema razumljivi svim Hrvatima, iako ne odgovaraju statičkom pojmu standardnoga jezika. </a:t>
            </a:r>
            <a:endParaRPr lang="hr-HR" sz="1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vi-VN" b="1" dirty="0" smtClean="0"/>
              <a:t>No njihov je jezik u njihovo vrijeme bio nadregionalno prihvaćen kao jezik pismenosti, književni jezik, mnogo prije "sredine 18. stoljeća"</a:t>
            </a:r>
            <a:r>
              <a:rPr lang="vi-VN" dirty="0" smtClean="0"/>
              <a:t>. </a:t>
            </a:r>
            <a:r>
              <a:rPr lang="vi-VN" b="1" dirty="0" smtClean="0"/>
              <a:t>Čak štoviše, mi možemo tvrditi da je i štokavsko-ikavski (Bandulavić, Kašić) i štokavsko-ijekavski (Divković, Dubrovnik, Kašić) upravo Hrvatima postao književni jezik, ne Srbima (srpski književni jezik je do 1867. bio slavenoserbski, od tada štokavsko-ekavski)</a:t>
            </a:r>
            <a:r>
              <a:rPr lang="vi-VN" dirty="0" smtClean="0"/>
              <a:t>. Naravno, izgovor jata nije za Kašića i Divkovića bio problem, pa ne bismo smjeli ni danas isključivati </a:t>
            </a:r>
            <a:r>
              <a:rPr lang="vi-VN" i="1" dirty="0" smtClean="0"/>
              <a:t>ije</a:t>
            </a:r>
            <a:r>
              <a:rPr lang="vi-VN" dirty="0" smtClean="0"/>
              <a:t>-izoglosu iz izvorno hrvatskih govora, iako je </a:t>
            </a:r>
            <a:r>
              <a:rPr lang="vi-VN" i="1" dirty="0" smtClean="0"/>
              <a:t>i-</a:t>
            </a:r>
            <a:r>
              <a:rPr lang="vi-VN" dirty="0" smtClean="0"/>
              <a:t>izoglosa raširenija. I kod kajkavaca imamo u književnom jeziku (Vramec 1586) određeno približavanje lekcionaru Bernardina Splićanina, iako njihov književni jezik tek u 19. st. prihvaća štokavsku osnovicu. Sve u svemu, </a:t>
            </a:r>
            <a:r>
              <a:rPr lang="vi-VN" b="1" i="1" dirty="0" smtClean="0"/>
              <a:t>književni jezik na štokavskoj osnovi</a:t>
            </a:r>
            <a:r>
              <a:rPr lang="vi-VN" b="1" dirty="0" smtClean="0"/>
              <a:t> je pojam koji Hrvati poznaju barem pet stoljeća</a:t>
            </a:r>
            <a:r>
              <a:rPr lang="vi-VN" dirty="0" smtClean="0"/>
              <a:t>. On se od tada razvija kao "krovni jezik" mnogih regionalnih govora, pa je kao takav svima njima bio </a:t>
            </a:r>
            <a:r>
              <a:rPr lang="vi-VN" i="1" dirty="0" smtClean="0"/>
              <a:t>i sinkrono i dijakrono</a:t>
            </a:r>
            <a:r>
              <a:rPr lang="vi-VN" dirty="0" smtClean="0"/>
              <a:t> prepoznatljiv. Stoga je promašena i povijesno posvema neodrživa tvrdnja (</a:t>
            </a:r>
            <a:r>
              <a:rPr lang="vi-VN" i="1" dirty="0" smtClean="0"/>
              <a:t>Jezik</a:t>
            </a:r>
            <a:r>
              <a:rPr lang="vi-VN" dirty="0" smtClean="0"/>
              <a:t> 5, 2005, str. 189) da: "Dijalekti hrvatskih pokrajinskih pismenosti gotovo uopće nisu imali pristupa u djelatnosti rezervirane za latinski jezik općenito, poslije na jugu i za talijanski i od XVI. stoljeća za njemački na sjeveru. Stanje se mijenja tek od sredine XVIII. stoljeća...". Na najvažnijem mjestu za </a:t>
            </a:r>
            <a:r>
              <a:rPr lang="vi-VN" i="1" dirty="0" smtClean="0"/>
              <a:t>prestižni jezik,</a:t>
            </a:r>
            <a:r>
              <a:rPr lang="vi-VN" dirty="0" smtClean="0"/>
              <a:t>naime, u </a:t>
            </a:r>
            <a:r>
              <a:rPr lang="vi-VN" dirty="0" smtClean="0"/>
              <a:t>crkvi, </a:t>
            </a:r>
            <a:r>
              <a:rPr lang="vi-VN" dirty="0" smtClean="0"/>
              <a:t>u kućnoj molitvi i u školi, gdje je postojala, štokavski književni je jezik dobio svoju polifunkcionalnu i nadregionalnu ulogu najkasnije početkom 17. st. ("Očenaš" je samo jedan primjer). Kao takav, hrvatski književni jezik doduše </a:t>
            </a:r>
            <a:r>
              <a:rPr lang="vi-VN" i="1" dirty="0" smtClean="0"/>
              <a:t>nije bio </a:t>
            </a:r>
            <a:r>
              <a:rPr lang="vi-VN" dirty="0" smtClean="0"/>
              <a:t>tek nedavno formulirani hrvatski standardni jezik, jer takvoga poimanja jezika u ono vrijeme nije ni bilo, iako je današnji tzv. hrvatski standardni jezik ujedno i današnji hrvatski književni jezik. Stoga se ne smije suprotstavljati pojmove književni i standardni jezik. Oba imaju svoju vlastitu povijest i sadržaje, ali tek posljednih četrdesetak godina približno zajedničke.</a:t>
            </a:r>
            <a:endParaRPr lang="hr-H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Prvi hrvatski rječnik na štokavici: Jakov Mikalja 1649.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hr-HR" dirty="0" smtClean="0"/>
              <a:t>Sastavio '</a:t>
            </a:r>
            <a:r>
              <a:rPr lang="hr-HR" b="1" dirty="0" smtClean="0"/>
              <a:t>Blago jezika slovinskoga illi slovnik u komu izgovarajuse rjeci slovinske Latinski i Diacki'</a:t>
            </a:r>
            <a:r>
              <a:rPr lang="hr-HR" dirty="0" smtClean="0"/>
              <a:t> čije je slaganje i tiskanje započelo u Loretu 1649. a nakon potrage za boljim tiskarom dotiskano u Anconi 1651. To je prvi hrvatski rječnik u kojemu je hrvatski polazni jezik. U uvodnome dijelu '</a:t>
            </a:r>
            <a:r>
              <a:rPr lang="hr-HR" b="1" dirty="0" smtClean="0"/>
              <a:t>Blago'</a:t>
            </a:r>
            <a:r>
              <a:rPr lang="hr-HR" dirty="0" smtClean="0"/>
              <a:t> sadrži latinsku posvetu, obraćanje čitatelju na talijanskome, prikaz slovopisa i pravopisa na latinskom i hrvatskom jeziku ('</a:t>
            </a:r>
            <a:r>
              <a:rPr lang="hr-HR" b="1" dirty="0" smtClean="0"/>
              <a:t>Od ortographie jezika slovinskoga ili načina od pisanja'</a:t>
            </a:r>
            <a:r>
              <a:rPr lang="hr-HR" dirty="0" smtClean="0"/>
              <a:t>) te gramatiku talijanskoga jezika na hrvatskome ('</a:t>
            </a:r>
            <a:r>
              <a:rPr lang="hr-HR" b="1" dirty="0" smtClean="0"/>
              <a:t>Grammatika Talianska'</a:t>
            </a:r>
            <a:r>
              <a:rPr lang="hr-HR" dirty="0" smtClean="0"/>
              <a:t>). U predgovoru objašnjava da se odlučio za </a:t>
            </a:r>
            <a:r>
              <a:rPr lang="hr-HR" b="1" dirty="0" smtClean="0"/>
              <a:t>štokavštinu </a:t>
            </a:r>
            <a:r>
              <a:rPr lang="hr-HR" dirty="0" smtClean="0"/>
              <a:t>("</a:t>
            </a:r>
            <a:r>
              <a:rPr lang="hr-HR" i="1" dirty="0" smtClean="0"/>
              <a:t>bosanski jezik</a:t>
            </a:r>
            <a:r>
              <a:rPr lang="hr-HR" dirty="0" smtClean="0"/>
              <a:t>") jer svatko zna da je ona najljepša. Rječnik, namijenjen prvenstveno pouci učenika i isusovačkoga podmlatka, donosi oko 25.000 hrvatskih riječi uglavnom u jekavskom obliku uz nešto štokavskih i čakavskih ikavizama.</a:t>
            </a:r>
            <a:endParaRPr lang="hr-HR" dirty="0"/>
          </a:p>
        </p:txBody>
      </p:sp>
      <p:pic>
        <p:nvPicPr>
          <p:cNvPr id="6" name="Content Placeholder 5" descr="Mikalja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81600" y="1828800"/>
            <a:ext cx="2823972" cy="417569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Prva hrvatska gramatika na štokavici: Bartol Kašić 1604. </a:t>
            </a:r>
            <a:endParaRPr lang="hr-HR" dirty="0"/>
          </a:p>
        </p:txBody>
      </p:sp>
      <p:pic>
        <p:nvPicPr>
          <p:cNvPr id="4" name="Content Placeholder 3" descr="399px-Bartol_Kasic_Institutiones_linguae_Illyrica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0" y="2133600"/>
            <a:ext cx="2487123" cy="373380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Prvo hrvatsko djelo na štokavici: Vatikanski hrvatski molitvenik, oko 1400.godine</a:t>
            </a:r>
            <a:endParaRPr lang="hr-HR" dirty="0"/>
          </a:p>
        </p:txBody>
      </p:sp>
      <p:pic>
        <p:nvPicPr>
          <p:cNvPr id="4" name="Content Placeholder 3" descr="molitveni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28800" y="2362200"/>
            <a:ext cx="5123400" cy="3616518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36</TotalTime>
  <Words>165</Words>
  <Application>Microsoft Office PowerPoint</Application>
  <PresentationFormat>On-screen Show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Verve</vt:lpstr>
      <vt:lpstr>Dolazak Hrvata</vt:lpstr>
      <vt:lpstr>SADRŽAJ</vt:lpstr>
      <vt:lpstr>JEZIK</vt:lpstr>
      <vt:lpstr>Slide 4</vt:lpstr>
      <vt:lpstr>Stari Hrvatski jezik</vt:lpstr>
      <vt:lpstr>Slide 6</vt:lpstr>
      <vt:lpstr>Prvi hrvatski rječnik na štokavici: Jakov Mikalja 1649. </vt:lpstr>
      <vt:lpstr>Prva hrvatska gramatika na štokavici: Bartol Kašić 1604. </vt:lpstr>
      <vt:lpstr>Prvo hrvatsko djelo na štokavici: Vatikanski hrvatski molitvenik, oko 1400.godine</vt:lpstr>
      <vt:lpstr>IZRADILA:MARIJA JURETIĆ 4.B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Dolazak Hrvata</dc:title>
  <dc:creator>Mareee</dc:creator>
  <cp:lastModifiedBy>Marija</cp:lastModifiedBy>
  <cp:revision>6</cp:revision>
  <dcterms:created xsi:type="dcterms:W3CDTF">2006-08-16T00:00:00Z</dcterms:created>
  <dcterms:modified xsi:type="dcterms:W3CDTF">2014-02-08T15:49:21Z</dcterms:modified>
</cp:coreProperties>
</file>