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5" r:id="rId1"/>
  </p:sldMasterIdLst>
  <p:sldIdLst>
    <p:sldId id="256" r:id="rId2"/>
    <p:sldId id="261" r:id="rId3"/>
    <p:sldId id="262" r:id="rId4"/>
    <p:sldId id="263" r:id="rId5"/>
    <p:sldId id="265" r:id="rId6"/>
    <p:sldId id="264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FF3300"/>
    <a:srgbClr val="EAEFF7"/>
    <a:srgbClr val="D2DEE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-94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6EA326-FC36-4BBE-9EC6-029834C4767D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D4C07FD4-A18B-482B-B67B-A8A5BD94A7F8}">
      <dgm:prSet phldrT="[Tekst]"/>
      <dgm:spPr/>
      <dgm:t>
        <a:bodyPr/>
        <a:lstStyle/>
        <a:p>
          <a:r>
            <a:rPr lang="hr-HR" dirty="0" smtClean="0"/>
            <a:t>ČOVJEK</a:t>
          </a:r>
          <a:endParaRPr lang="hr-HR" dirty="0"/>
        </a:p>
      </dgm:t>
    </dgm:pt>
    <dgm:pt modelId="{51B4AD98-6878-451F-9F8B-BAF1D7ABC7BF}" type="parTrans" cxnId="{1F98A4E3-A8B8-42B5-8E57-29EA179ED412}">
      <dgm:prSet/>
      <dgm:spPr/>
      <dgm:t>
        <a:bodyPr/>
        <a:lstStyle/>
        <a:p>
          <a:endParaRPr lang="hr-HR"/>
        </a:p>
      </dgm:t>
    </dgm:pt>
    <dgm:pt modelId="{AD1DF92C-8D0B-4C1B-99C0-357A00DCDC5F}" type="sibTrans" cxnId="{1F98A4E3-A8B8-42B5-8E57-29EA179ED412}">
      <dgm:prSet/>
      <dgm:spPr/>
      <dgm:t>
        <a:bodyPr/>
        <a:lstStyle/>
        <a:p>
          <a:endParaRPr lang="hr-HR"/>
        </a:p>
      </dgm:t>
    </dgm:pt>
    <dgm:pt modelId="{BA47B1DB-7B2B-4C2D-A435-C39742C7C8D0}">
      <dgm:prSet phldrT="[Tekst]"/>
      <dgm:spPr/>
      <dgm:t>
        <a:bodyPr/>
        <a:lstStyle/>
        <a:p>
          <a:r>
            <a:rPr lang="hr-HR" dirty="0" smtClean="0"/>
            <a:t>BILJKE</a:t>
          </a:r>
          <a:endParaRPr lang="hr-HR" dirty="0"/>
        </a:p>
      </dgm:t>
    </dgm:pt>
    <dgm:pt modelId="{D8DD8822-F468-43C3-8961-CF4FC6DECF02}" type="parTrans" cxnId="{CD729324-0ACF-490C-8D87-F51292E997AD}">
      <dgm:prSet/>
      <dgm:spPr/>
      <dgm:t>
        <a:bodyPr/>
        <a:lstStyle/>
        <a:p>
          <a:endParaRPr lang="hr-HR"/>
        </a:p>
      </dgm:t>
    </dgm:pt>
    <dgm:pt modelId="{E200746B-39D8-40D4-843C-6F63DC8634D0}" type="sibTrans" cxnId="{CD729324-0ACF-490C-8D87-F51292E997AD}">
      <dgm:prSet/>
      <dgm:spPr/>
      <dgm:t>
        <a:bodyPr/>
        <a:lstStyle/>
        <a:p>
          <a:endParaRPr lang="hr-HR"/>
        </a:p>
      </dgm:t>
    </dgm:pt>
    <dgm:pt modelId="{BB18BEE2-B6DC-406A-9134-FF56B76C6C80}">
      <dgm:prSet phldrT="[Tekst]"/>
      <dgm:spPr/>
      <dgm:t>
        <a:bodyPr/>
        <a:lstStyle/>
        <a:p>
          <a:r>
            <a:rPr lang="hr-HR" dirty="0" smtClean="0"/>
            <a:t>ŽIVOTINJE</a:t>
          </a:r>
          <a:endParaRPr lang="hr-HR" dirty="0"/>
        </a:p>
      </dgm:t>
    </dgm:pt>
    <dgm:pt modelId="{3D16696A-59EB-40E1-B60F-03E199DBCF1C}" type="parTrans" cxnId="{68812299-DDEA-4133-A1AE-A7150A40CC12}">
      <dgm:prSet/>
      <dgm:spPr/>
      <dgm:t>
        <a:bodyPr/>
        <a:lstStyle/>
        <a:p>
          <a:endParaRPr lang="hr-HR"/>
        </a:p>
      </dgm:t>
    </dgm:pt>
    <dgm:pt modelId="{CA0CEE06-2769-4B40-882B-2B263704385B}" type="sibTrans" cxnId="{68812299-DDEA-4133-A1AE-A7150A40CC12}">
      <dgm:prSet/>
      <dgm:spPr/>
      <dgm:t>
        <a:bodyPr/>
        <a:lstStyle/>
        <a:p>
          <a:endParaRPr lang="hr-HR"/>
        </a:p>
      </dgm:t>
    </dgm:pt>
    <dgm:pt modelId="{DC8C43E8-DD5F-49B8-95BC-AAA8D04EF67A}">
      <dgm:prSet phldrT="[Tekst]"/>
      <dgm:spPr/>
      <dgm:t>
        <a:bodyPr/>
        <a:lstStyle/>
        <a:p>
          <a:r>
            <a:rPr lang="hr-HR" dirty="0" smtClean="0"/>
            <a:t>TLO</a:t>
          </a:r>
          <a:endParaRPr lang="hr-HR" dirty="0"/>
        </a:p>
      </dgm:t>
    </dgm:pt>
    <dgm:pt modelId="{15F24589-E59B-4ECD-AD2E-978547656806}" type="parTrans" cxnId="{AEB0C5F5-9E79-41AE-B85B-E480AC89687A}">
      <dgm:prSet/>
      <dgm:spPr/>
      <dgm:t>
        <a:bodyPr/>
        <a:lstStyle/>
        <a:p>
          <a:endParaRPr lang="hr-HR"/>
        </a:p>
      </dgm:t>
    </dgm:pt>
    <dgm:pt modelId="{2F63E87B-C18C-492A-A3CE-CE7C71E79CED}" type="sibTrans" cxnId="{AEB0C5F5-9E79-41AE-B85B-E480AC89687A}">
      <dgm:prSet/>
      <dgm:spPr/>
      <dgm:t>
        <a:bodyPr/>
        <a:lstStyle/>
        <a:p>
          <a:endParaRPr lang="hr-HR"/>
        </a:p>
      </dgm:t>
    </dgm:pt>
    <dgm:pt modelId="{C21ABCEA-AAD8-42DB-BB3C-DE040366BDC2}" type="pres">
      <dgm:prSet presAssocID="{D16EA326-FC36-4BBE-9EC6-029834C4767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D01E6A4-6D82-4854-8604-6B4263D2F4A5}" type="pres">
      <dgm:prSet presAssocID="{D4C07FD4-A18B-482B-B67B-A8A5BD94A7F8}" presName="dummy" presStyleCnt="0"/>
      <dgm:spPr/>
    </dgm:pt>
    <dgm:pt modelId="{5A66EC7A-3812-41C4-AAF2-296DA4BDADD4}" type="pres">
      <dgm:prSet presAssocID="{D4C07FD4-A18B-482B-B67B-A8A5BD94A7F8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28CBCE7-E695-477D-BE57-8BEB7479B35A}" type="pres">
      <dgm:prSet presAssocID="{AD1DF92C-8D0B-4C1B-99C0-357A00DCDC5F}" presName="sibTrans" presStyleLbl="node1" presStyleIdx="0" presStyleCnt="4"/>
      <dgm:spPr/>
      <dgm:t>
        <a:bodyPr/>
        <a:lstStyle/>
        <a:p>
          <a:endParaRPr lang="hr-HR"/>
        </a:p>
      </dgm:t>
    </dgm:pt>
    <dgm:pt modelId="{254940A9-CCAC-4FB6-85E0-34E2AA995A49}" type="pres">
      <dgm:prSet presAssocID="{BA47B1DB-7B2B-4C2D-A435-C39742C7C8D0}" presName="dummy" presStyleCnt="0"/>
      <dgm:spPr/>
    </dgm:pt>
    <dgm:pt modelId="{490EF243-CF65-4DF5-B44A-022D24E6F681}" type="pres">
      <dgm:prSet presAssocID="{BA47B1DB-7B2B-4C2D-A435-C39742C7C8D0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EA613A5-6101-4D13-9CB4-1A3B3AEA4006}" type="pres">
      <dgm:prSet presAssocID="{E200746B-39D8-40D4-843C-6F63DC8634D0}" presName="sibTrans" presStyleLbl="node1" presStyleIdx="1" presStyleCnt="4"/>
      <dgm:spPr/>
      <dgm:t>
        <a:bodyPr/>
        <a:lstStyle/>
        <a:p>
          <a:endParaRPr lang="hr-HR"/>
        </a:p>
      </dgm:t>
    </dgm:pt>
    <dgm:pt modelId="{3387A336-703A-4AC4-84A3-6AA6BD2E42A7}" type="pres">
      <dgm:prSet presAssocID="{BB18BEE2-B6DC-406A-9134-FF56B76C6C80}" presName="dummy" presStyleCnt="0"/>
      <dgm:spPr/>
    </dgm:pt>
    <dgm:pt modelId="{A480CE5F-C98F-41E0-9618-A7B772D4347F}" type="pres">
      <dgm:prSet presAssocID="{BB18BEE2-B6DC-406A-9134-FF56B76C6C80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DF9B61F-4C59-446F-9871-D584FC0D886D}" type="pres">
      <dgm:prSet presAssocID="{CA0CEE06-2769-4B40-882B-2B263704385B}" presName="sibTrans" presStyleLbl="node1" presStyleIdx="2" presStyleCnt="4"/>
      <dgm:spPr/>
      <dgm:t>
        <a:bodyPr/>
        <a:lstStyle/>
        <a:p>
          <a:endParaRPr lang="hr-HR"/>
        </a:p>
      </dgm:t>
    </dgm:pt>
    <dgm:pt modelId="{FE7F8367-7EF2-4524-99F0-5BDE5C847B96}" type="pres">
      <dgm:prSet presAssocID="{DC8C43E8-DD5F-49B8-95BC-AAA8D04EF67A}" presName="dummy" presStyleCnt="0"/>
      <dgm:spPr/>
    </dgm:pt>
    <dgm:pt modelId="{532DBC96-74E0-4CD6-875D-B2ED8C1753FE}" type="pres">
      <dgm:prSet presAssocID="{DC8C43E8-DD5F-49B8-95BC-AAA8D04EF67A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2EB32CD-3648-4296-9D49-E981EFE8EE98}" type="pres">
      <dgm:prSet presAssocID="{2F63E87B-C18C-492A-A3CE-CE7C71E79CED}" presName="sibTrans" presStyleLbl="node1" presStyleIdx="3" presStyleCnt="4"/>
      <dgm:spPr/>
      <dgm:t>
        <a:bodyPr/>
        <a:lstStyle/>
        <a:p>
          <a:endParaRPr lang="hr-HR"/>
        </a:p>
      </dgm:t>
    </dgm:pt>
  </dgm:ptLst>
  <dgm:cxnLst>
    <dgm:cxn modelId="{CD729324-0ACF-490C-8D87-F51292E997AD}" srcId="{D16EA326-FC36-4BBE-9EC6-029834C4767D}" destId="{BA47B1DB-7B2B-4C2D-A435-C39742C7C8D0}" srcOrd="1" destOrd="0" parTransId="{D8DD8822-F468-43C3-8961-CF4FC6DECF02}" sibTransId="{E200746B-39D8-40D4-843C-6F63DC8634D0}"/>
    <dgm:cxn modelId="{B1789FC5-627B-492B-B8B8-FD5B2E940F06}" type="presOf" srcId="{D4C07FD4-A18B-482B-B67B-A8A5BD94A7F8}" destId="{5A66EC7A-3812-41C4-AAF2-296DA4BDADD4}" srcOrd="0" destOrd="0" presId="urn:microsoft.com/office/officeart/2005/8/layout/cycle1"/>
    <dgm:cxn modelId="{ABE25416-A8D9-4CC4-BBE1-187DAA064DE6}" type="presOf" srcId="{CA0CEE06-2769-4B40-882B-2B263704385B}" destId="{ADF9B61F-4C59-446F-9871-D584FC0D886D}" srcOrd="0" destOrd="0" presId="urn:microsoft.com/office/officeart/2005/8/layout/cycle1"/>
    <dgm:cxn modelId="{1F98A4E3-A8B8-42B5-8E57-29EA179ED412}" srcId="{D16EA326-FC36-4BBE-9EC6-029834C4767D}" destId="{D4C07FD4-A18B-482B-B67B-A8A5BD94A7F8}" srcOrd="0" destOrd="0" parTransId="{51B4AD98-6878-451F-9F8B-BAF1D7ABC7BF}" sibTransId="{AD1DF92C-8D0B-4C1B-99C0-357A00DCDC5F}"/>
    <dgm:cxn modelId="{AB2CE0A0-3CBE-4E2D-A7FE-E8E99C8AF150}" type="presOf" srcId="{DC8C43E8-DD5F-49B8-95BC-AAA8D04EF67A}" destId="{532DBC96-74E0-4CD6-875D-B2ED8C1753FE}" srcOrd="0" destOrd="0" presId="urn:microsoft.com/office/officeart/2005/8/layout/cycle1"/>
    <dgm:cxn modelId="{100EFAED-014E-412B-A77B-B6F6B648B639}" type="presOf" srcId="{AD1DF92C-8D0B-4C1B-99C0-357A00DCDC5F}" destId="{928CBCE7-E695-477D-BE57-8BEB7479B35A}" srcOrd="0" destOrd="0" presId="urn:microsoft.com/office/officeart/2005/8/layout/cycle1"/>
    <dgm:cxn modelId="{5B67A555-A8B0-49BD-97BA-A7071FCBD2CB}" type="presOf" srcId="{2F63E87B-C18C-492A-A3CE-CE7C71E79CED}" destId="{72EB32CD-3648-4296-9D49-E981EFE8EE98}" srcOrd="0" destOrd="0" presId="urn:microsoft.com/office/officeart/2005/8/layout/cycle1"/>
    <dgm:cxn modelId="{743BD8B7-6F87-4DE5-BBB6-A27165A16C29}" type="presOf" srcId="{E200746B-39D8-40D4-843C-6F63DC8634D0}" destId="{7EA613A5-6101-4D13-9CB4-1A3B3AEA4006}" srcOrd="0" destOrd="0" presId="urn:microsoft.com/office/officeart/2005/8/layout/cycle1"/>
    <dgm:cxn modelId="{AEB0C5F5-9E79-41AE-B85B-E480AC89687A}" srcId="{D16EA326-FC36-4BBE-9EC6-029834C4767D}" destId="{DC8C43E8-DD5F-49B8-95BC-AAA8D04EF67A}" srcOrd="3" destOrd="0" parTransId="{15F24589-E59B-4ECD-AD2E-978547656806}" sibTransId="{2F63E87B-C18C-492A-A3CE-CE7C71E79CED}"/>
    <dgm:cxn modelId="{BA9BC94D-1646-4587-87B8-9A3E12F5030D}" type="presOf" srcId="{BA47B1DB-7B2B-4C2D-A435-C39742C7C8D0}" destId="{490EF243-CF65-4DF5-B44A-022D24E6F681}" srcOrd="0" destOrd="0" presId="urn:microsoft.com/office/officeart/2005/8/layout/cycle1"/>
    <dgm:cxn modelId="{AF24770E-BC6E-49B4-B52D-65BC47F5DAC2}" type="presOf" srcId="{D16EA326-FC36-4BBE-9EC6-029834C4767D}" destId="{C21ABCEA-AAD8-42DB-BB3C-DE040366BDC2}" srcOrd="0" destOrd="0" presId="urn:microsoft.com/office/officeart/2005/8/layout/cycle1"/>
    <dgm:cxn modelId="{68812299-DDEA-4133-A1AE-A7150A40CC12}" srcId="{D16EA326-FC36-4BBE-9EC6-029834C4767D}" destId="{BB18BEE2-B6DC-406A-9134-FF56B76C6C80}" srcOrd="2" destOrd="0" parTransId="{3D16696A-59EB-40E1-B60F-03E199DBCF1C}" sibTransId="{CA0CEE06-2769-4B40-882B-2B263704385B}"/>
    <dgm:cxn modelId="{F53BBD22-0FA8-45D8-AAFD-EFAF124CD6AD}" type="presOf" srcId="{BB18BEE2-B6DC-406A-9134-FF56B76C6C80}" destId="{A480CE5F-C98F-41E0-9618-A7B772D4347F}" srcOrd="0" destOrd="0" presId="urn:microsoft.com/office/officeart/2005/8/layout/cycle1"/>
    <dgm:cxn modelId="{1AE09803-99E1-483C-A0F2-902104E9F011}" type="presParOf" srcId="{C21ABCEA-AAD8-42DB-BB3C-DE040366BDC2}" destId="{CD01E6A4-6D82-4854-8604-6B4263D2F4A5}" srcOrd="0" destOrd="0" presId="urn:microsoft.com/office/officeart/2005/8/layout/cycle1"/>
    <dgm:cxn modelId="{B71A8AFE-9E31-4086-915E-D66E8CF32420}" type="presParOf" srcId="{C21ABCEA-AAD8-42DB-BB3C-DE040366BDC2}" destId="{5A66EC7A-3812-41C4-AAF2-296DA4BDADD4}" srcOrd="1" destOrd="0" presId="urn:microsoft.com/office/officeart/2005/8/layout/cycle1"/>
    <dgm:cxn modelId="{C0D5C465-C681-4C9F-A13F-AB75D67D9A93}" type="presParOf" srcId="{C21ABCEA-AAD8-42DB-BB3C-DE040366BDC2}" destId="{928CBCE7-E695-477D-BE57-8BEB7479B35A}" srcOrd="2" destOrd="0" presId="urn:microsoft.com/office/officeart/2005/8/layout/cycle1"/>
    <dgm:cxn modelId="{0B2DE5E4-231B-4DA2-A4D1-BC0440F524A8}" type="presParOf" srcId="{C21ABCEA-AAD8-42DB-BB3C-DE040366BDC2}" destId="{254940A9-CCAC-4FB6-85E0-34E2AA995A49}" srcOrd="3" destOrd="0" presId="urn:microsoft.com/office/officeart/2005/8/layout/cycle1"/>
    <dgm:cxn modelId="{E2370A4C-8B5D-4C11-A2D6-2D5633EF86B0}" type="presParOf" srcId="{C21ABCEA-AAD8-42DB-BB3C-DE040366BDC2}" destId="{490EF243-CF65-4DF5-B44A-022D24E6F681}" srcOrd="4" destOrd="0" presId="urn:microsoft.com/office/officeart/2005/8/layout/cycle1"/>
    <dgm:cxn modelId="{54B9F64A-2373-46C7-8B63-74AA9931CD22}" type="presParOf" srcId="{C21ABCEA-AAD8-42DB-BB3C-DE040366BDC2}" destId="{7EA613A5-6101-4D13-9CB4-1A3B3AEA4006}" srcOrd="5" destOrd="0" presId="urn:microsoft.com/office/officeart/2005/8/layout/cycle1"/>
    <dgm:cxn modelId="{C5565D5B-E853-416E-AE15-3EF0373F250C}" type="presParOf" srcId="{C21ABCEA-AAD8-42DB-BB3C-DE040366BDC2}" destId="{3387A336-703A-4AC4-84A3-6AA6BD2E42A7}" srcOrd="6" destOrd="0" presId="urn:microsoft.com/office/officeart/2005/8/layout/cycle1"/>
    <dgm:cxn modelId="{58241DC1-BAC0-43D5-9D00-2BFAC5BF768A}" type="presParOf" srcId="{C21ABCEA-AAD8-42DB-BB3C-DE040366BDC2}" destId="{A480CE5F-C98F-41E0-9618-A7B772D4347F}" srcOrd="7" destOrd="0" presId="urn:microsoft.com/office/officeart/2005/8/layout/cycle1"/>
    <dgm:cxn modelId="{5724CC57-D7BB-4676-AC29-6FFDFF1680C5}" type="presParOf" srcId="{C21ABCEA-AAD8-42DB-BB3C-DE040366BDC2}" destId="{ADF9B61F-4C59-446F-9871-D584FC0D886D}" srcOrd="8" destOrd="0" presId="urn:microsoft.com/office/officeart/2005/8/layout/cycle1"/>
    <dgm:cxn modelId="{32D1B14E-64DC-459C-8E42-0629B25256C4}" type="presParOf" srcId="{C21ABCEA-AAD8-42DB-BB3C-DE040366BDC2}" destId="{FE7F8367-7EF2-4524-99F0-5BDE5C847B96}" srcOrd="9" destOrd="0" presId="urn:microsoft.com/office/officeart/2005/8/layout/cycle1"/>
    <dgm:cxn modelId="{2374AC0A-4248-4130-A8C9-97DC6AE0F979}" type="presParOf" srcId="{C21ABCEA-AAD8-42DB-BB3C-DE040366BDC2}" destId="{532DBC96-74E0-4CD6-875D-B2ED8C1753FE}" srcOrd="10" destOrd="0" presId="urn:microsoft.com/office/officeart/2005/8/layout/cycle1"/>
    <dgm:cxn modelId="{2BCCF0C3-5C47-47C8-8346-6CAC9DA12A36}" type="presParOf" srcId="{C21ABCEA-AAD8-42DB-BB3C-DE040366BDC2}" destId="{72EB32CD-3648-4296-9D49-E981EFE8EE98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8/16/2015</a:t>
            </a:fld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8999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8/16/2015</a:t>
            </a:fld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7915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8/16/2015</a:t>
            </a:fld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581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8/16/2015</a:t>
            </a:fld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937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8/16/2015</a:t>
            </a:fld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047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8/16/2015</a:t>
            </a:fld>
            <a:endParaRPr lang="en-US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0410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8/16/2015</a:t>
            </a:fld>
            <a:endParaRPr lang="en-US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592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8/16/2015</a:t>
            </a:fld>
            <a:endParaRPr lang="en-US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5296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8/16/2015</a:t>
            </a:fld>
            <a:endParaRPr lang="en-US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117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8/16/2015</a:t>
            </a:fld>
            <a:endParaRPr lang="en-US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743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8/16/2015</a:t>
            </a:fld>
            <a:endParaRPr lang="en-US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160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8/16/2015</a:t>
            </a:fld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12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TLO</a:t>
            </a:r>
            <a:endParaRPr lang="hr-HR" sz="4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niOkvir 6"/>
          <p:cNvSpPr txBox="1"/>
          <p:nvPr/>
        </p:nvSpPr>
        <p:spPr>
          <a:xfrm>
            <a:off x="5158829" y="6410197"/>
            <a:ext cx="3855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Prezentaciju izradila: Vlatkica Horvat, 2015.</a:t>
            </a:r>
            <a:endParaRPr lang="hr-H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215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620485" y="914399"/>
            <a:ext cx="2572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POSTANAK TLA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620484" y="1807029"/>
            <a:ext cx="826225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r-HR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Prošlost</a:t>
            </a:r>
            <a:endParaRPr lang="hr-HR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825" indent="-2730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užarena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žitka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masa</a:t>
            </a:r>
          </a:p>
          <a:p>
            <a:pPr marL="631825" indent="-2730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postepeno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hlađenje – prve kiše</a:t>
            </a:r>
          </a:p>
          <a:p>
            <a:pPr marL="631825" indent="-2730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stvaranje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kore</a:t>
            </a:r>
          </a:p>
          <a:p>
            <a:pPr marL="631825" indent="-2730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nabiranje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tla</a:t>
            </a:r>
          </a:p>
          <a:p>
            <a:pPr marL="631825" indent="-2730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stvaranje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rijeka, jezera i mora</a:t>
            </a:r>
          </a:p>
          <a:p>
            <a:pPr>
              <a:lnSpc>
                <a:spcPct val="150000"/>
              </a:lnSpc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hr-HR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Slojevi </a:t>
            </a:r>
            <a:r>
              <a:rPr lang="hr-HR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Zemlje</a:t>
            </a:r>
          </a:p>
          <a:p>
            <a:pPr marL="631825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sloja: jezgra, plašt i kora</a:t>
            </a:r>
          </a:p>
          <a:p>
            <a:pPr marL="631825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različiti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su po veličini i gibaju se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57" r="23691"/>
          <a:stretch/>
        </p:blipFill>
        <p:spPr>
          <a:xfrm>
            <a:off x="4972586" y="0"/>
            <a:ext cx="4171414" cy="419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818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619201" y="555171"/>
            <a:ext cx="3724199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	Promjene tla</a:t>
            </a:r>
          </a:p>
          <a:p>
            <a:pPr>
              <a:lnSpc>
                <a:spcPct val="150000"/>
              </a:lnSpc>
            </a:pPr>
            <a:endParaRPr lang="hr-HR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r-HR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hr-HR" b="1" u="sng" dirty="0">
                <a:latin typeface="Arial" panose="020B0604020202020204" pitchFamily="34" charset="0"/>
                <a:cs typeface="Arial" panose="020B0604020202020204" pitchFamily="34" charset="0"/>
              </a:rPr>
              <a:t>promjene tla utječu: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ČOVJEK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POTRESI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EROZIJA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djelovanje vode, vjetra i leda na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tlo</a:t>
            </a:r>
          </a:p>
          <a:p>
            <a:pPr>
              <a:lnSpc>
                <a:spcPct val="150000"/>
              </a:lnSpc>
            </a:pP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hr-H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61" y="3689294"/>
            <a:ext cx="4224942" cy="3168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7882" y="3070861"/>
            <a:ext cx="3787139" cy="3787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8903" y="0"/>
            <a:ext cx="4505098" cy="2785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Ravni poveznik sa strelicom 9"/>
          <p:cNvCxnSpPr/>
          <p:nvPr/>
        </p:nvCxnSpPr>
        <p:spPr>
          <a:xfrm flipV="1">
            <a:off x="2122714" y="1811141"/>
            <a:ext cx="2493776" cy="26180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Kutni poveznik 11"/>
          <p:cNvCxnSpPr/>
          <p:nvPr/>
        </p:nvCxnSpPr>
        <p:spPr>
          <a:xfrm>
            <a:off x="2122714" y="2471080"/>
            <a:ext cx="2875168" cy="844709"/>
          </a:xfrm>
          <a:prstGeom prst="bentConnector3">
            <a:avLst>
              <a:gd name="adj1" fmla="val 72338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sa strelicom 14"/>
          <p:cNvCxnSpPr/>
          <p:nvPr/>
        </p:nvCxnSpPr>
        <p:spPr>
          <a:xfrm flipH="1">
            <a:off x="3643921" y="3005546"/>
            <a:ext cx="32657" cy="62048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488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1828" y="0"/>
            <a:ext cx="7032171" cy="685800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0" y="1"/>
            <a:ext cx="2253343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VULKAN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sastoji se od kratera i 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   magme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lava)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  <a:p>
            <a:pPr marL="358775" lvl="1">
              <a:lnSpc>
                <a:spcPct val="150000"/>
              </a:lnSpc>
            </a:pPr>
            <a:endParaRPr lang="hr-H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lvl="1">
              <a:lnSpc>
                <a:spcPct val="150000"/>
              </a:lnSpc>
            </a:pP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erupcija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silovito izlaženje magme iz „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utrobe“ Zemlje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073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620485" y="914399"/>
            <a:ext cx="817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UTJECAJ BILJAKA, </a:t>
            </a:r>
            <a: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ŽIVOTINJA I </a:t>
            </a: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ČOVJEKA NA TLO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620484" y="1807029"/>
            <a:ext cx="8262259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r-HR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PLODNOST </a:t>
            </a:r>
            <a:r>
              <a:rPr lang="hr-HR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TLA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– na njega utječu biljke, životinje i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čovjek</a:t>
            </a:r>
          </a:p>
          <a:p>
            <a:pPr>
              <a:lnSpc>
                <a:spcPct val="150000"/>
              </a:lnSpc>
            </a:pPr>
            <a:endParaRPr lang="hr-HR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hr-HR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hr-HR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hr-HR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hr-HR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b="1" dirty="0" smtClean="0"/>
          </a:p>
          <a:p>
            <a:pPr>
              <a:lnSpc>
                <a:spcPct val="150000"/>
              </a:lnSpc>
            </a:pP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Tlo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je rastresit sloj površine Zemlje na kojemu rastu biljke i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donose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urod.</a:t>
            </a:r>
          </a:p>
          <a:p>
            <a:pPr>
              <a:lnSpc>
                <a:spcPct val="150000"/>
              </a:lnSpc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Plodnost tla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ovisi o tome koliko ono biljkama može osigurati zraka, vlage i potrebne hrane.</a:t>
            </a:r>
            <a:endParaRPr lang="hr-HR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jagram 2"/>
          <p:cNvGraphicFramePr/>
          <p:nvPr>
            <p:extLst>
              <p:ext uri="{D42A27DB-BD31-4B8C-83A1-F6EECF244321}">
                <p14:modId xmlns:p14="http://schemas.microsoft.com/office/powerpoint/2010/main" xmlns="" val="4289025882"/>
              </p:ext>
            </p:extLst>
          </p:nvPr>
        </p:nvGraphicFramePr>
        <p:xfrm>
          <a:off x="2416628" y="2449287"/>
          <a:ext cx="3788228" cy="1944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5751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422"/>
          <a:stretch/>
        </p:blipFill>
        <p:spPr>
          <a:xfrm>
            <a:off x="2634951" y="4626424"/>
            <a:ext cx="3658771" cy="2249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9658" y="2317734"/>
            <a:ext cx="3814342" cy="2543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niOkvir 4"/>
          <p:cNvSpPr txBox="1"/>
          <p:nvPr/>
        </p:nvSpPr>
        <p:spPr>
          <a:xfrm>
            <a:off x="544284" y="598715"/>
            <a:ext cx="82622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hr-HR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ŽIVOTINJE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- krtice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gujavice, mravi i njihove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zajednice</a:t>
            </a:r>
          </a:p>
          <a:p>
            <a:pPr marL="719138" indent="-3603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KRTICA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– vrt, polje, livada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     Najbolji orač tla!</a:t>
            </a:r>
          </a:p>
          <a:p>
            <a:pPr marL="719138" indent="-3603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GUJAVICA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– vrt 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Najbolji prerađivač tla!</a:t>
            </a:r>
          </a:p>
          <a:p>
            <a:pPr marL="719138" indent="-3603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MRAV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– vrt, polje, livada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        Najbolji graditelj tla!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42456"/>
            <a:ext cx="3599014" cy="2654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2543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544284" y="598715"/>
            <a:ext cx="8262259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 startAt="3"/>
            </a:pPr>
            <a:r>
              <a:rPr lang="hr-HR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w Cen MT" panose="020B0602020104020603" pitchFamily="34" charset="-18"/>
                <a:cs typeface="Times New Roman" panose="02020603050405020304" pitchFamily="18" charset="0"/>
              </a:rPr>
              <a:t>ČOVJEK I TLO</a:t>
            </a:r>
            <a:endParaRPr lang="hr-HR" sz="1600" b="1" dirty="0">
              <a:solidFill>
                <a:schemeClr val="accent2">
                  <a:lumMod val="75000"/>
                </a:schemeClr>
              </a:solidFill>
              <a:latin typeface="Tw Cen MT" panose="020B0602020104020603" pitchFamily="34" charset="-18"/>
              <a:ea typeface="Tw Cen MT" panose="020B0602020104020603" pitchFamily="34" charset="-18"/>
              <a:cs typeface="Times New Roman" panose="02020603050405020304" pitchFamily="18" charset="0"/>
            </a:endParaRPr>
          </a:p>
          <a:p>
            <a:pPr marL="631825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>
                <a:latin typeface="Arial" panose="020B0604020202020204" pitchFamily="34" charset="0"/>
                <a:ea typeface="Tw Cen MT" panose="020B0602020104020603" pitchFamily="34" charset="-18"/>
              </a:rPr>
              <a:t>čovjek </a:t>
            </a:r>
            <a:r>
              <a:rPr lang="hr-HR" dirty="0">
                <a:latin typeface="Arial" panose="020B0604020202020204" pitchFamily="34" charset="0"/>
                <a:ea typeface="Tw Cen MT" panose="020B0602020104020603" pitchFamily="34" charset="-18"/>
              </a:rPr>
              <a:t>obrađuje </a:t>
            </a:r>
            <a:r>
              <a:rPr lang="hr-HR" dirty="0" smtClean="0">
                <a:latin typeface="Arial" panose="020B0604020202020204" pitchFamily="34" charset="0"/>
                <a:ea typeface="Tw Cen MT" panose="020B0602020104020603" pitchFamily="34" charset="-18"/>
              </a:rPr>
              <a:t>tlo</a:t>
            </a:r>
          </a:p>
          <a:p>
            <a:pPr marL="631825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smtClean="0">
                <a:latin typeface="Arial" panose="020B0604020202020204" pitchFamily="34" charset="0"/>
                <a:ea typeface="Tw Cen MT" panose="020B0602020104020603" pitchFamily="34" charset="-18"/>
              </a:rPr>
              <a:t>gnoji </a:t>
            </a:r>
            <a:r>
              <a:rPr lang="hr-HR" dirty="0">
                <a:latin typeface="Arial" panose="020B0604020202020204" pitchFamily="34" charset="0"/>
                <a:ea typeface="Tw Cen MT" panose="020B0602020104020603" pitchFamily="34" charset="-18"/>
              </a:rPr>
              <a:t>ga umjetnim i stajskim gnojem</a:t>
            </a:r>
            <a:r>
              <a:rPr lang="hr-HR" dirty="0" smtClean="0">
                <a:latin typeface="Arial" panose="020B0604020202020204" pitchFamily="34" charset="0"/>
                <a:ea typeface="Tw Cen MT" panose="020B0602020104020603" pitchFamily="34" charset="-18"/>
              </a:rPr>
              <a:t>.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9443" y="4769682"/>
            <a:ext cx="3292928" cy="2076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344" y="2061940"/>
            <a:ext cx="3943514" cy="2679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472" y="2061940"/>
            <a:ext cx="3971799" cy="2700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6255" y="4760108"/>
            <a:ext cx="3173188" cy="2095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3237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620485" y="914399"/>
            <a:ext cx="817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SASTAV I VRSTE TLA</a:t>
            </a:r>
            <a:endParaRPr lang="hr-H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06634684"/>
              </p:ext>
            </p:extLst>
          </p:nvPr>
        </p:nvGraphicFramePr>
        <p:xfrm>
          <a:off x="665891" y="1691141"/>
          <a:ext cx="7812218" cy="46949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2009"/>
                <a:gridCol w="1061766"/>
                <a:gridCol w="1180537"/>
                <a:gridCol w="1312616"/>
                <a:gridCol w="1312616"/>
                <a:gridCol w="1305450"/>
                <a:gridCol w="1167224"/>
              </a:tblGrid>
              <a:tr h="99775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effectLst/>
                        </a:rPr>
                        <a:t>VRSTE TLA</a:t>
                      </a:r>
                      <a:endParaRPr lang="hr-HR" sz="1200" b="1" dirty="0">
                        <a:effectLst/>
                        <a:latin typeface="Tw Cen MT" panose="020B0602020104020603" pitchFamily="34" charset="-18"/>
                        <a:ea typeface="Tw Cen MT" panose="020B0602020104020603" pitchFamily="34" charset="-18"/>
                        <a:cs typeface="Times New Roman" panose="02020603050405020304" pitchFamily="18" charset="0"/>
                      </a:endParaRPr>
                    </a:p>
                  </a:txBody>
                  <a:tcPr marL="64936" marR="64936" marT="0" marB="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solidFill>
                            <a:schemeClr val="tx1"/>
                          </a:solidFill>
                          <a:effectLst/>
                        </a:rPr>
                        <a:t>PJEŠČANO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-18"/>
                        <a:ea typeface="Tw Cen MT" panose="020B0602020104020603" pitchFamily="34" charset="-18"/>
                        <a:cs typeface="Times New Roman" panose="02020603050405020304" pitchFamily="18" charset="0"/>
                      </a:endParaRPr>
                    </a:p>
                  </a:txBody>
                  <a:tcPr marL="64936" marR="64936" marT="0" marB="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solidFill>
                            <a:schemeClr val="tx1"/>
                          </a:solidFill>
                          <a:effectLst/>
                        </a:rPr>
                        <a:t>ŠLJUNČANO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-18"/>
                        <a:ea typeface="Tw Cen MT" panose="020B0602020104020603" pitchFamily="34" charset="-18"/>
                        <a:cs typeface="Times New Roman" panose="02020603050405020304" pitchFamily="18" charset="0"/>
                      </a:endParaRPr>
                    </a:p>
                  </a:txBody>
                  <a:tcPr marL="64936" marR="64936" marT="0" marB="0" vert="vert27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solidFill>
                            <a:schemeClr val="tx1"/>
                          </a:solidFill>
                          <a:effectLst/>
                        </a:rPr>
                        <a:t>GLINENO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-18"/>
                        <a:ea typeface="Tw Cen MT" panose="020B0602020104020603" pitchFamily="34" charset="-18"/>
                        <a:cs typeface="Times New Roman" panose="02020603050405020304" pitchFamily="18" charset="0"/>
                      </a:endParaRPr>
                    </a:p>
                  </a:txBody>
                  <a:tcPr marL="64936" marR="64936" marT="0" marB="0" vert="vert27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solidFill>
                            <a:schemeClr val="tx1"/>
                          </a:solidFill>
                          <a:effectLst/>
                        </a:rPr>
                        <a:t>CRLJENICA</a:t>
                      </a:r>
                      <a:endParaRPr lang="hr-HR" sz="1200" b="0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-18"/>
                        <a:ea typeface="Tw Cen MT" panose="020B0602020104020603" pitchFamily="34" charset="-18"/>
                        <a:cs typeface="Times New Roman" panose="02020603050405020304" pitchFamily="18" charset="0"/>
                      </a:endParaRPr>
                    </a:p>
                  </a:txBody>
                  <a:tcPr marL="64936" marR="64936" marT="0" marB="0" vert="vert27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solidFill>
                            <a:schemeClr val="bg1"/>
                          </a:solidFill>
                          <a:effectLst/>
                        </a:rPr>
                        <a:t>CRNICA</a:t>
                      </a:r>
                      <a:endParaRPr lang="hr-HR" sz="1200" b="0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-18"/>
                        <a:ea typeface="Tw Cen MT" panose="020B0602020104020603" pitchFamily="34" charset="-18"/>
                        <a:cs typeface="Times New Roman" panose="02020603050405020304" pitchFamily="18" charset="0"/>
                      </a:endParaRPr>
                    </a:p>
                  </a:txBody>
                  <a:tcPr marL="64936" marR="64936" marT="0" marB="0" vert="vert270" anchor="ctr">
                    <a:solidFill>
                      <a:schemeClr val="tx1"/>
                    </a:solidFill>
                  </a:tcPr>
                </a:tc>
              </a:tr>
              <a:tr h="909531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effectLst/>
                        </a:rPr>
                        <a:t>SVOJSTVA</a:t>
                      </a:r>
                      <a:endParaRPr lang="hr-HR" sz="1200" b="1" dirty="0">
                        <a:effectLst/>
                        <a:latin typeface="Tw Cen MT" panose="020B0602020104020603" pitchFamily="34" charset="-18"/>
                        <a:ea typeface="Tw Cen MT" panose="020B0602020104020603" pitchFamily="34" charset="-18"/>
                        <a:cs typeface="Times New Roman" panose="02020603050405020304" pitchFamily="18" charset="0"/>
                      </a:endParaRPr>
                    </a:p>
                  </a:txBody>
                  <a:tcPr marL="64936" marR="6493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effectLst/>
                        </a:rPr>
                        <a:t>BOJA</a:t>
                      </a:r>
                      <a:endParaRPr lang="hr-HR" sz="1200" b="1" dirty="0">
                        <a:effectLst/>
                        <a:latin typeface="Tw Cen MT" panose="020B0602020104020603" pitchFamily="34" charset="-18"/>
                        <a:ea typeface="Tw Cen MT" panose="020B0602020104020603" pitchFamily="34" charset="-18"/>
                        <a:cs typeface="Times New Roman" panose="02020603050405020304" pitchFamily="18" charset="0"/>
                      </a:endParaRPr>
                    </a:p>
                  </a:txBody>
                  <a:tcPr marL="64936" marR="64936" marT="0" marB="0" vert="vert27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effectLst/>
                        </a:rPr>
                        <a:t>sivkasto-žućkasta</a:t>
                      </a:r>
                      <a:endParaRPr lang="hr-HR" sz="1200" b="0" dirty="0">
                        <a:effectLst/>
                        <a:latin typeface="Tw Cen MT" panose="020B0602020104020603" pitchFamily="34" charset="-18"/>
                        <a:ea typeface="Tw Cen MT" panose="020B0602020104020603" pitchFamily="34" charset="-18"/>
                        <a:cs typeface="Times New Roman" panose="02020603050405020304" pitchFamily="18" charset="0"/>
                      </a:endParaRPr>
                    </a:p>
                  </a:txBody>
                  <a:tcPr marL="64936" marR="64936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effectLst/>
                        </a:rPr>
                        <a:t>siva</a:t>
                      </a:r>
                      <a:endParaRPr lang="hr-HR" sz="1200" b="0" dirty="0">
                        <a:effectLst/>
                        <a:latin typeface="Tw Cen MT" panose="020B0602020104020603" pitchFamily="34" charset="-18"/>
                        <a:ea typeface="Tw Cen MT" panose="020B0602020104020603" pitchFamily="34" charset="-18"/>
                        <a:cs typeface="Times New Roman" panose="02020603050405020304" pitchFamily="18" charset="0"/>
                      </a:endParaRPr>
                    </a:p>
                  </a:txBody>
                  <a:tcPr marL="64936" marR="64936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effectLst/>
                        </a:rPr>
                        <a:t>sivkasto-žućkasta</a:t>
                      </a:r>
                      <a:endParaRPr lang="hr-HR" sz="1200" b="0" dirty="0">
                        <a:effectLst/>
                        <a:latin typeface="Tw Cen MT" panose="020B0602020104020603" pitchFamily="34" charset="-18"/>
                        <a:ea typeface="Tw Cen MT" panose="020B0602020104020603" pitchFamily="34" charset="-18"/>
                        <a:cs typeface="Times New Roman" panose="02020603050405020304" pitchFamily="18" charset="0"/>
                      </a:endParaRPr>
                    </a:p>
                  </a:txBody>
                  <a:tcPr marL="64936" marR="64936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effectLst/>
                        </a:rPr>
                        <a:t>crvenkasta</a:t>
                      </a:r>
                      <a:endParaRPr lang="hr-HR" sz="1200" b="0" dirty="0">
                        <a:effectLst/>
                        <a:latin typeface="Tw Cen MT" panose="020B0602020104020603" pitchFamily="34" charset="-18"/>
                        <a:ea typeface="Tw Cen MT" panose="020B0602020104020603" pitchFamily="34" charset="-18"/>
                        <a:cs typeface="Times New Roman" panose="02020603050405020304" pitchFamily="18" charset="0"/>
                      </a:endParaRPr>
                    </a:p>
                  </a:txBody>
                  <a:tcPr marL="64936" marR="64936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solidFill>
                            <a:schemeClr val="bg1"/>
                          </a:solidFill>
                          <a:effectLst/>
                        </a:rPr>
                        <a:t>crna</a:t>
                      </a:r>
                      <a:endParaRPr lang="hr-HR" sz="1200" b="0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-18"/>
                        <a:ea typeface="Tw Cen MT" panose="020B0602020104020603" pitchFamily="34" charset="-18"/>
                        <a:cs typeface="Times New Roman" panose="02020603050405020304" pitchFamily="18" charset="0"/>
                      </a:endParaRPr>
                    </a:p>
                  </a:txBody>
                  <a:tcPr marL="64936" marR="64936" marT="0" marB="0" anchor="ctr">
                    <a:solidFill>
                      <a:schemeClr val="tx1"/>
                    </a:solidFill>
                  </a:tcPr>
                </a:tc>
              </a:tr>
              <a:tr h="909531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effectLst/>
                        </a:rPr>
                        <a:t>SASTAV</a:t>
                      </a:r>
                      <a:endParaRPr lang="hr-HR" sz="1200" b="1" dirty="0">
                        <a:effectLst/>
                        <a:latin typeface="Tw Cen MT" panose="020B0602020104020603" pitchFamily="34" charset="-18"/>
                        <a:ea typeface="Tw Cen MT" panose="020B0602020104020603" pitchFamily="34" charset="-18"/>
                        <a:cs typeface="Times New Roman" panose="02020603050405020304" pitchFamily="18" charset="0"/>
                      </a:endParaRPr>
                    </a:p>
                  </a:txBody>
                  <a:tcPr marL="64936" marR="64936" marT="0" marB="0" vert="vert27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effectLst/>
                        </a:rPr>
                        <a:t>sadrži puno pijeska</a:t>
                      </a:r>
                      <a:endParaRPr lang="hr-HR" sz="1200" b="0" dirty="0">
                        <a:effectLst/>
                        <a:latin typeface="Tw Cen MT" panose="020B0602020104020603" pitchFamily="34" charset="-18"/>
                        <a:ea typeface="Tw Cen MT" panose="020B0602020104020603" pitchFamily="34" charset="-18"/>
                        <a:cs typeface="Times New Roman" panose="02020603050405020304" pitchFamily="18" charset="0"/>
                      </a:endParaRPr>
                    </a:p>
                  </a:txBody>
                  <a:tcPr marL="64936" marR="64936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effectLst/>
                        </a:rPr>
                        <a:t>šljunak</a:t>
                      </a:r>
                      <a:endParaRPr lang="hr-HR" sz="1200" b="0" dirty="0">
                        <a:effectLst/>
                        <a:latin typeface="Tw Cen MT" panose="020B0602020104020603" pitchFamily="34" charset="-18"/>
                        <a:ea typeface="Tw Cen MT" panose="020B0602020104020603" pitchFamily="34" charset="-18"/>
                        <a:cs typeface="Times New Roman" panose="02020603050405020304" pitchFamily="18" charset="0"/>
                      </a:endParaRPr>
                    </a:p>
                  </a:txBody>
                  <a:tcPr marL="64936" marR="64936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effectLst/>
                        </a:rPr>
                        <a:t>glina i vrlo malo pijeska</a:t>
                      </a:r>
                      <a:endParaRPr lang="hr-HR" sz="1200" b="0" dirty="0">
                        <a:effectLst/>
                        <a:latin typeface="Tw Cen MT" panose="020B0602020104020603" pitchFamily="34" charset="-18"/>
                        <a:ea typeface="Tw Cen MT" panose="020B0602020104020603" pitchFamily="34" charset="-18"/>
                        <a:cs typeface="Times New Roman" panose="02020603050405020304" pitchFamily="18" charset="0"/>
                      </a:endParaRPr>
                    </a:p>
                  </a:txBody>
                  <a:tcPr marL="64936" marR="64936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effectLst/>
                        </a:rPr>
                        <a:t>vapnenac</a:t>
                      </a:r>
                      <a:endParaRPr lang="hr-HR" sz="1200" b="0" dirty="0">
                        <a:effectLst/>
                        <a:latin typeface="Tw Cen MT" panose="020B0602020104020603" pitchFamily="34" charset="-18"/>
                        <a:ea typeface="Tw Cen MT" panose="020B0602020104020603" pitchFamily="34" charset="-18"/>
                        <a:cs typeface="Times New Roman" panose="02020603050405020304" pitchFamily="18" charset="0"/>
                      </a:endParaRPr>
                    </a:p>
                  </a:txBody>
                  <a:tcPr marL="64936" marR="64936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solidFill>
                            <a:schemeClr val="bg1"/>
                          </a:solidFill>
                          <a:effectLst/>
                        </a:rPr>
                        <a:t>humus</a:t>
                      </a:r>
                      <a:endParaRPr lang="hr-HR" sz="1200" b="0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-18"/>
                        <a:ea typeface="Tw Cen MT" panose="020B0602020104020603" pitchFamily="34" charset="-18"/>
                        <a:cs typeface="Times New Roman" panose="02020603050405020304" pitchFamily="18" charset="0"/>
                      </a:endParaRPr>
                    </a:p>
                  </a:txBody>
                  <a:tcPr marL="64936" marR="64936" marT="0" marB="0" anchor="ctr">
                    <a:solidFill>
                      <a:schemeClr val="tx1"/>
                    </a:solidFill>
                  </a:tcPr>
                </a:tc>
              </a:tr>
              <a:tr h="909531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effectLst/>
                        </a:rPr>
                        <a:t>PLODNOST</a:t>
                      </a:r>
                      <a:endParaRPr lang="hr-HR" sz="1200" b="1" dirty="0">
                        <a:effectLst/>
                        <a:latin typeface="Tw Cen MT" panose="020B0602020104020603" pitchFamily="34" charset="-18"/>
                        <a:ea typeface="Tw Cen MT" panose="020B0602020104020603" pitchFamily="34" charset="-18"/>
                        <a:cs typeface="Times New Roman" panose="02020603050405020304" pitchFamily="18" charset="0"/>
                      </a:endParaRPr>
                    </a:p>
                  </a:txBody>
                  <a:tcPr marL="64936" marR="64936" marT="0" marB="0" vert="vert270"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effectLst/>
                        </a:rPr>
                        <a:t>vrlo slaba</a:t>
                      </a:r>
                      <a:endParaRPr lang="hr-HR" sz="1200" b="0" dirty="0">
                        <a:effectLst/>
                        <a:latin typeface="Tw Cen MT" panose="020B0602020104020603" pitchFamily="34" charset="-18"/>
                        <a:ea typeface="Tw Cen MT" panose="020B0602020104020603" pitchFamily="34" charset="-18"/>
                        <a:cs typeface="Times New Roman" panose="02020603050405020304" pitchFamily="18" charset="0"/>
                      </a:endParaRPr>
                    </a:p>
                  </a:txBody>
                  <a:tcPr marL="64936" marR="64936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effectLst/>
                        </a:rPr>
                        <a:t>vrlo slaba</a:t>
                      </a:r>
                      <a:endParaRPr lang="hr-HR" sz="1200" b="0" dirty="0">
                        <a:effectLst/>
                        <a:latin typeface="Tw Cen MT" panose="020B0602020104020603" pitchFamily="34" charset="-18"/>
                        <a:ea typeface="Tw Cen MT" panose="020B0602020104020603" pitchFamily="34" charset="-18"/>
                        <a:cs typeface="Times New Roman" panose="02020603050405020304" pitchFamily="18" charset="0"/>
                      </a:endParaRPr>
                    </a:p>
                  </a:txBody>
                  <a:tcPr marL="64936" marR="64936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effectLst/>
                        </a:rPr>
                        <a:t>plodno uz prihranjivanje</a:t>
                      </a:r>
                      <a:endParaRPr lang="hr-HR" sz="1200" b="0" dirty="0">
                        <a:effectLst/>
                        <a:latin typeface="Tw Cen MT" panose="020B0602020104020603" pitchFamily="34" charset="-18"/>
                        <a:ea typeface="Tw Cen MT" panose="020B0602020104020603" pitchFamily="34" charset="-18"/>
                        <a:cs typeface="Times New Roman" panose="02020603050405020304" pitchFamily="18" charset="0"/>
                      </a:endParaRPr>
                    </a:p>
                  </a:txBody>
                  <a:tcPr marL="64936" marR="64936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effectLst/>
                        </a:rPr>
                        <a:t>plodno uz prihranjivanje</a:t>
                      </a:r>
                      <a:endParaRPr lang="hr-HR" sz="1200" b="0" dirty="0">
                        <a:effectLst/>
                        <a:latin typeface="Tw Cen MT" panose="020B0602020104020603" pitchFamily="34" charset="-18"/>
                        <a:ea typeface="Tw Cen MT" panose="020B0602020104020603" pitchFamily="34" charset="-18"/>
                        <a:cs typeface="Times New Roman" panose="02020603050405020304" pitchFamily="18" charset="0"/>
                      </a:endParaRPr>
                    </a:p>
                  </a:txBody>
                  <a:tcPr marL="64936" marR="64936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solidFill>
                            <a:schemeClr val="bg1"/>
                          </a:solidFill>
                          <a:effectLst/>
                        </a:rPr>
                        <a:t>najplodnija</a:t>
                      </a:r>
                      <a:endParaRPr lang="hr-HR" sz="1200" b="0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-18"/>
                        <a:ea typeface="Tw Cen MT" panose="020B0602020104020603" pitchFamily="34" charset="-18"/>
                        <a:cs typeface="Times New Roman" panose="02020603050405020304" pitchFamily="18" charset="0"/>
                      </a:endParaRPr>
                    </a:p>
                  </a:txBody>
                  <a:tcPr marL="64936" marR="64936" marT="0" marB="0" anchor="ctr">
                    <a:solidFill>
                      <a:schemeClr val="tx1"/>
                    </a:solidFill>
                  </a:tcPr>
                </a:tc>
              </a:tr>
              <a:tr h="968566">
                <a:tc grid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effectLst/>
                        </a:rPr>
                        <a:t>NALAZIŠTA</a:t>
                      </a:r>
                      <a:endParaRPr lang="hr-HR" sz="1200" b="1" dirty="0">
                        <a:effectLst/>
                        <a:latin typeface="Tw Cen MT" panose="020B0602020104020603" pitchFamily="34" charset="-18"/>
                        <a:ea typeface="Tw Cen MT" panose="020B0602020104020603" pitchFamily="34" charset="-18"/>
                        <a:cs typeface="Times New Roman" panose="02020603050405020304" pitchFamily="18" charset="0"/>
                      </a:endParaRPr>
                    </a:p>
                  </a:txBody>
                  <a:tcPr marL="64936" marR="64936" marT="0" marB="0" vert="vert270" anchor="ctr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effectLst/>
                        </a:rPr>
                        <a:t>na obalama</a:t>
                      </a:r>
                      <a:endParaRPr lang="hr-HR" sz="1200" b="0" dirty="0">
                        <a:effectLst/>
                        <a:latin typeface="Tw Cen MT" panose="020B0602020104020603" pitchFamily="34" charset="-18"/>
                        <a:ea typeface="Tw Cen MT" panose="020B0602020104020603" pitchFamily="34" charset="-18"/>
                        <a:cs typeface="Times New Roman" panose="02020603050405020304" pitchFamily="18" charset="0"/>
                      </a:endParaRPr>
                    </a:p>
                  </a:txBody>
                  <a:tcPr marL="64936" marR="64936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effectLst/>
                        </a:rPr>
                        <a:t>pokriva obale</a:t>
                      </a:r>
                      <a:endParaRPr lang="hr-HR" sz="1200" b="0" dirty="0">
                        <a:effectLst/>
                        <a:latin typeface="Tw Cen MT" panose="020B0602020104020603" pitchFamily="34" charset="-18"/>
                        <a:ea typeface="Tw Cen MT" panose="020B0602020104020603" pitchFamily="34" charset="-18"/>
                        <a:cs typeface="Times New Roman" panose="02020603050405020304" pitchFamily="18" charset="0"/>
                      </a:endParaRPr>
                    </a:p>
                  </a:txBody>
                  <a:tcPr marL="64936" marR="64936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effectLst/>
                        </a:rPr>
                        <a:t>zapadna Hrvatska</a:t>
                      </a:r>
                      <a:endParaRPr lang="hr-HR" sz="1200" b="0" dirty="0">
                        <a:effectLst/>
                        <a:latin typeface="Tw Cen MT" panose="020B0602020104020603" pitchFamily="34" charset="-18"/>
                        <a:ea typeface="Tw Cen MT" panose="020B0602020104020603" pitchFamily="34" charset="-18"/>
                        <a:cs typeface="Times New Roman" panose="02020603050405020304" pitchFamily="18" charset="0"/>
                      </a:endParaRPr>
                    </a:p>
                  </a:txBody>
                  <a:tcPr marL="64936" marR="64936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effectLst/>
                        </a:rPr>
                        <a:t>u Primorju i na otocima</a:t>
                      </a:r>
                      <a:endParaRPr lang="hr-HR" sz="1200" b="0" dirty="0">
                        <a:effectLst/>
                        <a:latin typeface="Tw Cen MT" panose="020B0602020104020603" pitchFamily="34" charset="-18"/>
                        <a:ea typeface="Tw Cen MT" panose="020B0602020104020603" pitchFamily="34" charset="-18"/>
                        <a:cs typeface="Times New Roman" panose="02020603050405020304" pitchFamily="18" charset="0"/>
                      </a:endParaRPr>
                    </a:p>
                  </a:txBody>
                  <a:tcPr marL="64936" marR="64936" marT="0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1200" b="0" dirty="0">
                          <a:solidFill>
                            <a:schemeClr val="bg1"/>
                          </a:solidFill>
                          <a:effectLst/>
                        </a:rPr>
                        <a:t>Panonska nizina</a:t>
                      </a:r>
                      <a:endParaRPr lang="hr-HR" sz="1200" b="0" dirty="0">
                        <a:solidFill>
                          <a:schemeClr val="bg1"/>
                        </a:solidFill>
                        <a:effectLst/>
                        <a:latin typeface="Tw Cen MT" panose="020B0602020104020603" pitchFamily="34" charset="-18"/>
                        <a:ea typeface="Tw Cen MT" panose="020B0602020104020603" pitchFamily="34" charset="-18"/>
                        <a:cs typeface="Times New Roman" panose="02020603050405020304" pitchFamily="18" charset="0"/>
                      </a:endParaRPr>
                    </a:p>
                  </a:txBody>
                  <a:tcPr marL="64936" marR="64936" marT="0" marB="0" anchor="ctr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9850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883"/>
          <a:stretch/>
        </p:blipFill>
        <p:spPr>
          <a:xfrm>
            <a:off x="4679530" y="3747403"/>
            <a:ext cx="4464470" cy="3110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419600" cy="280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815"/>
          <a:stretch/>
        </p:blipFill>
        <p:spPr>
          <a:xfrm>
            <a:off x="4760845" y="0"/>
            <a:ext cx="4383156" cy="280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47403"/>
            <a:ext cx="4147459" cy="3110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6050" y="1398814"/>
            <a:ext cx="2727588" cy="4185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8389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233</Words>
  <Application>Microsoft Office PowerPoint</Application>
  <PresentationFormat>Prikaz na zaslonu (4:3)</PresentationFormat>
  <Paragraphs>76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Tema sustava Office</vt:lpstr>
      <vt:lpstr>TLO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ZRAK NAS OKRUŽUJE</dc:title>
  <dc:creator>Vlatkica Horvat</dc:creator>
  <cp:lastModifiedBy>Iva</cp:lastModifiedBy>
  <cp:revision>20</cp:revision>
  <dcterms:created xsi:type="dcterms:W3CDTF">2015-07-13T17:29:43Z</dcterms:created>
  <dcterms:modified xsi:type="dcterms:W3CDTF">2015-08-16T15:20:19Z</dcterms:modified>
</cp:coreProperties>
</file>