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6"/>
  </p:notesMasterIdLst>
  <p:sldIdLst>
    <p:sldId id="257" r:id="rId2"/>
    <p:sldId id="256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70" r:id="rId12"/>
    <p:sldId id="271" r:id="rId13"/>
    <p:sldId id="272" r:id="rId14"/>
    <p:sldId id="273" r:id="rId15"/>
    <p:sldId id="265" r:id="rId16"/>
    <p:sldId id="266" r:id="rId17"/>
    <p:sldId id="267" r:id="rId18"/>
    <p:sldId id="268" r:id="rId19"/>
    <p:sldId id="269" r:id="rId20"/>
    <p:sldId id="276" r:id="rId21"/>
    <p:sldId id="274" r:id="rId22"/>
    <p:sldId id="275" r:id="rId23"/>
    <p:sldId id="279" r:id="rId24"/>
    <p:sldId id="277" r:id="rId25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429D6A-ECB8-42BB-A74A-2557BE9511E8}" type="datetimeFigureOut">
              <a:rPr lang="sr-Latn-CS"/>
              <a:pPr>
                <a:defRPr/>
              </a:pPr>
              <a:t>20.4.2015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34CB4E-AE50-48BD-BD80-9682C9A7A4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030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2343E1-4D10-41CD-A585-CBAC4374CF3E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utni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7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C50208-09CC-43BD-A5A8-FB0C7F691CCD}" type="datetimeFigureOut">
              <a:rPr lang="sr-Latn-CS"/>
              <a:pPr>
                <a:defRPr/>
              </a:pPr>
              <a:t>20.4.2015</a:t>
            </a:fld>
            <a:endParaRPr lang="hr-HR"/>
          </a:p>
        </p:txBody>
      </p:sp>
      <p:sp>
        <p:nvSpPr>
          <p:cNvPr id="10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AFD9B5-5CD2-4261-8D19-6754FF3E28F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015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9D7F-97ED-4FEE-A2DE-804BCD0F6185}" type="datetimeFigureOut">
              <a:rPr lang="sr-Latn-CS"/>
              <a:pPr>
                <a:defRPr/>
              </a:pPr>
              <a:t>20.4.2015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8959-106F-4243-998B-B9EB42936AD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342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utni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B98B8-2238-4651-8D9C-0102ED4AC610}" type="datetimeFigureOut">
              <a:rPr lang="sr-Latn-CS"/>
              <a:pPr>
                <a:defRPr/>
              </a:pPr>
              <a:t>20.4.2015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CF4A-B758-4E57-A9CB-A66CA6B233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9378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3189-785A-402A-93B8-3ECF85A86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2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C10B6-B440-4ABD-8F54-9445B43DEB76}" type="datetimeFigureOut">
              <a:rPr lang="sr-Latn-CS"/>
              <a:pPr>
                <a:defRPr/>
              </a:pPr>
              <a:t>20.4.2015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D17A0-CCB1-4C8F-8F1F-6B766A9FADB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771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utni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7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DA9C-AF94-4BE6-94E8-7E17DC7D4427}" type="datetimeFigureOut">
              <a:rPr lang="sr-Latn-CS"/>
              <a:pPr>
                <a:defRPr/>
              </a:pPr>
              <a:t>20.4.2015</a:t>
            </a:fld>
            <a:endParaRPr lang="hr-HR"/>
          </a:p>
        </p:txBody>
      </p:sp>
      <p:sp>
        <p:nvSpPr>
          <p:cNvPr id="8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6EAEBC-C0CA-4433-BF45-07F7867F556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9682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B35C26-741E-4615-847B-BD3E239C977D}" type="datetimeFigureOut">
              <a:rPr lang="sr-Latn-CS"/>
              <a:pPr>
                <a:defRPr/>
              </a:pPr>
              <a:t>20.4.2015</a:t>
            </a:fld>
            <a:endParaRPr lang="hr-HR"/>
          </a:p>
        </p:txBody>
      </p:sp>
      <p:sp>
        <p:nvSpPr>
          <p:cNvPr id="6" name="Rezervirano mjesto broja slajd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0A0156-8355-477F-822C-7F00546D84F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podnožj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158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52D9B2-9651-4C81-A0C4-127EA4E4EE6E}" type="datetimeFigureOut">
              <a:rPr lang="sr-Latn-CS"/>
              <a:pPr>
                <a:defRPr/>
              </a:pPr>
              <a:t>20.4.2015</a:t>
            </a:fld>
            <a:endParaRPr lang="hr-HR"/>
          </a:p>
        </p:txBody>
      </p:sp>
      <p:sp>
        <p:nvSpPr>
          <p:cNvPr id="8" name="Rezervirano mjesto broja slajd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46C341-DF4D-4766-9DFC-050CA3350D3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415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53D3-BDD5-42A6-A3FF-7BBC9540D6E7}" type="datetimeFigureOut">
              <a:rPr lang="sr-Latn-CS"/>
              <a:pPr>
                <a:defRPr/>
              </a:pPr>
              <a:t>20.4.2015</a:t>
            </a:fld>
            <a:endParaRPr lang="hr-HR"/>
          </a:p>
        </p:txBody>
      </p:sp>
      <p:sp>
        <p:nvSpPr>
          <p:cNvPr id="4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2CD06-5A83-453B-97D6-B3970F3A0DC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521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83EB-5AEE-429B-B71E-A0DC536CD6FE}" type="datetimeFigureOut">
              <a:rPr lang="sr-Latn-CS"/>
              <a:pPr>
                <a:defRPr/>
              </a:pPr>
              <a:t>20.4.2015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BBA771-9C3C-47E9-B795-05C7C32C819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984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4E3A-6497-402A-A443-485382C94050}" type="datetimeFigureOut">
              <a:rPr lang="sr-Latn-CS"/>
              <a:pPr>
                <a:defRPr/>
              </a:pPr>
              <a:t>20.4.2015</a:t>
            </a:fld>
            <a:endParaRPr lang="hr-HR"/>
          </a:p>
        </p:txBody>
      </p:sp>
      <p:sp>
        <p:nvSpPr>
          <p:cNvPr id="6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71C6-30BD-4355-91EF-2AA4581DA7B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921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utni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utni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9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37D21A-9709-4433-AA6C-AF9F35BF5B4B}" type="datetimeFigureOut">
              <a:rPr lang="sr-Latn-CS"/>
              <a:pPr>
                <a:defRPr/>
              </a:pPr>
              <a:t>20.4.2015</a:t>
            </a:fld>
            <a:endParaRPr lang="hr-HR"/>
          </a:p>
        </p:txBody>
      </p:sp>
      <p:sp>
        <p:nvSpPr>
          <p:cNvPr id="10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DC58D45-2021-4B2E-89CE-02ED5512485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1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37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  <a:endParaRPr lang="en-US" altLang="sr-Latn-RS" smtClean="0"/>
          </a:p>
        </p:txBody>
      </p:sp>
      <p:sp>
        <p:nvSpPr>
          <p:cNvPr id="1027" name="Rezervirano mjesto teksta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E769C1-4E97-4C3F-8949-C1E99986720C}" type="datetimeFigureOut">
              <a:rPr lang="sr-Latn-CS"/>
              <a:pPr>
                <a:defRPr/>
              </a:pPr>
              <a:t>20.4.2015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utni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avokutni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53D3C6-2851-4324-9C31-181292FC9CE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16" r:id="rId6"/>
    <p:sldLayoutId id="2147483723" r:id="rId7"/>
    <p:sldLayoutId id="2147483717" r:id="rId8"/>
    <p:sldLayoutId id="2147483724" r:id="rId9"/>
    <p:sldLayoutId id="2147483718" r:id="rId10"/>
    <p:sldLayoutId id="2147483725" r:id="rId11"/>
    <p:sldLayoutId id="21474837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Naslov 8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graphicFrame>
        <p:nvGraphicFramePr>
          <p:cNvPr id="3074" name="Group 2"/>
          <p:cNvGraphicFramePr>
            <a:graphicFrameLocks noGrp="1"/>
          </p:cNvGraphicFramePr>
          <p:nvPr>
            <p:ph idx="4294967295"/>
          </p:nvPr>
        </p:nvGraphicFramePr>
        <p:xfrm>
          <a:off x="500063" y="549275"/>
          <a:ext cx="8429624" cy="5264151"/>
        </p:xfrm>
        <a:graphic>
          <a:graphicData uri="http://schemas.openxmlformats.org/drawingml/2006/table">
            <a:tbl>
              <a:tblPr/>
              <a:tblGrid>
                <a:gridCol w="2223189"/>
                <a:gridCol w="2223189"/>
                <a:gridCol w="2223189"/>
                <a:gridCol w="1760057"/>
              </a:tblGrid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DJEČJA…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MIRIS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PLAVA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OSA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NOGOMET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PLUS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PČELA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41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“ČOVJEČE, NE LJUTI 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“VOLI – NE VOLI”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ŽUTA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MRAV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LUTKICE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VJENČIĆ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JE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BUMBAR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79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IGRA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CVIJET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ZELENA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KUKAC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07632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TRAVNJAK (LIVADA)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500063" y="571500"/>
            <a:ext cx="2214562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A1</a:t>
            </a: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500063" y="1455738"/>
            <a:ext cx="2214562" cy="820737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A2</a:t>
            </a: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500063" y="2286000"/>
            <a:ext cx="2214562" cy="78581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A3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500063" y="3143250"/>
            <a:ext cx="2214562" cy="78581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A4</a:t>
            </a: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500063" y="3929063"/>
            <a:ext cx="2286000" cy="857250"/>
          </a:xfrm>
          <a:prstGeom prst="rect">
            <a:avLst/>
          </a:prstGeom>
          <a:solidFill>
            <a:srgbClr val="00B05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RJEŠENJE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A</a:t>
            </a: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2786063" y="571500"/>
            <a:ext cx="2159000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B1</a:t>
            </a: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2786063" y="1428750"/>
            <a:ext cx="2159000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B2</a:t>
            </a: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2786063" y="2286000"/>
            <a:ext cx="2159000" cy="808038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B3</a:t>
            </a: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2786063" y="3143250"/>
            <a:ext cx="2159000" cy="78581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B4</a:t>
            </a: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2786063" y="3929063"/>
            <a:ext cx="2159000" cy="857250"/>
          </a:xfrm>
          <a:prstGeom prst="rect">
            <a:avLst/>
          </a:prstGeom>
          <a:solidFill>
            <a:srgbClr val="00B05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RJEŠENJE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B</a:t>
            </a:r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5000625" y="571500"/>
            <a:ext cx="2144713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C1</a:t>
            </a:r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5000625" y="1500188"/>
            <a:ext cx="2159000" cy="792162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C2</a:t>
            </a:r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5000625" y="2286000"/>
            <a:ext cx="2159000" cy="80645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C3</a:t>
            </a: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5000625" y="3143250"/>
            <a:ext cx="2143125" cy="78581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C4</a:t>
            </a:r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5000625" y="3929063"/>
            <a:ext cx="2173288" cy="857250"/>
          </a:xfrm>
          <a:prstGeom prst="rect">
            <a:avLst/>
          </a:prstGeom>
          <a:solidFill>
            <a:srgbClr val="00B05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RJEŠENJE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C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7143750" y="571500"/>
            <a:ext cx="1757363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D1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7172325" y="1500188"/>
            <a:ext cx="1757363" cy="792162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D2</a:t>
            </a: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7186613" y="2286000"/>
            <a:ext cx="1743075" cy="79216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D3</a:t>
            </a: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7194550" y="3143250"/>
            <a:ext cx="1735138" cy="79216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D4</a:t>
            </a: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7199313" y="3929063"/>
            <a:ext cx="1730375" cy="857250"/>
          </a:xfrm>
          <a:prstGeom prst="rect">
            <a:avLst/>
          </a:prstGeom>
          <a:solidFill>
            <a:srgbClr val="00B05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RJEŠENJE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D</a:t>
            </a:r>
          </a:p>
        </p:txBody>
      </p:sp>
      <p:sp>
        <p:nvSpPr>
          <p:cNvPr id="3153" name="Rectangle 81"/>
          <p:cNvSpPr>
            <a:spLocks noChangeArrowheads="1"/>
          </p:cNvSpPr>
          <p:nvPr/>
        </p:nvSpPr>
        <p:spPr bwMode="auto">
          <a:xfrm>
            <a:off x="500063" y="4786313"/>
            <a:ext cx="8429625" cy="1071562"/>
          </a:xfrm>
          <a:prstGeom prst="rect">
            <a:avLst/>
          </a:prstGeom>
          <a:solidFill>
            <a:srgbClr val="FF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 b="1">
                <a:solidFill>
                  <a:srgbClr val="006600"/>
                </a:solidFill>
                <a:latin typeface="Comic Sans MS" pitchFamily="66" charset="0"/>
              </a:rPr>
              <a:t>KONAČNO RJEŠENJE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3"/>
                  </p:tgtEl>
                </p:cond>
              </p:nextCondLst>
            </p:seq>
          </p:childTnLst>
        </p:cTn>
      </p:par>
    </p:tnLst>
    <p:bldLst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1" grpId="0" animBg="1"/>
      <p:bldP spid="3142" grpId="0" animBg="1"/>
      <p:bldP spid="3143" grpId="0" animBg="1"/>
      <p:bldP spid="3144" grpId="0" animBg="1"/>
      <p:bldP spid="3145" grpId="0" animBg="1"/>
      <p:bldP spid="3146" grpId="0" animBg="1"/>
      <p:bldP spid="3147" grpId="0" animBg="1"/>
      <p:bldP spid="3148" grpId="0" animBg="1"/>
      <p:bldP spid="3149" grpId="0" animBg="1"/>
      <p:bldP spid="3150" grpId="0" animBg="1"/>
      <p:bldP spid="31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37338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3000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5929313" y="3929063"/>
            <a:ext cx="2857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MRAZOVAC</a:t>
            </a:r>
          </a:p>
        </p:txBody>
      </p:sp>
      <p:sp>
        <p:nvSpPr>
          <p:cNvPr id="16" name="TekstniOkvir 15"/>
          <p:cNvSpPr txBox="1">
            <a:spLocks noChangeArrowheads="1"/>
          </p:cNvSpPr>
          <p:nvPr/>
        </p:nvSpPr>
        <p:spPr bwMode="auto">
          <a:xfrm>
            <a:off x="3214688" y="285750"/>
            <a:ext cx="2357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ŠAFRAN</a:t>
            </a:r>
          </a:p>
        </p:txBody>
      </p:sp>
      <p:sp>
        <p:nvSpPr>
          <p:cNvPr id="23" name="TekstniOkvir 22"/>
          <p:cNvSpPr txBox="1">
            <a:spLocks noChangeArrowheads="1"/>
          </p:cNvSpPr>
          <p:nvPr/>
        </p:nvSpPr>
        <p:spPr bwMode="auto">
          <a:xfrm>
            <a:off x="0" y="3332163"/>
            <a:ext cx="91440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2800" b="1">
                <a:latin typeface="Comic Sans MS" pitchFamily="66" charset="0"/>
              </a:rPr>
              <a:t>Šafran je jestiv. Upotrebljava se 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2800" b="1">
                <a:latin typeface="Comic Sans MS" pitchFamily="66" charset="0"/>
              </a:rPr>
              <a:t>kao začin zbog posebnog okusa.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2800" b="1">
                <a:latin typeface="Comic Sans MS" pitchFamily="66" charset="0"/>
              </a:rPr>
              <a:t>Cvate u proljeće i treba ga razlikovati od mrazovca koji je otrovan, a počinje cvasti početkom ljeta.</a:t>
            </a:r>
          </a:p>
          <a:p>
            <a:pPr eaLnBrk="1" hangingPunct="1"/>
            <a:endParaRPr lang="hr-HR" alt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25500"/>
            <a:ext cx="321627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285750" y="139700"/>
            <a:ext cx="2643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KISELICA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3286125" y="390525"/>
            <a:ext cx="57864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200">
                <a:latin typeface="Comic Sans MS" pitchFamily="66" charset="0"/>
              </a:rPr>
              <a:t>Kiselica je biljka koja naraste do jednog metra.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200">
                <a:latin typeface="Comic Sans MS" pitchFamily="66" charset="0"/>
              </a:rPr>
              <a:t>Počinje cvasti u lipnju.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200">
                <a:latin typeface="Comic Sans MS" pitchFamily="66" charset="0"/>
              </a:rPr>
              <a:t>Ima sitne crvene cvjetove.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200">
                <a:latin typeface="Comic Sans MS" pitchFamily="66" charset="0"/>
              </a:rPr>
              <a:t>Voli vlagu.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200">
                <a:latin typeface="Comic Sans MS" pitchFamily="66" charset="0"/>
              </a:rPr>
              <a:t>Ima kiselkaste listove i jestiva 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500063" y="214313"/>
            <a:ext cx="292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STOLISNIK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429000"/>
            <a:ext cx="41957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0" y="1143000"/>
            <a:ext cx="42148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200">
                <a:latin typeface="Comic Sans MS" pitchFamily="66" charset="0"/>
              </a:rPr>
              <a:t>Dobio ime po velikom broju sitnih listova.</a:t>
            </a:r>
          </a:p>
          <a:p>
            <a:pPr eaLnBrk="1" hangingPunct="1"/>
            <a:r>
              <a:rPr lang="hr-HR" altLang="sr-Latn-RS" sz="3200">
                <a:latin typeface="Comic Sans MS" pitchFamily="66" charset="0"/>
              </a:rPr>
              <a:t>Ljudi ga beru i suše za ljekovite čajeve.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14313"/>
            <a:ext cx="407352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4714875" y="4000500"/>
            <a:ext cx="42148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200">
                <a:latin typeface="Comic Sans MS" pitchFamily="66" charset="0"/>
              </a:rPr>
              <a:t>Koristi se za hranu i u ljekarstvu.</a:t>
            </a:r>
          </a:p>
          <a:p>
            <a:pPr eaLnBrk="1" hangingPunct="1"/>
            <a:r>
              <a:rPr lang="hr-HR" altLang="sr-Latn-RS" sz="3200">
                <a:latin typeface="Comic Sans MS" pitchFamily="66" charset="0"/>
              </a:rPr>
              <a:t>Razlikujemo trputac sa uskim i širokim listom.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715000" y="428625"/>
            <a:ext cx="23574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TRPUTAC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0719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3643313" y="6069013"/>
            <a:ext cx="314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DJETELINA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4500563" y="357188"/>
            <a:ext cx="42148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200">
                <a:latin typeface="Comic Sans MS" pitchFamily="66" charset="0"/>
              </a:rPr>
              <a:t>Bijela i crvena djetelina, zajedno s travama, dobra su stočna hrana – krma.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3571875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357563"/>
            <a:ext cx="262413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500063" y="214313"/>
            <a:ext cx="292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KADULJA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214313" y="1143000"/>
            <a:ext cx="4214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latin typeface="Comic Sans MS" pitchFamily="66" charset="0"/>
              </a:rPr>
              <a:t>Koristi se za vrlo ljekoviti čaj.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5000625" y="428625"/>
            <a:ext cx="4143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FF00"/>
                </a:solidFill>
                <a:latin typeface="Comic Sans MS" pitchFamily="66" charset="0"/>
              </a:rPr>
              <a:t>MRTVA KOPRIVA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43188"/>
            <a:ext cx="454342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714500"/>
            <a:ext cx="4071938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282575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C000"/>
                </a:solidFill>
                <a:latin typeface="Comic Sans MS" pitchFamily="66" charset="0"/>
              </a:rPr>
              <a:t>KUKCI NA TRAVNJACIMA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285750" y="1235075"/>
            <a:ext cx="85725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latin typeface="Comic Sans MS" pitchFamily="66" charset="0"/>
              </a:rPr>
              <a:t>Kukci su najbrojnije životinje na travnjaku.</a:t>
            </a:r>
          </a:p>
          <a:p>
            <a:pPr eaLnBrk="1" hangingPunct="1"/>
            <a:endParaRPr lang="hr-HR" altLang="sr-Latn-RS" sz="1100">
              <a:latin typeface="Comic Sans MS" pitchFamily="66" charset="0"/>
            </a:endParaRPr>
          </a:p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MRAVI</a:t>
            </a:r>
            <a:r>
              <a:rPr lang="hr-HR" altLang="sr-Latn-RS" sz="3600">
                <a:latin typeface="Comic Sans MS" pitchFamily="66" charset="0"/>
              </a:rPr>
              <a:t> su sitni kukci. Žive u mravinjacima u kojima vlada </a:t>
            </a:r>
          </a:p>
          <a:p>
            <a:pPr eaLnBrk="1" hangingPunct="1"/>
            <a:r>
              <a:rPr lang="hr-HR" altLang="sr-Latn-RS" sz="3600">
                <a:latin typeface="Comic Sans MS" pitchFamily="66" charset="0"/>
              </a:rPr>
              <a:t>red i čistoća. Može podići </a:t>
            </a:r>
          </a:p>
          <a:p>
            <a:pPr eaLnBrk="1" hangingPunct="1"/>
            <a:r>
              <a:rPr lang="hr-HR" altLang="sr-Latn-RS" sz="3600">
                <a:latin typeface="Comic Sans MS" pitchFamily="66" charset="0"/>
              </a:rPr>
              <a:t>teret i do 50 puta veći od sebe.</a:t>
            </a:r>
          </a:p>
          <a:p>
            <a:pPr eaLnBrk="1" hangingPunct="1"/>
            <a:r>
              <a:rPr lang="hr-HR" altLang="sr-Latn-RS" sz="3600">
                <a:latin typeface="Comic Sans MS" pitchFamily="66" charset="0"/>
              </a:rPr>
              <a:t>Vrlo su korisni jer se hrane kukcima koji prave štetu na korijenju biljaka.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2043113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5929313" y="357188"/>
            <a:ext cx="2643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BUMBARI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24288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9286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1765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niOkvir 13"/>
          <p:cNvSpPr txBox="1">
            <a:spLocks noChangeArrowheads="1"/>
          </p:cNvSpPr>
          <p:nvPr/>
        </p:nvSpPr>
        <p:spPr bwMode="auto">
          <a:xfrm>
            <a:off x="5929313" y="6000750"/>
            <a:ext cx="321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BUBAMARE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3786188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4714875"/>
            <a:ext cx="39941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niOkvir 9"/>
          <p:cNvSpPr txBox="1">
            <a:spLocks noChangeArrowheads="1"/>
          </p:cNvSpPr>
          <p:nvPr/>
        </p:nvSpPr>
        <p:spPr bwMode="auto">
          <a:xfrm>
            <a:off x="2000250" y="285750"/>
            <a:ext cx="235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PČELE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27860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niOkvir 17"/>
          <p:cNvSpPr txBox="1">
            <a:spLocks noChangeArrowheads="1"/>
          </p:cNvSpPr>
          <p:nvPr/>
        </p:nvSpPr>
        <p:spPr bwMode="auto">
          <a:xfrm>
            <a:off x="2786063" y="3357563"/>
            <a:ext cx="2643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SKAKAVCI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0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214313" y="142875"/>
            <a:ext cx="2357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92D050"/>
                </a:solidFill>
                <a:latin typeface="Comic Sans MS" pitchFamily="66" charset="0"/>
              </a:rPr>
              <a:t>LEPTIRI: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928688"/>
            <a:ext cx="38100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785813" y="3211513"/>
            <a:ext cx="3857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LASTIN REP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428625"/>
            <a:ext cx="39719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6929438" y="500063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ŽUČAK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3376613"/>
            <a:ext cx="31432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niOkvir 12"/>
          <p:cNvSpPr txBox="1">
            <a:spLocks noChangeArrowheads="1"/>
          </p:cNvSpPr>
          <p:nvPr/>
        </p:nvSpPr>
        <p:spPr bwMode="auto">
          <a:xfrm>
            <a:off x="4143375" y="6000750"/>
            <a:ext cx="5143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PRUGASTO JEDARCE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857625"/>
            <a:ext cx="3214687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niOkvir 14"/>
          <p:cNvSpPr txBox="1">
            <a:spLocks noChangeArrowheads="1"/>
          </p:cNvSpPr>
          <p:nvPr/>
        </p:nvSpPr>
        <p:spPr bwMode="auto">
          <a:xfrm>
            <a:off x="1071563" y="621188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chemeClr val="bg1"/>
                </a:solidFill>
                <a:latin typeface="Comic Sans MS" pitchFamily="66" charset="0"/>
              </a:rPr>
              <a:t>APOLON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31861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142875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latin typeface="Comic Sans MS" pitchFamily="66" charset="0"/>
              </a:rPr>
              <a:t>ŽIVOTINJE NA TRAVNJACIMA</a:t>
            </a: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357188" y="121443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C000"/>
                </a:solidFill>
                <a:latin typeface="Comic Sans MS" pitchFamily="66" charset="0"/>
              </a:rPr>
              <a:t>ZEC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857250"/>
            <a:ext cx="3576638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5214938" y="85725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C000"/>
                </a:solidFill>
                <a:latin typeface="Comic Sans MS" pitchFamily="66" charset="0"/>
              </a:rPr>
              <a:t>JEŽ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000500"/>
            <a:ext cx="3681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niOkvir 14"/>
          <p:cNvSpPr txBox="1">
            <a:spLocks noChangeArrowheads="1"/>
          </p:cNvSpPr>
          <p:nvPr/>
        </p:nvSpPr>
        <p:spPr bwMode="auto">
          <a:xfrm>
            <a:off x="214313" y="621188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chemeClr val="bg1"/>
                </a:solidFill>
                <a:latin typeface="Comic Sans MS" pitchFamily="66" charset="0"/>
              </a:rPr>
              <a:t>PUŽ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4214813"/>
            <a:ext cx="4000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niOkvir 13"/>
          <p:cNvSpPr txBox="1">
            <a:spLocks noChangeArrowheads="1"/>
          </p:cNvSpPr>
          <p:nvPr/>
        </p:nvSpPr>
        <p:spPr bwMode="auto">
          <a:xfrm>
            <a:off x="7358063" y="4283075"/>
            <a:ext cx="178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C000"/>
                </a:solidFill>
                <a:latin typeface="Comic Sans MS" pitchFamily="66" charset="0"/>
              </a:rPr>
              <a:t>MIŠ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5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929063" y="1357313"/>
            <a:ext cx="2714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8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PTICE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0370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1500188" y="85725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FAZAN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143375"/>
            <a:ext cx="3519487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0" y="4214813"/>
            <a:ext cx="2357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ŠEVA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00500"/>
            <a:ext cx="395287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4643438" y="3500438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PREPELICA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57175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niOkvir 12"/>
          <p:cNvSpPr txBox="1">
            <a:spLocks noChangeArrowheads="1"/>
          </p:cNvSpPr>
          <p:nvPr/>
        </p:nvSpPr>
        <p:spPr bwMode="auto">
          <a:xfrm>
            <a:off x="6429375" y="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TRČKA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6000" y="1071563"/>
            <a:ext cx="6905625" cy="18288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r-HR" sz="9500" dirty="0" smtClean="0">
                <a:solidFill>
                  <a:srgbClr val="FFFF00"/>
                </a:solidFill>
                <a:latin typeface="Action Jackson" pitchFamily="2" charset="0"/>
              </a:rPr>
              <a:t>TRAVNJAK</a:t>
            </a:r>
            <a:endParaRPr lang="hr-HR" sz="9500" dirty="0">
              <a:solidFill>
                <a:srgbClr val="FFFF00"/>
              </a:solidFill>
              <a:latin typeface="Action Jackson" pitchFamily="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2875" y="214313"/>
            <a:ext cx="6705600" cy="68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r-HR" sz="4000" smtClean="0">
                <a:solidFill>
                  <a:srgbClr val="FFC000"/>
                </a:solidFill>
                <a:latin typeface="Comic Sans MS" pitchFamily="66" charset="0"/>
              </a:rPr>
              <a:t>ŽIVOTNE ZAJEDNICE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Tara-liva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3092450"/>
            <a:ext cx="9158288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71438" y="85725"/>
            <a:ext cx="3500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latin typeface="Comic Sans MS" pitchFamily="66" charset="0"/>
              </a:rPr>
              <a:t>Pod zemljom žive: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31115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1285875" y="928688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KRTICA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1214438"/>
            <a:ext cx="40306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niOkvir 12"/>
          <p:cNvSpPr txBox="1">
            <a:spLocks noChangeArrowheads="1"/>
          </p:cNvSpPr>
          <p:nvPr/>
        </p:nvSpPr>
        <p:spPr bwMode="auto">
          <a:xfrm>
            <a:off x="5357813" y="57150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ROVAC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738" y="4459288"/>
            <a:ext cx="3243262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5857875" y="3929063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GUJAVICA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643438"/>
            <a:ext cx="32734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357188" y="400050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SLJEPIĆ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71438"/>
            <a:ext cx="9144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66"/>
                </a:solidFill>
                <a:latin typeface="Comic Sans MS" pitchFamily="66" charset="0"/>
              </a:rPr>
              <a:t>POVEZANOST BILJAKA I ŽIVOTINJA NA TRAVNJAKU</a:t>
            </a:r>
            <a:endParaRPr lang="en-US" sz="3600" dirty="0" smtClean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1508" name="Picture 4" descr="livad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428875"/>
            <a:ext cx="20161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prepel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2357438"/>
            <a:ext cx="13255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Nitirified-Hu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451475"/>
            <a:ext cx="27146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857375" y="1412875"/>
            <a:ext cx="1223963" cy="9350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986253408 h 21600"/>
              <a:gd name="T4" fmla="*/ 588959209 w 21600"/>
              <a:gd name="T5" fmla="*/ 1752186322 h 21600"/>
              <a:gd name="T6" fmla="*/ 2147483647 w 21600"/>
              <a:gd name="T7" fmla="*/ 49312765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C6600"/>
          </a:solidFill>
          <a:ln w="9525" algn="ctr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 rot="3271776">
            <a:off x="6553201" y="1301750"/>
            <a:ext cx="1223962" cy="9350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986252353 h 21600"/>
              <a:gd name="T4" fmla="*/ 588958275 w 21600"/>
              <a:gd name="T5" fmla="*/ 1752184448 h 21600"/>
              <a:gd name="T6" fmla="*/ 2147483647 w 21600"/>
              <a:gd name="T7" fmla="*/ 49312712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C6600"/>
          </a:solidFill>
          <a:ln w="9525" algn="ctr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 rot="10800000">
            <a:off x="6643688" y="5429250"/>
            <a:ext cx="1223962" cy="9350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986253408 h 21600"/>
              <a:gd name="T4" fmla="*/ 588958275 w 21600"/>
              <a:gd name="T5" fmla="*/ 1752186322 h 21600"/>
              <a:gd name="T6" fmla="*/ 2147483647 w 21600"/>
              <a:gd name="T7" fmla="*/ 49312765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C6600"/>
          </a:solidFill>
          <a:ln w="9525" algn="ctr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 rot="-7086391">
            <a:off x="1660525" y="5630863"/>
            <a:ext cx="1223963" cy="9350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986251314 h 21600"/>
              <a:gd name="T4" fmla="*/ 588959209 w 21600"/>
              <a:gd name="T5" fmla="*/ 1752180682 h 21600"/>
              <a:gd name="T6" fmla="*/ 2147483647 w 21600"/>
              <a:gd name="T7" fmla="*/ 49312470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C6600"/>
          </a:solidFill>
          <a:ln w="9525" algn="ctr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28625" y="4000500"/>
            <a:ext cx="17287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000">
                <a:latin typeface="Comic Sans MS" pitchFamily="66" charset="0"/>
              </a:rPr>
              <a:t>BILJKA UZ POMOĆ SUNCA STVARA HRANU</a:t>
            </a:r>
            <a:endParaRPr lang="en-US" altLang="sr-Latn-RS" sz="2000">
              <a:latin typeface="Comic Sans MS" pitchFamily="66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000500" y="2714625"/>
            <a:ext cx="1728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000">
                <a:latin typeface="Comic Sans MS" pitchFamily="66" charset="0"/>
              </a:rPr>
              <a:t>ZELENI LISTOVI SU HRANA KUKCIMA</a:t>
            </a:r>
            <a:endParaRPr lang="en-US" altLang="sr-Latn-RS" sz="2000">
              <a:latin typeface="Comic Sans MS" pitchFamily="66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415213" y="4286250"/>
            <a:ext cx="1728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000">
                <a:latin typeface="Comic Sans MS" pitchFamily="66" charset="0"/>
              </a:rPr>
              <a:t>KUKCI SU HRANA PTICAMA</a:t>
            </a:r>
            <a:endParaRPr lang="en-US" altLang="sr-Latn-RS" sz="2000">
              <a:latin typeface="Comic Sans MS" pitchFamily="66" charset="0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286125" y="4819650"/>
            <a:ext cx="3071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000">
                <a:latin typeface="Comic Sans MS" pitchFamily="66" charset="0"/>
              </a:rPr>
              <a:t>OD UGINULIH ŽIVOTINJA I UVELOG LIŠĆA NASTAJE HUMUS</a:t>
            </a:r>
            <a:endParaRPr lang="en-US" altLang="sr-Latn-RS" sz="2000"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1143000"/>
            <a:ext cx="17145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3" grpId="0" animBg="1"/>
      <p:bldP spid="21514" grpId="0" animBg="1"/>
      <p:bldP spid="21515" grpId="0" animBg="1"/>
      <p:bldP spid="21516" grpId="0" animBg="1"/>
      <p:bldP spid="21518" grpId="0"/>
      <p:bldP spid="21519" grpId="0"/>
      <p:bldP spid="21520" grpId="0"/>
      <p:bldP spid="215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smtClean="0"/>
              <a:t>                        </a:t>
            </a:r>
            <a:endParaRPr lang="en-US" sz="2400" smtClean="0"/>
          </a:p>
        </p:txBody>
      </p:sp>
      <p:pic>
        <p:nvPicPr>
          <p:cNvPr id="22533" name="Picture 5" descr="sirup_trpuc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20002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AJ_CVJET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4378325"/>
            <a:ext cx="20002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DVD02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00" y="0"/>
            <a:ext cx="15589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AutoShape 12"/>
          <p:cNvSpPr>
            <a:spLocks noChangeArrowheads="1"/>
          </p:cNvSpPr>
          <p:nvPr/>
        </p:nvSpPr>
        <p:spPr bwMode="auto">
          <a:xfrm rot="-238447">
            <a:off x="1571625" y="214313"/>
            <a:ext cx="3505200" cy="1428750"/>
          </a:xfrm>
          <a:prstGeom prst="wedgeEllipseCallout">
            <a:avLst>
              <a:gd name="adj1" fmla="val 106199"/>
              <a:gd name="adj2" fmla="val 11981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200">
                <a:solidFill>
                  <a:srgbClr val="000000"/>
                </a:solidFill>
                <a:latin typeface="Comic Sans MS" pitchFamily="66" charset="0"/>
              </a:rPr>
              <a:t>Travnjak je prava mala tvornica zdravlja!</a:t>
            </a:r>
            <a:endParaRPr lang="en-US" altLang="sr-Latn-RS" sz="220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2543" name="Picture 15" descr="zalfijabig6v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3775075"/>
            <a:ext cx="162401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4a64eac547c20e2c89fbf60be34476b2_content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1857375"/>
            <a:ext cx="2633662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radic4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4413250"/>
            <a:ext cx="307181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med_u_sacu_karlov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1643063"/>
            <a:ext cx="204787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8750" y="292100"/>
            <a:ext cx="1989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0000"/>
                </a:solidFill>
                <a:latin typeface="Comic Sans MS" pitchFamily="66" charset="0"/>
              </a:rPr>
              <a:t>VAŽNO!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14313" y="1071563"/>
            <a:ext cx="87264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2800">
                <a:latin typeface="Comic Sans MS" pitchFamily="66" charset="0"/>
              </a:rPr>
              <a:t>Travnjak je eko-sustav. Uništavanjem i zagađenjem</a:t>
            </a:r>
          </a:p>
          <a:p>
            <a:pPr eaLnBrk="1" hangingPunct="1"/>
            <a:r>
              <a:rPr lang="hr-HR" altLang="sr-Latn-RS" sz="2800">
                <a:latin typeface="Comic Sans MS" pitchFamily="66" charset="0"/>
              </a:rPr>
              <a:t>narušavamo prirodnu ravnotežu i hranidbeni lanac.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22250" y="2214563"/>
            <a:ext cx="8213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2800">
                <a:latin typeface="Comic Sans MS" pitchFamily="66" charset="0"/>
              </a:rPr>
              <a:t>Travnjak obiluje samoniklim ljekovitim i jestivim</a:t>
            </a:r>
          </a:p>
          <a:p>
            <a:pPr eaLnBrk="1" hangingPunct="1"/>
            <a:r>
              <a:rPr lang="hr-HR" altLang="sr-Latn-RS" sz="2800">
                <a:latin typeface="Comic Sans MS" pitchFamily="66" charset="0"/>
              </a:rPr>
              <a:t>biljkama. Gotovo svaka je korisna za čovjeka! </a:t>
            </a:r>
          </a:p>
          <a:p>
            <a:pPr eaLnBrk="1" hangingPunct="1"/>
            <a:r>
              <a:rPr lang="hr-HR" altLang="sr-Latn-RS" sz="2800">
                <a:latin typeface="Comic Sans MS" pitchFamily="66" charset="0"/>
              </a:rPr>
              <a:t>Posudi knjigu o ljekovitom bilju i saznaj više! </a:t>
            </a:r>
            <a:r>
              <a:rPr lang="hr-HR" altLang="sr-Latn-RS" sz="280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hr-HR" altLang="sr-Latn-RS" sz="28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85750" y="3786188"/>
            <a:ext cx="6092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2800">
                <a:latin typeface="Comic Sans MS" pitchFamily="66" charset="0"/>
              </a:rPr>
              <a:t>Čuvaj prirodu i često boravi u njoj. </a:t>
            </a:r>
          </a:p>
          <a:p>
            <a:pPr eaLnBrk="1" hangingPunct="1"/>
            <a:r>
              <a:rPr lang="hr-HR" altLang="sr-Latn-RS" sz="2800">
                <a:latin typeface="Comic Sans MS" pitchFamily="66" charset="0"/>
              </a:rPr>
              <a:t>Bit ćeš zdraviji i veseliji! </a:t>
            </a:r>
            <a:r>
              <a:rPr lang="hr-HR" altLang="sr-Latn-RS" sz="280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hr-HR" altLang="sr-Latn-RS" sz="28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14313" y="4929188"/>
            <a:ext cx="9053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2800">
                <a:latin typeface="Comic Sans MS" pitchFamily="66" charset="0"/>
              </a:rPr>
              <a:t>Po povratku iz prirode provjeri ima li na tvojem tijelu</a:t>
            </a:r>
          </a:p>
          <a:p>
            <a:pPr eaLnBrk="1" hangingPunct="1"/>
            <a:r>
              <a:rPr lang="hr-HR" altLang="sr-Latn-RS" sz="2800">
                <a:latin typeface="Comic Sans MS" pitchFamily="66" charset="0"/>
              </a:rPr>
              <a:t>mala, ali opasna životinja </a:t>
            </a:r>
            <a:r>
              <a:rPr lang="hr-HR" altLang="sr-Latn-RS" sz="2800">
                <a:solidFill>
                  <a:srgbClr val="FFFF00"/>
                </a:solidFill>
                <a:latin typeface="Comic Sans MS" pitchFamily="66" charset="0"/>
              </a:rPr>
              <a:t>KRPELJ</a:t>
            </a:r>
            <a:r>
              <a:rPr lang="hr-HR" altLang="sr-Latn-RS" sz="2800"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1" grpId="0"/>
      <p:bldP spid="16392" grpId="0"/>
      <p:bldP spid="163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357188" y="309563"/>
            <a:ext cx="82867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hr-HR" altLang="sr-Latn-RS" sz="3200">
                <a:latin typeface="Comic Sans MS" pitchFamily="66" charset="0"/>
              </a:rPr>
              <a:t>PONOVIMO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hr-HR" altLang="sr-Latn-RS" sz="3200">
                <a:latin typeface="Comic Sans MS" pitchFamily="66" charset="0"/>
              </a:rPr>
              <a:t>Objasni razliku između livade i pašnjaka.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hr-HR" altLang="sr-Latn-RS" sz="3200">
                <a:latin typeface="Comic Sans MS" pitchFamily="66" charset="0"/>
              </a:rPr>
              <a:t>Opiši kako nastaje sijeno.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hr-HR" altLang="sr-Latn-RS" sz="3200">
                <a:latin typeface="Comic Sans MS" pitchFamily="66" charset="0"/>
              </a:rPr>
              <a:t>Imenuj nekoliko biljaka koje žive na travnjacima.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hr-HR" altLang="sr-Latn-RS" sz="3200">
                <a:latin typeface="Comic Sans MS" pitchFamily="66" charset="0"/>
              </a:rPr>
              <a:t>Imenuj nekoliko životinja koje žive na travnjacima.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142875"/>
            <a:ext cx="85725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400">
                <a:latin typeface="Comic Sans MS" pitchFamily="66" charset="0"/>
              </a:rPr>
              <a:t>TRAVNJAK je površina tla obrasla travama.</a:t>
            </a:r>
          </a:p>
          <a:p>
            <a:pPr eaLnBrk="1" hangingPunct="1"/>
            <a:r>
              <a:rPr lang="hr-HR" altLang="sr-Latn-RS" sz="3400">
                <a:latin typeface="Comic Sans MS" pitchFamily="66" charset="0"/>
              </a:rPr>
              <a:t>Travnjak je životna zajednica zelenih zeljastih biljaka i životinja.</a:t>
            </a:r>
          </a:p>
          <a:p>
            <a:pPr eaLnBrk="1" hangingPunct="1"/>
            <a:r>
              <a:rPr lang="hr-HR" altLang="sr-Latn-RS" sz="3400">
                <a:latin typeface="Comic Sans MS" pitchFamily="66" charset="0"/>
              </a:rPr>
              <a:t>Nekada su šume zauzimale veće površine . </a:t>
            </a:r>
          </a:p>
          <a:p>
            <a:pPr eaLnBrk="1" hangingPunct="1"/>
            <a:r>
              <a:rPr lang="hr-HR" altLang="sr-Latn-RS" sz="3400">
                <a:latin typeface="Comic Sans MS" pitchFamily="66" charset="0"/>
              </a:rPr>
              <a:t>Kako bi dobili travnjake i oranice ljudi su krčili šume.</a:t>
            </a:r>
          </a:p>
        </p:txBody>
      </p:sp>
      <p:pic>
        <p:nvPicPr>
          <p:cNvPr id="4" name="Slika 3" descr="liv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3824288"/>
            <a:ext cx="9144001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357188"/>
            <a:ext cx="85725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200">
                <a:latin typeface="Comic Sans MS" pitchFamily="66" charset="0"/>
              </a:rPr>
              <a:t>Životni uvjeti na travnjaku: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hr-HR" altLang="sr-Latn-RS" sz="3200">
                <a:latin typeface="Comic Sans MS" pitchFamily="66" charset="0"/>
              </a:rPr>
              <a:t> plodno tlo 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hr-HR" altLang="sr-Latn-RS" sz="3200">
                <a:latin typeface="Comic Sans MS" pitchFamily="66" charset="0"/>
              </a:rPr>
              <a:t> puno Sunčeve svjetlosti i topline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hr-HR" altLang="sr-Latn-RS" sz="3200">
                <a:latin typeface="Comic Sans MS" pitchFamily="66" charset="0"/>
              </a:rPr>
              <a:t> ima dovoljno vlage (rosa, kiša)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" y="3786188"/>
            <a:ext cx="40052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000500"/>
            <a:ext cx="4357687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428625"/>
            <a:ext cx="85725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600">
                <a:latin typeface="Comic Sans MS" pitchFamily="66" charset="0"/>
              </a:rPr>
              <a:t>Travnjak na kojem pase stoka nazivamo         		    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600">
                <a:latin typeface="Comic Sans MS" pitchFamily="66" charset="0"/>
              </a:rPr>
              <a:t>Travnjaci koje čovjek kosi zovu se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600">
                <a:latin typeface="Comic Sans MS" pitchFamily="66" charset="0"/>
              </a:rPr>
              <a:t>      		 ili                   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600">
                <a:latin typeface="Comic Sans MS" pitchFamily="66" charset="0"/>
              </a:rPr>
              <a:t>Pokošena i osušena trava kojom se hrani stoka naziva se               .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285750" y="1428750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PAŠNJAK</a:t>
            </a: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285750" y="3071813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LIVADE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2714625" y="3071813"/>
            <a:ext cx="2786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KOŠANICE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3643313" y="4714875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SIJENO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0"/>
            <a:ext cx="85725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600">
                <a:latin typeface="Comic Sans MS" pitchFamily="66" charset="0"/>
              </a:rPr>
              <a:t>Livada se kosi dva puta godišnje.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600">
                <a:latin typeface="Comic Sans MS" pitchFamily="66" charset="0"/>
              </a:rPr>
              <a:t>U lipnju se kosi prvi puta, a kad zelene biljke ponovo izrastu i procvjetaju kosi se drugi puta. Druga košnja trave zove se </a:t>
            </a:r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otava</a:t>
            </a:r>
            <a:r>
              <a:rPr lang="hr-HR" altLang="sr-Latn-RS" sz="3600">
                <a:latin typeface="Comic Sans MS" pitchFamily="66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071938"/>
            <a:ext cx="37338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kosc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500438"/>
            <a:ext cx="52197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428625" y="428625"/>
            <a:ext cx="77866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latin typeface="Comic Sans MS" pitchFamily="66" charset="0"/>
              </a:rPr>
              <a:t>Nekošenjem livade poslije nekoliko godina na njoj postupno počinje rasti grmlje, a zatim i drveće.</a:t>
            </a:r>
          </a:p>
          <a:p>
            <a:pPr eaLnBrk="1" hangingPunct="1"/>
            <a:r>
              <a:rPr lang="hr-HR" altLang="sr-Latn-RS" sz="3600">
                <a:latin typeface="Comic Sans MS" pitchFamily="66" charset="0"/>
              </a:rPr>
              <a:t>Tako od livade u desetak godina nastaje šuma.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3000375"/>
            <a:ext cx="471487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929063"/>
            <a:ext cx="35290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142875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C000"/>
                </a:solidFill>
                <a:latin typeface="Comic Sans MS" pitchFamily="66" charset="0"/>
              </a:rPr>
              <a:t>BILJKE NA TRAVNJACIMA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285750" y="857250"/>
            <a:ext cx="85725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latin typeface="Comic Sans MS" pitchFamily="66" charset="0"/>
              </a:rPr>
              <a:t>U rano proljeće za sunčana vremena sve se žuti od </a:t>
            </a:r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MASLAČAKA</a:t>
            </a:r>
            <a:r>
              <a:rPr lang="hr-HR" altLang="sr-Latn-RS" sz="360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hr-HR" altLang="sr-Latn-RS" sz="3600">
                <a:latin typeface="Comic Sans MS" pitchFamily="66" charset="0"/>
              </a:rPr>
              <a:t>On cvate od ožujka do listopada.</a:t>
            </a:r>
          </a:p>
          <a:p>
            <a:pPr eaLnBrk="1" hangingPunct="1"/>
            <a:r>
              <a:rPr lang="hr-HR" altLang="sr-Latn-RS" sz="3600">
                <a:latin typeface="Comic Sans MS" pitchFamily="66" charset="0"/>
              </a:rPr>
              <a:t>Vrlo je koristan: listovi služe za hranu, a cvijet za med.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0211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488" y="3357563"/>
            <a:ext cx="498951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285750"/>
            <a:ext cx="4357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TRATINČICA ili </a:t>
            </a:r>
          </a:p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KRASULJAK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0" y="1428750"/>
            <a:ext cx="85725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600">
                <a:latin typeface="Comic Sans MS" pitchFamily="66" charset="0"/>
              </a:rPr>
              <a:t>Cvate od proljeća do jeseni.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600">
                <a:latin typeface="Comic Sans MS" pitchFamily="66" charset="0"/>
              </a:rPr>
              <a:t>Narodni je lijek protiv kašlja i plućnih bolesti.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1938"/>
            <a:ext cx="37195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313" y="0"/>
            <a:ext cx="2833687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500438"/>
            <a:ext cx="42862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jan">
  <a:themeElements>
    <a:clrScheme name="Livnic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ivnica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593</Words>
  <Application>Microsoft Office PowerPoint</Application>
  <PresentationFormat>Prikaz na zaslonu (4:3)</PresentationFormat>
  <Paragraphs>162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Medijan</vt:lpstr>
      <vt:lpstr>PowerPointova prezentacija</vt:lpstr>
      <vt:lpstr>TRAVNJAK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POVEZANOST BILJAKA I ŽIVOTINJA NA TRAVNJAKU</vt:lpstr>
      <vt:lpstr>                        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Maca</dc:creator>
  <cp:lastModifiedBy>Višnja</cp:lastModifiedBy>
  <cp:revision>49</cp:revision>
  <dcterms:created xsi:type="dcterms:W3CDTF">2011-04-17T14:04:53Z</dcterms:created>
  <dcterms:modified xsi:type="dcterms:W3CDTF">2015-04-20T17:19:14Z</dcterms:modified>
</cp:coreProperties>
</file>