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66" r:id="rId5"/>
    <p:sldId id="267" r:id="rId6"/>
    <p:sldId id="258" r:id="rId7"/>
    <p:sldId id="263" r:id="rId8"/>
    <p:sldId id="260" r:id="rId9"/>
    <p:sldId id="259" r:id="rId10"/>
    <p:sldId id="261" r:id="rId11"/>
    <p:sldId id="265" r:id="rId12"/>
    <p:sldId id="264" r:id="rId13"/>
    <p:sldId id="268" r:id="rId14"/>
    <p:sldId id="269" r:id="rId15"/>
    <p:sldId id="303" r:id="rId16"/>
    <p:sldId id="270" r:id="rId17"/>
    <p:sldId id="271" r:id="rId18"/>
    <p:sldId id="304" r:id="rId19"/>
    <p:sldId id="272" r:id="rId20"/>
    <p:sldId id="276" r:id="rId21"/>
    <p:sldId id="273" r:id="rId22"/>
    <p:sldId id="274" r:id="rId23"/>
    <p:sldId id="278" r:id="rId24"/>
    <p:sldId id="305" r:id="rId25"/>
    <p:sldId id="275" r:id="rId26"/>
    <p:sldId id="277" r:id="rId27"/>
    <p:sldId id="281" r:id="rId28"/>
    <p:sldId id="279" r:id="rId29"/>
    <p:sldId id="280" r:id="rId30"/>
    <p:sldId id="282" r:id="rId31"/>
    <p:sldId id="283" r:id="rId32"/>
    <p:sldId id="285" r:id="rId33"/>
    <p:sldId id="284" r:id="rId34"/>
    <p:sldId id="320" r:id="rId35"/>
    <p:sldId id="321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5" r:id="rId45"/>
    <p:sldId id="296" r:id="rId46"/>
    <p:sldId id="297" r:id="rId47"/>
    <p:sldId id="294" r:id="rId48"/>
    <p:sldId id="298" r:id="rId49"/>
    <p:sldId id="299" r:id="rId50"/>
    <p:sldId id="300" r:id="rId51"/>
    <p:sldId id="301" r:id="rId52"/>
    <p:sldId id="302" r:id="rId53"/>
    <p:sldId id="306" r:id="rId54"/>
    <p:sldId id="307" r:id="rId55"/>
    <p:sldId id="308" r:id="rId56"/>
    <p:sldId id="309" r:id="rId57"/>
    <p:sldId id="310" r:id="rId58"/>
    <p:sldId id="311" r:id="rId59"/>
    <p:sldId id="322" r:id="rId60"/>
    <p:sldId id="327" r:id="rId61"/>
    <p:sldId id="323" r:id="rId62"/>
    <p:sldId id="324" r:id="rId63"/>
    <p:sldId id="325" r:id="rId64"/>
    <p:sldId id="328" r:id="rId65"/>
    <p:sldId id="326" r:id="rId66"/>
    <p:sldId id="313" r:id="rId67"/>
    <p:sldId id="315" r:id="rId68"/>
    <p:sldId id="316" r:id="rId69"/>
    <p:sldId id="317" r:id="rId70"/>
    <p:sldId id="318" r:id="rId71"/>
    <p:sldId id="319" r:id="rId72"/>
    <p:sldId id="314" r:id="rId73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3333CC"/>
    <a:srgbClr val="CC9900"/>
    <a:srgbClr val="FFFF00"/>
    <a:srgbClr val="FF0000"/>
    <a:srgbClr val="66CCFF"/>
    <a:srgbClr val="F5E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F9E72-4954-4F99-A0B3-840FB36095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241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C6A1D-7F46-42A4-995A-D785F3370C9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607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3FDAA-75FB-4952-9CEC-D0B950F0E4E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7388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83AD2-EC05-4008-BAE2-C061FA02B4C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2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DBF6F-7B3C-4794-90BA-B6FA18523C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68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84FFE-B517-4413-8B40-F4287829F54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816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BB2F-01E5-477E-BAC6-82FCD3FBCCA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831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B24E5-699E-492E-ABBB-214DDE7C84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950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8DD5E-3C75-494D-8A47-8C0E04A859C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034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DD976-CC26-4098-ADF5-82180BF0AA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797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B1C89-657E-42C5-86B1-DF18F8CCA4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047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1C13F-2109-4E94-B433-3F9A921297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605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DB5784F-0592-407F-B807-D6C82463D48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35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wmf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hyperlink" Target="http://www.google.hr/imgres?imgurl=http://www.ezadar.hr/repository/image_raw/48169/large/&amp;imgrefurl=http://www.ezadar.hr/clanak/lose-strane-secera&amp;h=454&amp;w=378&amp;sz=49&amp;tbnid=mukHNVYnFcffPM:&amp;tbnh=128&amp;tbnw=107&amp;prev=/images?q=%C5%A1e%C4%87er&amp;usg=__WfYjWk5LwvF_jwDMP8ADupN2myg=&amp;ei=Uv6cS_LrIZfGnAPWyuGeCw&amp;sa=X&amp;oi=image_result&amp;resnum=5&amp;ct=image&amp;ved=0CBEQ9QEwBA" TargetMode="External"/><Relationship Id="rId7" Type="http://schemas.openxmlformats.org/officeDocument/2006/relationships/image" Target="../media/image97.wmf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6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hyperlink" Target="http://www.google.hr/imgres?imgurl=http://www.javno.com/slike/slike_3/r1/g2009/m03/y197598188011239.jpg&amp;imgrefurl=http://www.javno.com/hr-profit/borovo-lansiralo-590-modela-obuce-za-ovu-jesen_241904&amp;h=300&amp;w=400&amp;sz=16&amp;tbnid=ZRle8T09LN4rCM:&amp;tbnh=93&amp;tbnw=124&amp;prev=/images?q=borovo+cipele+slike&amp;usg=__xOi4UpWdwMd-WCSQZUUD9x7nQyg=&amp;ei=6gGdS-SVF5GqnAOAs4CfCw&amp;sa=X&amp;oi=image_result&amp;resnum=2&amp;ct=image&amp;ved=0CAoQ9QEwAQ" TargetMode="External"/><Relationship Id="rId4" Type="http://schemas.openxmlformats.org/officeDocument/2006/relationships/image" Target="../media/image10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eg"/><Relationship Id="rId4" Type="http://schemas.openxmlformats.org/officeDocument/2006/relationships/image" Target="../media/image10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Polje" TargetMode="External"/><Relationship Id="rId2" Type="http://schemas.openxmlformats.org/officeDocument/2006/relationships/hyperlink" Target="http://hr.wikipedia.org/wiki/Sel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hyperlink" Target="http://hr.wikipedia.org/wiki/Kapelic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/index.php?title=Kru%C5%A1na_pe%C4%87&amp;action=edit&amp;redlink=1" TargetMode="External"/><Relationship Id="rId3" Type="http://schemas.openxmlformats.org/officeDocument/2006/relationships/hyperlink" Target="http://hr.wikipedia.org/w/index.php?title=%C5%A0or&amp;action=edit&amp;redlink=1" TargetMode="External"/><Relationship Id="rId7" Type="http://schemas.openxmlformats.org/officeDocument/2006/relationships/hyperlink" Target="http://hr.wikipedia.org/w/index.php?title=Pecara&amp;action=edit&amp;redlink=1" TargetMode="External"/><Relationship Id="rId12" Type="http://schemas.openxmlformats.org/officeDocument/2006/relationships/image" Target="../media/image142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/index.php?title=%C5%A0tala&amp;action=edit&amp;redlink=1" TargetMode="External"/><Relationship Id="rId11" Type="http://schemas.openxmlformats.org/officeDocument/2006/relationships/image" Target="../media/image141.jpeg"/><Relationship Id="rId5" Type="http://schemas.openxmlformats.org/officeDocument/2006/relationships/hyperlink" Target="http://hr.wikipedia.org/wiki/%C4%8Cardak" TargetMode="External"/><Relationship Id="rId10" Type="http://schemas.openxmlformats.org/officeDocument/2006/relationships/hyperlink" Target="http://hr.wikipedia.org/w/index.php?title=%C4%90eram&amp;action=edit&amp;redlink=1" TargetMode="External"/><Relationship Id="rId4" Type="http://schemas.openxmlformats.org/officeDocument/2006/relationships/hyperlink" Target="http://hr.wikipedia.org/w/index.php?title=%C5%A0tagalj&amp;action=edit&amp;redlink=1" TargetMode="External"/><Relationship Id="rId9" Type="http://schemas.openxmlformats.org/officeDocument/2006/relationships/hyperlink" Target="http://hr.wikipedia.org/w/index.php?title=Ambar&amp;action=edit&amp;redlink=1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/index.php?title=Slama&amp;action=edit&amp;redlink=1" TargetMode="External"/><Relationship Id="rId7" Type="http://schemas.openxmlformats.org/officeDocument/2006/relationships/image" Target="../media/image144.jpeg"/><Relationship Id="rId2" Type="http://schemas.openxmlformats.org/officeDocument/2006/relationships/hyperlink" Target="http://hr.wikipedia.org/w/index.php?title=Naboj(gra%C4%91evinarstvo)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jpeg"/><Relationship Id="rId5" Type="http://schemas.openxmlformats.org/officeDocument/2006/relationships/hyperlink" Target="http://hr.wikipedia.org/w/index.php?title=Trijem&amp;action=edit&amp;redlink=1" TargetMode="External"/><Relationship Id="rId4" Type="http://schemas.openxmlformats.org/officeDocument/2006/relationships/hyperlink" Target="http://hr.wikipedia.org/w/index.php?title=%C5%A0indra&amp;action=edit&amp;redlink=1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/index.php?title=Kirbaj&amp;action=edit&amp;redlink=1" TargetMode="External"/><Relationship Id="rId3" Type="http://schemas.openxmlformats.org/officeDocument/2006/relationships/hyperlink" Target="http://hr.wikipedia.org/wiki/Bo%C5%BEi%C4%87" TargetMode="External"/><Relationship Id="rId7" Type="http://schemas.openxmlformats.org/officeDocument/2006/relationships/hyperlink" Target="http://hr.wikipedia.org/wiki/Uskrs" TargetMode="External"/><Relationship Id="rId2" Type="http://schemas.openxmlformats.org/officeDocument/2006/relationships/hyperlink" Target="http://hr.wikipedia.org/w/index.php?title=Badnja_ve%C4%8Der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Veliki_petak" TargetMode="External"/><Relationship Id="rId5" Type="http://schemas.openxmlformats.org/officeDocument/2006/relationships/hyperlink" Target="http://hr.wikipedia.org/w/index.php?title=Cvjetna_nedjelja&amp;action=edit&amp;redlink=1" TargetMode="External"/><Relationship Id="rId4" Type="http://schemas.openxmlformats.org/officeDocument/2006/relationships/hyperlink" Target="http://hr.wikipedia.org/wiki/Poklade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/index.php?title=Dukat&amp;action=edit&amp;redlink=1" TargetMode="External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jpeg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jpeg"/><Relationship Id="rId3" Type="http://schemas.openxmlformats.org/officeDocument/2006/relationships/image" Target="../media/image159.jpeg"/><Relationship Id="rId7" Type="http://schemas.openxmlformats.org/officeDocument/2006/relationships/image" Target="../media/image163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jpeg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8.jpeg"/><Relationship Id="rId4" Type="http://schemas.openxmlformats.org/officeDocument/2006/relationships/image" Target="../media/image167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jpeg"/><Relationship Id="rId3" Type="http://schemas.openxmlformats.org/officeDocument/2006/relationships/image" Target="../media/image170.jpeg"/><Relationship Id="rId7" Type="http://schemas.openxmlformats.org/officeDocument/2006/relationships/image" Target="../media/image174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94525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Republika Hrvatska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890838" cy="5213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glavni grad:</a:t>
            </a:r>
          </a:p>
          <a:p>
            <a:pPr eaLnBrk="1" hangingPunct="1">
              <a:lnSpc>
                <a:spcPct val="90000"/>
              </a:lnSpc>
            </a:pPr>
            <a:endParaRPr lang="hr-HR" altLang="sr-Latn-RS" smtClean="0"/>
          </a:p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zastava</a:t>
            </a:r>
          </a:p>
          <a:p>
            <a:pPr eaLnBrk="1" hangingPunct="1">
              <a:lnSpc>
                <a:spcPct val="90000"/>
              </a:lnSpc>
            </a:pPr>
            <a:endParaRPr lang="hr-HR" altLang="sr-Latn-RS" smtClean="0"/>
          </a:p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grb</a:t>
            </a:r>
          </a:p>
          <a:p>
            <a:pPr eaLnBrk="1" hangingPunct="1">
              <a:lnSpc>
                <a:spcPct val="90000"/>
              </a:lnSpc>
            </a:pPr>
            <a:endParaRPr lang="hr-HR" altLang="sr-Latn-RS" smtClean="0"/>
          </a:p>
          <a:p>
            <a:pPr eaLnBrk="1" hangingPunct="1">
              <a:lnSpc>
                <a:spcPct val="90000"/>
              </a:lnSpc>
            </a:pPr>
            <a:endParaRPr lang="hr-HR" altLang="sr-Latn-R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mtClean="0"/>
          </a:p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predsjednik: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19475" y="1557338"/>
            <a:ext cx="19446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3200">
                <a:latin typeface="Comic Sans MS" pitchFamily="66" charset="0"/>
              </a:rPr>
              <a:t>ZAGREB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348038" y="5876925"/>
            <a:ext cx="4537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3200">
                <a:latin typeface="Comic Sans MS" pitchFamily="66" charset="0"/>
              </a:rPr>
              <a:t>dr. IVO JOSIPOVIĆ</a:t>
            </a:r>
          </a:p>
        </p:txBody>
      </p:sp>
      <p:pic>
        <p:nvPicPr>
          <p:cNvPr id="9222" name="Picture 6" descr="MCFL00120_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276475"/>
            <a:ext cx="388937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MCj0349419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73831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9220" grpId="0"/>
      <p:bldP spid="92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6408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Koliko ima gradova?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Nabroji ih!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Vukovar, Vinkovci, Županja, Ilok i Otok</a:t>
            </a:r>
          </a:p>
          <a:p>
            <a:pPr eaLnBrk="1" hangingPunct="1"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  <a:latin typeface="Comic Sans MS" pitchFamily="66" charset="0"/>
              </a:rPr>
              <a:t>Istakni na karti!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Ima 26 općina.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Naša općina je </a:t>
            </a:r>
            <a:r>
              <a:rPr lang="hr-HR" altLang="sr-Latn-RS" b="1" smtClean="0"/>
              <a:t>NUŠTAR</a:t>
            </a:r>
            <a:r>
              <a:rPr lang="hr-HR" altLang="sr-Latn-RS" smtClean="0"/>
              <a:t>. </a:t>
            </a:r>
          </a:p>
          <a:p>
            <a:pPr eaLnBrk="1" hangingPunct="1"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  <a:latin typeface="Comic Sans MS" pitchFamily="66" charset="0"/>
              </a:rPr>
              <a:t>Istakni na karti!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Ima 5862 stanovnika (2001.g.).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Općinu Nuštar čine sela Nuštar, </a:t>
            </a:r>
            <a:r>
              <a:rPr lang="hr-HR" altLang="sr-Latn-RS" b="1" smtClean="0"/>
              <a:t>Cerić</a:t>
            </a:r>
            <a:r>
              <a:rPr lang="hr-HR" altLang="sr-Latn-RS" smtClean="0"/>
              <a:t> i Marinci.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hr-HR" altLang="sr-Latn-RS" smtClean="0"/>
              <a:t>79 sela </a:t>
            </a:r>
            <a:br>
              <a:rPr lang="hr-HR" altLang="sr-Latn-RS" smtClean="0"/>
            </a:b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hr-HR" altLang="sr-Latn-RS" smtClean="0"/>
              <a:t>26 općina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" y="260350"/>
            <a:ext cx="6643688" cy="6550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Županija ima ŽUPANA. Naš župan je Božo Galić.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Gradovi imaju GRADONAČELNIKE, a općine NAČELNIKE.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Načelnik naše općine je Stipe Tomić.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050"/>
            <a:ext cx="4546600" cy="1143000"/>
          </a:xfrm>
        </p:spPr>
        <p:txBody>
          <a:bodyPr/>
          <a:lstStyle/>
          <a:p>
            <a:pPr eaLnBrk="1" hangingPunct="1"/>
            <a:r>
              <a:rPr lang="hr-HR" altLang="sr-Latn-RS" sz="4000" smtClean="0"/>
              <a:t>Priroda naše županije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3500438"/>
            <a:ext cx="7427913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Naš zavičaj je najplodniji kraj naše domovine.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Zato je i naseljen od davnina, ali je radi svog bogatstva često bio na udaru brojnih osvajača.</a:t>
            </a:r>
          </a:p>
        </p:txBody>
      </p:sp>
      <p:pic>
        <p:nvPicPr>
          <p:cNvPr id="15364" name="Picture 4" descr="MPj043854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RELJEF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Naš zavičaj je pretežno NIZINSKI.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Istočno su obronci Fruške gore, a zapadno brežuljci Dilja. </a:t>
            </a:r>
            <a:r>
              <a:rPr lang="hr-HR" altLang="sr-Latn-RS" smtClean="0">
                <a:solidFill>
                  <a:srgbClr val="FF0000"/>
                </a:solidFill>
              </a:rPr>
              <a:t>–potraži na karti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Najviši dio zavičaja je oko Iloka (264 m), a najniži u Spačvi (78 m).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Nizine su uz rijeke: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uz Savu (Posavina)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uz Dunav (Podunavlje)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uz Bosut (Bosutska)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uz Vuku</a:t>
            </a:r>
          </a:p>
        </p:txBody>
      </p:sp>
      <p:pic>
        <p:nvPicPr>
          <p:cNvPr id="16389" name="Picture 5" descr="MPj043315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83075"/>
            <a:ext cx="38512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can0002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26988"/>
            <a:ext cx="9145588" cy="6854826"/>
          </a:xfrm>
        </p:spPr>
      </p:pic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5148263" y="2349500"/>
            <a:ext cx="3240087" cy="15113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1476375" y="765175"/>
            <a:ext cx="1655763" cy="18002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343400" y="115888"/>
            <a:ext cx="3900488" cy="2592387"/>
          </a:xfrm>
          <a:custGeom>
            <a:avLst/>
            <a:gdLst>
              <a:gd name="T0" fmla="*/ 362902547 w 2457"/>
              <a:gd name="T1" fmla="*/ 0 h 1633"/>
              <a:gd name="T2" fmla="*/ 362902547 w 2457"/>
              <a:gd name="T3" fmla="*/ 688001730 h 1633"/>
              <a:gd name="T4" fmla="*/ 705643840 w 2457"/>
              <a:gd name="T5" fmla="*/ 1030742914 h 1633"/>
              <a:gd name="T6" fmla="*/ 476310386 w 2457"/>
              <a:gd name="T7" fmla="*/ 1373484098 h 1633"/>
              <a:gd name="T8" fmla="*/ 133569092 w 2457"/>
              <a:gd name="T9" fmla="*/ 1486891901 h 1633"/>
              <a:gd name="T10" fmla="*/ 133569092 w 2457"/>
              <a:gd name="T11" fmla="*/ 2058966465 h 1633"/>
              <a:gd name="T12" fmla="*/ 934978882 w 2457"/>
              <a:gd name="T13" fmla="*/ 2147483647 h 1633"/>
              <a:gd name="T14" fmla="*/ 1507053631 w 2457"/>
              <a:gd name="T15" fmla="*/ 2147483647 h 1633"/>
              <a:gd name="T16" fmla="*/ 1849794925 w 2457"/>
              <a:gd name="T17" fmla="*/ 2147483647 h 1633"/>
              <a:gd name="T18" fmla="*/ 1733867722 w 2457"/>
              <a:gd name="T19" fmla="*/ 2147483647 h 1633"/>
              <a:gd name="T20" fmla="*/ 2076609016 w 2457"/>
              <a:gd name="T21" fmla="*/ 2147483647 h 1633"/>
              <a:gd name="T22" fmla="*/ 2147483647 w 2457"/>
              <a:gd name="T23" fmla="*/ 2147483647 h 1633"/>
              <a:gd name="T24" fmla="*/ 2147483647 w 2457"/>
              <a:gd name="T25" fmla="*/ 2147483647 h 1633"/>
              <a:gd name="T26" fmla="*/ 2147483647 w 2457"/>
              <a:gd name="T27" fmla="*/ 2147483647 h 1633"/>
              <a:gd name="T28" fmla="*/ 2147483647 w 2457"/>
              <a:gd name="T29" fmla="*/ 2147483647 h 16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57"/>
              <a:gd name="T46" fmla="*/ 0 h 1633"/>
              <a:gd name="T47" fmla="*/ 2457 w 2457"/>
              <a:gd name="T48" fmla="*/ 1633 h 16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57" h="1633">
                <a:moveTo>
                  <a:pt x="144" y="0"/>
                </a:moveTo>
                <a:cubicBezTo>
                  <a:pt x="132" y="102"/>
                  <a:pt x="121" y="205"/>
                  <a:pt x="144" y="273"/>
                </a:cubicBezTo>
                <a:cubicBezTo>
                  <a:pt x="167" y="341"/>
                  <a:pt x="273" y="364"/>
                  <a:pt x="280" y="409"/>
                </a:cubicBezTo>
                <a:cubicBezTo>
                  <a:pt x="287" y="454"/>
                  <a:pt x="227" y="515"/>
                  <a:pt x="189" y="545"/>
                </a:cubicBezTo>
                <a:cubicBezTo>
                  <a:pt x="151" y="575"/>
                  <a:pt x="76" y="545"/>
                  <a:pt x="53" y="590"/>
                </a:cubicBezTo>
                <a:cubicBezTo>
                  <a:pt x="30" y="635"/>
                  <a:pt x="0" y="757"/>
                  <a:pt x="53" y="817"/>
                </a:cubicBezTo>
                <a:cubicBezTo>
                  <a:pt x="106" y="877"/>
                  <a:pt x="280" y="930"/>
                  <a:pt x="371" y="953"/>
                </a:cubicBezTo>
                <a:cubicBezTo>
                  <a:pt x="462" y="976"/>
                  <a:pt x="538" y="938"/>
                  <a:pt x="598" y="953"/>
                </a:cubicBezTo>
                <a:cubicBezTo>
                  <a:pt x="658" y="968"/>
                  <a:pt x="719" y="1006"/>
                  <a:pt x="734" y="1044"/>
                </a:cubicBezTo>
                <a:cubicBezTo>
                  <a:pt x="749" y="1082"/>
                  <a:pt x="673" y="1150"/>
                  <a:pt x="688" y="1180"/>
                </a:cubicBezTo>
                <a:cubicBezTo>
                  <a:pt x="703" y="1210"/>
                  <a:pt x="718" y="1172"/>
                  <a:pt x="824" y="1225"/>
                </a:cubicBezTo>
                <a:cubicBezTo>
                  <a:pt x="930" y="1278"/>
                  <a:pt x="1187" y="1437"/>
                  <a:pt x="1323" y="1497"/>
                </a:cubicBezTo>
                <a:cubicBezTo>
                  <a:pt x="1459" y="1557"/>
                  <a:pt x="1535" y="1565"/>
                  <a:pt x="1641" y="1588"/>
                </a:cubicBezTo>
                <a:cubicBezTo>
                  <a:pt x="1747" y="1611"/>
                  <a:pt x="1822" y="1633"/>
                  <a:pt x="1958" y="1633"/>
                </a:cubicBezTo>
                <a:cubicBezTo>
                  <a:pt x="2094" y="1633"/>
                  <a:pt x="2275" y="1610"/>
                  <a:pt x="2457" y="1588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539750" y="3968750"/>
            <a:ext cx="5040313" cy="2520950"/>
          </a:xfrm>
          <a:custGeom>
            <a:avLst/>
            <a:gdLst>
              <a:gd name="T0" fmla="*/ 0 w 3175"/>
              <a:gd name="T1" fmla="*/ 514111875 h 1588"/>
              <a:gd name="T2" fmla="*/ 685482568 w 3175"/>
              <a:gd name="T3" fmla="*/ 743446888 h 1588"/>
              <a:gd name="T4" fmla="*/ 798890404 w 3175"/>
              <a:gd name="T5" fmla="*/ 972780313 h 1588"/>
              <a:gd name="T6" fmla="*/ 1028223852 w 3175"/>
              <a:gd name="T7" fmla="*/ 514111875 h 1588"/>
              <a:gd name="T8" fmla="*/ 1257558887 w 3175"/>
              <a:gd name="T9" fmla="*/ 400705638 h 1588"/>
              <a:gd name="T10" fmla="*/ 1370965136 w 3175"/>
              <a:gd name="T11" fmla="*/ 514111875 h 1588"/>
              <a:gd name="T12" fmla="*/ 1370965136 w 3175"/>
              <a:gd name="T13" fmla="*/ 57964388 h 1588"/>
              <a:gd name="T14" fmla="*/ 1600300171 w 3175"/>
              <a:gd name="T15" fmla="*/ 171370625 h 1588"/>
              <a:gd name="T16" fmla="*/ 1943041455 w 3175"/>
              <a:gd name="T17" fmla="*/ 171370625 h 1588"/>
              <a:gd name="T18" fmla="*/ 2147483647 w 3175"/>
              <a:gd name="T19" fmla="*/ 400705638 h 1588"/>
              <a:gd name="T20" fmla="*/ 1943041455 w 3175"/>
              <a:gd name="T21" fmla="*/ 630039063 h 1588"/>
              <a:gd name="T22" fmla="*/ 2147483647 w 3175"/>
              <a:gd name="T23" fmla="*/ 630039063 h 1588"/>
              <a:gd name="T24" fmla="*/ 2147483647 w 3175"/>
              <a:gd name="T25" fmla="*/ 287297813 h 1588"/>
              <a:gd name="T26" fmla="*/ 2147483647 w 3175"/>
              <a:gd name="T27" fmla="*/ 57964388 h 1588"/>
              <a:gd name="T28" fmla="*/ 2147483647 w 3175"/>
              <a:gd name="T29" fmla="*/ 400705638 h 1588"/>
              <a:gd name="T30" fmla="*/ 2147483647 w 3175"/>
              <a:gd name="T31" fmla="*/ 743446888 h 1588"/>
              <a:gd name="T32" fmla="*/ 2147483647 w 3175"/>
              <a:gd name="T33" fmla="*/ 1086188138 h 1588"/>
              <a:gd name="T34" fmla="*/ 2147483647 w 3175"/>
              <a:gd name="T35" fmla="*/ 1428929388 h 1588"/>
              <a:gd name="T36" fmla="*/ 2147483647 w 3175"/>
              <a:gd name="T37" fmla="*/ 1771670638 h 1588"/>
              <a:gd name="T38" fmla="*/ 2147483647 w 3175"/>
              <a:gd name="T39" fmla="*/ 1771670638 h 1588"/>
              <a:gd name="T40" fmla="*/ 2147483647 w 3175"/>
              <a:gd name="T41" fmla="*/ 2001004063 h 1588"/>
              <a:gd name="T42" fmla="*/ 2147483647 w 3175"/>
              <a:gd name="T43" fmla="*/ 2147483647 h 1588"/>
              <a:gd name="T44" fmla="*/ 2147483647 w 3175"/>
              <a:gd name="T45" fmla="*/ 2147483647 h 1588"/>
              <a:gd name="T46" fmla="*/ 2147483647 w 3175"/>
              <a:gd name="T47" fmla="*/ 2147483647 h 1588"/>
              <a:gd name="T48" fmla="*/ 2147483647 w 3175"/>
              <a:gd name="T49" fmla="*/ 2147483647 h 1588"/>
              <a:gd name="T50" fmla="*/ 2147483647 w 3175"/>
              <a:gd name="T51" fmla="*/ 2147483647 h 1588"/>
              <a:gd name="T52" fmla="*/ 2147483647 w 3175"/>
              <a:gd name="T53" fmla="*/ 2147483647 h 1588"/>
              <a:gd name="T54" fmla="*/ 2147483647 w 3175"/>
              <a:gd name="T55" fmla="*/ 2147483647 h 1588"/>
              <a:gd name="T56" fmla="*/ 2147483647 w 3175"/>
              <a:gd name="T57" fmla="*/ 2147483647 h 1588"/>
              <a:gd name="T58" fmla="*/ 2147483647 w 3175"/>
              <a:gd name="T59" fmla="*/ 2147483647 h 1588"/>
              <a:gd name="T60" fmla="*/ 2147483647 w 3175"/>
              <a:gd name="T61" fmla="*/ 2147483647 h 1588"/>
              <a:gd name="T62" fmla="*/ 2147483647 w 3175"/>
              <a:gd name="T63" fmla="*/ 2147483647 h 1588"/>
              <a:gd name="T64" fmla="*/ 2147483647 w 3175"/>
              <a:gd name="T65" fmla="*/ 2147483647 h 15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175"/>
              <a:gd name="T100" fmla="*/ 0 h 1588"/>
              <a:gd name="T101" fmla="*/ 3175 w 3175"/>
              <a:gd name="T102" fmla="*/ 1588 h 15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175" h="1588">
                <a:moveTo>
                  <a:pt x="0" y="204"/>
                </a:moveTo>
                <a:cubicBezTo>
                  <a:pt x="109" y="234"/>
                  <a:pt x="219" y="265"/>
                  <a:pt x="272" y="295"/>
                </a:cubicBezTo>
                <a:cubicBezTo>
                  <a:pt x="325" y="325"/>
                  <a:pt x="294" y="401"/>
                  <a:pt x="317" y="386"/>
                </a:cubicBezTo>
                <a:cubicBezTo>
                  <a:pt x="340" y="371"/>
                  <a:pt x="378" y="242"/>
                  <a:pt x="408" y="204"/>
                </a:cubicBezTo>
                <a:cubicBezTo>
                  <a:pt x="438" y="166"/>
                  <a:pt x="476" y="159"/>
                  <a:pt x="499" y="159"/>
                </a:cubicBezTo>
                <a:cubicBezTo>
                  <a:pt x="522" y="159"/>
                  <a:pt x="537" y="227"/>
                  <a:pt x="544" y="204"/>
                </a:cubicBezTo>
                <a:cubicBezTo>
                  <a:pt x="551" y="181"/>
                  <a:pt x="529" y="46"/>
                  <a:pt x="544" y="23"/>
                </a:cubicBezTo>
                <a:cubicBezTo>
                  <a:pt x="559" y="0"/>
                  <a:pt x="597" y="61"/>
                  <a:pt x="635" y="68"/>
                </a:cubicBezTo>
                <a:cubicBezTo>
                  <a:pt x="673" y="75"/>
                  <a:pt x="733" y="53"/>
                  <a:pt x="771" y="68"/>
                </a:cubicBezTo>
                <a:cubicBezTo>
                  <a:pt x="809" y="83"/>
                  <a:pt x="862" y="129"/>
                  <a:pt x="862" y="159"/>
                </a:cubicBezTo>
                <a:cubicBezTo>
                  <a:pt x="862" y="189"/>
                  <a:pt x="764" y="235"/>
                  <a:pt x="771" y="250"/>
                </a:cubicBezTo>
                <a:cubicBezTo>
                  <a:pt x="778" y="265"/>
                  <a:pt x="877" y="273"/>
                  <a:pt x="907" y="250"/>
                </a:cubicBezTo>
                <a:cubicBezTo>
                  <a:pt x="937" y="227"/>
                  <a:pt x="929" y="152"/>
                  <a:pt x="952" y="114"/>
                </a:cubicBezTo>
                <a:cubicBezTo>
                  <a:pt x="975" y="76"/>
                  <a:pt x="1013" y="16"/>
                  <a:pt x="1043" y="23"/>
                </a:cubicBezTo>
                <a:cubicBezTo>
                  <a:pt x="1073" y="30"/>
                  <a:pt x="1126" y="114"/>
                  <a:pt x="1134" y="159"/>
                </a:cubicBezTo>
                <a:cubicBezTo>
                  <a:pt x="1142" y="204"/>
                  <a:pt x="1066" y="250"/>
                  <a:pt x="1089" y="295"/>
                </a:cubicBezTo>
                <a:cubicBezTo>
                  <a:pt x="1112" y="340"/>
                  <a:pt x="1225" y="386"/>
                  <a:pt x="1270" y="431"/>
                </a:cubicBezTo>
                <a:cubicBezTo>
                  <a:pt x="1315" y="476"/>
                  <a:pt x="1361" y="522"/>
                  <a:pt x="1361" y="567"/>
                </a:cubicBezTo>
                <a:cubicBezTo>
                  <a:pt x="1361" y="612"/>
                  <a:pt x="1240" y="680"/>
                  <a:pt x="1270" y="703"/>
                </a:cubicBezTo>
                <a:cubicBezTo>
                  <a:pt x="1300" y="726"/>
                  <a:pt x="1489" y="688"/>
                  <a:pt x="1542" y="703"/>
                </a:cubicBezTo>
                <a:cubicBezTo>
                  <a:pt x="1595" y="718"/>
                  <a:pt x="1580" y="764"/>
                  <a:pt x="1587" y="794"/>
                </a:cubicBezTo>
                <a:cubicBezTo>
                  <a:pt x="1594" y="824"/>
                  <a:pt x="1579" y="855"/>
                  <a:pt x="1587" y="885"/>
                </a:cubicBezTo>
                <a:cubicBezTo>
                  <a:pt x="1595" y="915"/>
                  <a:pt x="1625" y="945"/>
                  <a:pt x="1633" y="975"/>
                </a:cubicBezTo>
                <a:cubicBezTo>
                  <a:pt x="1641" y="1005"/>
                  <a:pt x="1663" y="1051"/>
                  <a:pt x="1633" y="1066"/>
                </a:cubicBezTo>
                <a:cubicBezTo>
                  <a:pt x="1603" y="1081"/>
                  <a:pt x="1489" y="1058"/>
                  <a:pt x="1451" y="1066"/>
                </a:cubicBezTo>
                <a:cubicBezTo>
                  <a:pt x="1413" y="1074"/>
                  <a:pt x="1398" y="1089"/>
                  <a:pt x="1406" y="1112"/>
                </a:cubicBezTo>
                <a:cubicBezTo>
                  <a:pt x="1414" y="1135"/>
                  <a:pt x="1459" y="1157"/>
                  <a:pt x="1497" y="1202"/>
                </a:cubicBezTo>
                <a:cubicBezTo>
                  <a:pt x="1535" y="1247"/>
                  <a:pt x="1573" y="1331"/>
                  <a:pt x="1633" y="1384"/>
                </a:cubicBezTo>
                <a:cubicBezTo>
                  <a:pt x="1693" y="1437"/>
                  <a:pt x="1754" y="1490"/>
                  <a:pt x="1860" y="1520"/>
                </a:cubicBezTo>
                <a:cubicBezTo>
                  <a:pt x="1966" y="1550"/>
                  <a:pt x="2132" y="1558"/>
                  <a:pt x="2268" y="1565"/>
                </a:cubicBezTo>
                <a:cubicBezTo>
                  <a:pt x="2404" y="1572"/>
                  <a:pt x="2555" y="1588"/>
                  <a:pt x="2676" y="1565"/>
                </a:cubicBezTo>
                <a:cubicBezTo>
                  <a:pt x="2797" y="1542"/>
                  <a:pt x="2911" y="1467"/>
                  <a:pt x="2994" y="1429"/>
                </a:cubicBezTo>
                <a:cubicBezTo>
                  <a:pt x="3077" y="1391"/>
                  <a:pt x="3145" y="1353"/>
                  <a:pt x="3175" y="1338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208" name="Freeform 8"/>
          <p:cNvSpPr>
            <a:spLocks/>
          </p:cNvSpPr>
          <p:nvPr/>
        </p:nvSpPr>
        <p:spPr bwMode="auto">
          <a:xfrm>
            <a:off x="2411413" y="2000250"/>
            <a:ext cx="3455987" cy="2449513"/>
          </a:xfrm>
          <a:custGeom>
            <a:avLst/>
            <a:gdLst>
              <a:gd name="T0" fmla="*/ 0 w 2177"/>
              <a:gd name="T1" fmla="*/ 1811993507 h 1543"/>
              <a:gd name="T2" fmla="*/ 342741200 w 2177"/>
              <a:gd name="T3" fmla="*/ 1925399768 h 1543"/>
              <a:gd name="T4" fmla="*/ 685482401 w 2177"/>
              <a:gd name="T5" fmla="*/ 1696066296 h 1543"/>
              <a:gd name="T6" fmla="*/ 572074592 w 2177"/>
              <a:gd name="T7" fmla="*/ 1123989917 h 1543"/>
              <a:gd name="T8" fmla="*/ 229333392 w 2177"/>
              <a:gd name="T9" fmla="*/ 1010583656 h 1543"/>
              <a:gd name="T10" fmla="*/ 115927171 w 2177"/>
              <a:gd name="T11" fmla="*/ 554434488 h 1543"/>
              <a:gd name="T12" fmla="*/ 458668371 w 2177"/>
              <a:gd name="T13" fmla="*/ 438507277 h 1543"/>
              <a:gd name="T14" fmla="*/ 1028223601 w 2177"/>
              <a:gd name="T15" fmla="*/ 95765957 h 1543"/>
              <a:gd name="T16" fmla="*/ 1373484164 w 2177"/>
              <a:gd name="T17" fmla="*/ 95765957 h 1543"/>
              <a:gd name="T18" fmla="*/ 1257556993 w 2177"/>
              <a:gd name="T19" fmla="*/ 667842336 h 1543"/>
              <a:gd name="T20" fmla="*/ 1144150772 w 2177"/>
              <a:gd name="T21" fmla="*/ 1123989917 h 1543"/>
              <a:gd name="T22" fmla="*/ 1257556993 w 2177"/>
              <a:gd name="T23" fmla="*/ 1353324976 h 1543"/>
              <a:gd name="T24" fmla="*/ 1486891972 w 2177"/>
              <a:gd name="T25" fmla="*/ 1123989917 h 1543"/>
              <a:gd name="T26" fmla="*/ 1716225364 w 2177"/>
              <a:gd name="T27" fmla="*/ 1353324976 h 1543"/>
              <a:gd name="T28" fmla="*/ 1943039394 w 2177"/>
              <a:gd name="T29" fmla="*/ 1696066296 h 1543"/>
              <a:gd name="T30" fmla="*/ 2147483647 w 2177"/>
              <a:gd name="T31" fmla="*/ 2038807616 h 1543"/>
              <a:gd name="T32" fmla="*/ 2147483647 w 2177"/>
              <a:gd name="T33" fmla="*/ 2038807616 h 1543"/>
              <a:gd name="T34" fmla="*/ 2147483647 w 2177"/>
              <a:gd name="T35" fmla="*/ 2147483647 h 1543"/>
              <a:gd name="T36" fmla="*/ 2147483647 w 2177"/>
              <a:gd name="T37" fmla="*/ 2147483647 h 1543"/>
              <a:gd name="T38" fmla="*/ 2147483647 w 2177"/>
              <a:gd name="T39" fmla="*/ 2147483647 h 1543"/>
              <a:gd name="T40" fmla="*/ 2147483647 w 2177"/>
              <a:gd name="T41" fmla="*/ 2147483647 h 1543"/>
              <a:gd name="T42" fmla="*/ 2147483647 w 2177"/>
              <a:gd name="T43" fmla="*/ 2147483647 h 1543"/>
              <a:gd name="T44" fmla="*/ 2147483647 w 2177"/>
              <a:gd name="T45" fmla="*/ 2147483647 h 1543"/>
              <a:gd name="T46" fmla="*/ 2147483647 w 2177"/>
              <a:gd name="T47" fmla="*/ 2147483647 h 1543"/>
              <a:gd name="T48" fmla="*/ 2147483647 w 2177"/>
              <a:gd name="T49" fmla="*/ 2147483647 h 1543"/>
              <a:gd name="T50" fmla="*/ 2147483647 w 2177"/>
              <a:gd name="T51" fmla="*/ 2147483647 h 154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77"/>
              <a:gd name="T79" fmla="*/ 0 h 1543"/>
              <a:gd name="T80" fmla="*/ 2177 w 2177"/>
              <a:gd name="T81" fmla="*/ 1543 h 154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77" h="1543">
                <a:moveTo>
                  <a:pt x="0" y="719"/>
                </a:moveTo>
                <a:cubicBezTo>
                  <a:pt x="45" y="745"/>
                  <a:pt x="91" y="772"/>
                  <a:pt x="136" y="764"/>
                </a:cubicBezTo>
                <a:cubicBezTo>
                  <a:pt x="181" y="756"/>
                  <a:pt x="257" y="726"/>
                  <a:pt x="272" y="673"/>
                </a:cubicBezTo>
                <a:cubicBezTo>
                  <a:pt x="287" y="620"/>
                  <a:pt x="257" y="491"/>
                  <a:pt x="227" y="446"/>
                </a:cubicBezTo>
                <a:cubicBezTo>
                  <a:pt x="197" y="401"/>
                  <a:pt x="121" y="439"/>
                  <a:pt x="91" y="401"/>
                </a:cubicBezTo>
                <a:cubicBezTo>
                  <a:pt x="61" y="363"/>
                  <a:pt x="31" y="258"/>
                  <a:pt x="46" y="220"/>
                </a:cubicBezTo>
                <a:cubicBezTo>
                  <a:pt x="61" y="182"/>
                  <a:pt x="122" y="204"/>
                  <a:pt x="182" y="174"/>
                </a:cubicBezTo>
                <a:cubicBezTo>
                  <a:pt x="242" y="144"/>
                  <a:pt x="347" y="61"/>
                  <a:pt x="408" y="38"/>
                </a:cubicBezTo>
                <a:cubicBezTo>
                  <a:pt x="469" y="15"/>
                  <a:pt x="530" y="0"/>
                  <a:pt x="545" y="38"/>
                </a:cubicBezTo>
                <a:cubicBezTo>
                  <a:pt x="560" y="76"/>
                  <a:pt x="514" y="197"/>
                  <a:pt x="499" y="265"/>
                </a:cubicBezTo>
                <a:cubicBezTo>
                  <a:pt x="484" y="333"/>
                  <a:pt x="454" y="401"/>
                  <a:pt x="454" y="446"/>
                </a:cubicBezTo>
                <a:cubicBezTo>
                  <a:pt x="454" y="491"/>
                  <a:pt x="476" y="537"/>
                  <a:pt x="499" y="537"/>
                </a:cubicBezTo>
                <a:cubicBezTo>
                  <a:pt x="522" y="537"/>
                  <a:pt x="560" y="446"/>
                  <a:pt x="590" y="446"/>
                </a:cubicBezTo>
                <a:cubicBezTo>
                  <a:pt x="620" y="446"/>
                  <a:pt x="651" y="499"/>
                  <a:pt x="681" y="537"/>
                </a:cubicBezTo>
                <a:cubicBezTo>
                  <a:pt x="711" y="575"/>
                  <a:pt x="680" y="628"/>
                  <a:pt x="771" y="673"/>
                </a:cubicBezTo>
                <a:cubicBezTo>
                  <a:pt x="862" y="718"/>
                  <a:pt x="1119" y="786"/>
                  <a:pt x="1225" y="809"/>
                </a:cubicBezTo>
                <a:cubicBezTo>
                  <a:pt x="1331" y="832"/>
                  <a:pt x="1338" y="756"/>
                  <a:pt x="1406" y="809"/>
                </a:cubicBezTo>
                <a:cubicBezTo>
                  <a:pt x="1474" y="862"/>
                  <a:pt x="1565" y="1059"/>
                  <a:pt x="1633" y="1127"/>
                </a:cubicBezTo>
                <a:cubicBezTo>
                  <a:pt x="1701" y="1195"/>
                  <a:pt x="1830" y="1203"/>
                  <a:pt x="1815" y="1218"/>
                </a:cubicBezTo>
                <a:cubicBezTo>
                  <a:pt x="1800" y="1233"/>
                  <a:pt x="1610" y="1203"/>
                  <a:pt x="1542" y="1218"/>
                </a:cubicBezTo>
                <a:cubicBezTo>
                  <a:pt x="1474" y="1233"/>
                  <a:pt x="1406" y="1270"/>
                  <a:pt x="1406" y="1308"/>
                </a:cubicBezTo>
                <a:cubicBezTo>
                  <a:pt x="1406" y="1346"/>
                  <a:pt x="1481" y="1421"/>
                  <a:pt x="1542" y="1444"/>
                </a:cubicBezTo>
                <a:cubicBezTo>
                  <a:pt x="1603" y="1467"/>
                  <a:pt x="1709" y="1436"/>
                  <a:pt x="1769" y="1444"/>
                </a:cubicBezTo>
                <a:cubicBezTo>
                  <a:pt x="1829" y="1452"/>
                  <a:pt x="1852" y="1475"/>
                  <a:pt x="1905" y="1490"/>
                </a:cubicBezTo>
                <a:cubicBezTo>
                  <a:pt x="1958" y="1505"/>
                  <a:pt x="2042" y="1543"/>
                  <a:pt x="2087" y="1535"/>
                </a:cubicBezTo>
                <a:cubicBezTo>
                  <a:pt x="2132" y="1527"/>
                  <a:pt x="2162" y="1459"/>
                  <a:pt x="2177" y="1444"/>
                </a:cubicBezTo>
              </a:path>
            </a:pathLst>
          </a:custGeom>
          <a:noFill/>
          <a:ln w="57150" cmpd="sng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209" name="Freeform 9"/>
          <p:cNvSpPr>
            <a:spLocks/>
          </p:cNvSpPr>
          <p:nvPr/>
        </p:nvSpPr>
        <p:spPr bwMode="auto">
          <a:xfrm>
            <a:off x="2700338" y="1257300"/>
            <a:ext cx="1727200" cy="395288"/>
          </a:xfrm>
          <a:custGeom>
            <a:avLst/>
            <a:gdLst>
              <a:gd name="T0" fmla="*/ 0 w 1088"/>
              <a:gd name="T1" fmla="*/ 246975625 h 249"/>
              <a:gd name="T2" fmla="*/ 226814063 w 1088"/>
              <a:gd name="T3" fmla="*/ 17641910 h 249"/>
              <a:gd name="T4" fmla="*/ 456149075 w 1088"/>
              <a:gd name="T5" fmla="*/ 133569244 h 249"/>
              <a:gd name="T6" fmla="*/ 569555313 w 1088"/>
              <a:gd name="T7" fmla="*/ 476310927 h 249"/>
              <a:gd name="T8" fmla="*/ 1028223750 w 1088"/>
              <a:gd name="T9" fmla="*/ 476310927 h 249"/>
              <a:gd name="T10" fmla="*/ 1257558763 w 1088"/>
              <a:gd name="T11" fmla="*/ 246975625 h 249"/>
              <a:gd name="T12" fmla="*/ 1484372825 w 1088"/>
              <a:gd name="T13" fmla="*/ 589717308 h 249"/>
              <a:gd name="T14" fmla="*/ 1827114075 w 1088"/>
              <a:gd name="T15" fmla="*/ 476310927 h 249"/>
              <a:gd name="T16" fmla="*/ 2147483647 w 1088"/>
              <a:gd name="T17" fmla="*/ 246975625 h 249"/>
              <a:gd name="T18" fmla="*/ 2147483647 w 1088"/>
              <a:gd name="T19" fmla="*/ 246975625 h 249"/>
              <a:gd name="T20" fmla="*/ 2147483647 w 1088"/>
              <a:gd name="T21" fmla="*/ 246975625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8"/>
              <a:gd name="T34" fmla="*/ 0 h 249"/>
              <a:gd name="T35" fmla="*/ 1088 w 1088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8" h="249">
                <a:moveTo>
                  <a:pt x="0" y="98"/>
                </a:moveTo>
                <a:cubicBezTo>
                  <a:pt x="30" y="56"/>
                  <a:pt x="60" y="14"/>
                  <a:pt x="90" y="7"/>
                </a:cubicBezTo>
                <a:cubicBezTo>
                  <a:pt x="120" y="0"/>
                  <a:pt x="158" y="23"/>
                  <a:pt x="181" y="53"/>
                </a:cubicBezTo>
                <a:cubicBezTo>
                  <a:pt x="204" y="83"/>
                  <a:pt x="188" y="166"/>
                  <a:pt x="226" y="189"/>
                </a:cubicBezTo>
                <a:cubicBezTo>
                  <a:pt x="264" y="212"/>
                  <a:pt x="363" y="204"/>
                  <a:pt x="408" y="189"/>
                </a:cubicBezTo>
                <a:cubicBezTo>
                  <a:pt x="453" y="174"/>
                  <a:pt x="469" y="91"/>
                  <a:pt x="499" y="98"/>
                </a:cubicBezTo>
                <a:cubicBezTo>
                  <a:pt x="529" y="105"/>
                  <a:pt x="551" y="219"/>
                  <a:pt x="589" y="234"/>
                </a:cubicBezTo>
                <a:cubicBezTo>
                  <a:pt x="627" y="249"/>
                  <a:pt x="680" y="212"/>
                  <a:pt x="725" y="189"/>
                </a:cubicBezTo>
                <a:cubicBezTo>
                  <a:pt x="770" y="166"/>
                  <a:pt x="816" y="113"/>
                  <a:pt x="861" y="98"/>
                </a:cubicBezTo>
                <a:cubicBezTo>
                  <a:pt x="906" y="83"/>
                  <a:pt x="960" y="98"/>
                  <a:pt x="998" y="98"/>
                </a:cubicBezTo>
                <a:cubicBezTo>
                  <a:pt x="1036" y="98"/>
                  <a:pt x="1062" y="98"/>
                  <a:pt x="1088" y="98"/>
                </a:cubicBezTo>
              </a:path>
            </a:pathLst>
          </a:custGeom>
          <a:noFill/>
          <a:ln w="57150" cmpd="sng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7164388" y="5300663"/>
            <a:ext cx="647700" cy="649287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3" grpId="1" animBg="1"/>
      <p:bldP spid="51204" grpId="0" animBg="1"/>
      <p:bldP spid="51204" grpId="1" animBg="1"/>
      <p:bldP spid="51206" grpId="0" animBg="1"/>
      <p:bldP spid="51207" grpId="0" animBg="1"/>
      <p:bldP spid="51208" grpId="0" animBg="1"/>
      <p:bldP spid="51209" grpId="0" animBg="1"/>
      <p:bldP spid="512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8229600" cy="2836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Između Podunavlja i Posavine smjestile su se uzvisine (više ravnice) koje nazivamo RAVNJACI.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To su Vukovarski ravnjak i Đakovačko-vinkovački ravnjak</a:t>
            </a:r>
          </a:p>
        </p:txBody>
      </p:sp>
      <p:pic>
        <p:nvPicPr>
          <p:cNvPr id="17412" name="Picture 4" descr="MPj043130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45370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MPj043285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08275"/>
            <a:ext cx="3487738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Vode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Najvažnija rijeka našeg zavičaja je DUNAV.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Čini prirodnu granicu na sjeveroistoku.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(pronađi na karti)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U Dunav utječu Drava i VUKA. </a:t>
            </a:r>
            <a:r>
              <a:rPr lang="hr-HR" altLang="sr-Latn-RS" smtClean="0">
                <a:solidFill>
                  <a:srgbClr val="FF0000"/>
                </a:solidFill>
              </a:rPr>
              <a:t>(Gdje?)</a:t>
            </a:r>
            <a:endParaRPr lang="hr-HR" altLang="sr-Latn-R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Najduža rijeka u našoj domovini je SAVA.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Čini prirodnu granicu prema Bosni i Hercegovini.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(pronađi na karti)</a:t>
            </a:r>
          </a:p>
        </p:txBody>
      </p:sp>
      <p:pic>
        <p:nvPicPr>
          <p:cNvPr id="18437" name="Picture 5" descr="MCj042968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21163"/>
            <a:ext cx="2665413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can0002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26988"/>
            <a:ext cx="9145588" cy="6854826"/>
          </a:xfrm>
        </p:spPr>
      </p:pic>
      <p:sp>
        <p:nvSpPr>
          <p:cNvPr id="52229" name="Freeform 5"/>
          <p:cNvSpPr>
            <a:spLocks/>
          </p:cNvSpPr>
          <p:nvPr/>
        </p:nvSpPr>
        <p:spPr bwMode="auto">
          <a:xfrm>
            <a:off x="4343400" y="115888"/>
            <a:ext cx="3900488" cy="2592387"/>
          </a:xfrm>
          <a:custGeom>
            <a:avLst/>
            <a:gdLst>
              <a:gd name="T0" fmla="*/ 362902547 w 2457"/>
              <a:gd name="T1" fmla="*/ 0 h 1633"/>
              <a:gd name="T2" fmla="*/ 362902547 w 2457"/>
              <a:gd name="T3" fmla="*/ 688001730 h 1633"/>
              <a:gd name="T4" fmla="*/ 705643840 w 2457"/>
              <a:gd name="T5" fmla="*/ 1030742914 h 1633"/>
              <a:gd name="T6" fmla="*/ 476310386 w 2457"/>
              <a:gd name="T7" fmla="*/ 1373484098 h 1633"/>
              <a:gd name="T8" fmla="*/ 133569092 w 2457"/>
              <a:gd name="T9" fmla="*/ 1486891901 h 1633"/>
              <a:gd name="T10" fmla="*/ 133569092 w 2457"/>
              <a:gd name="T11" fmla="*/ 2058966465 h 1633"/>
              <a:gd name="T12" fmla="*/ 934978882 w 2457"/>
              <a:gd name="T13" fmla="*/ 2147483647 h 1633"/>
              <a:gd name="T14" fmla="*/ 1507053631 w 2457"/>
              <a:gd name="T15" fmla="*/ 2147483647 h 1633"/>
              <a:gd name="T16" fmla="*/ 1849794925 w 2457"/>
              <a:gd name="T17" fmla="*/ 2147483647 h 1633"/>
              <a:gd name="T18" fmla="*/ 1733867722 w 2457"/>
              <a:gd name="T19" fmla="*/ 2147483647 h 1633"/>
              <a:gd name="T20" fmla="*/ 2076609016 w 2457"/>
              <a:gd name="T21" fmla="*/ 2147483647 h 1633"/>
              <a:gd name="T22" fmla="*/ 2147483647 w 2457"/>
              <a:gd name="T23" fmla="*/ 2147483647 h 1633"/>
              <a:gd name="T24" fmla="*/ 2147483647 w 2457"/>
              <a:gd name="T25" fmla="*/ 2147483647 h 1633"/>
              <a:gd name="T26" fmla="*/ 2147483647 w 2457"/>
              <a:gd name="T27" fmla="*/ 2147483647 h 1633"/>
              <a:gd name="T28" fmla="*/ 2147483647 w 2457"/>
              <a:gd name="T29" fmla="*/ 2147483647 h 16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57"/>
              <a:gd name="T46" fmla="*/ 0 h 1633"/>
              <a:gd name="T47" fmla="*/ 2457 w 2457"/>
              <a:gd name="T48" fmla="*/ 1633 h 16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57" h="1633">
                <a:moveTo>
                  <a:pt x="144" y="0"/>
                </a:moveTo>
                <a:cubicBezTo>
                  <a:pt x="132" y="102"/>
                  <a:pt x="121" y="205"/>
                  <a:pt x="144" y="273"/>
                </a:cubicBezTo>
                <a:cubicBezTo>
                  <a:pt x="167" y="341"/>
                  <a:pt x="273" y="364"/>
                  <a:pt x="280" y="409"/>
                </a:cubicBezTo>
                <a:cubicBezTo>
                  <a:pt x="287" y="454"/>
                  <a:pt x="227" y="515"/>
                  <a:pt x="189" y="545"/>
                </a:cubicBezTo>
                <a:cubicBezTo>
                  <a:pt x="151" y="575"/>
                  <a:pt x="76" y="545"/>
                  <a:pt x="53" y="590"/>
                </a:cubicBezTo>
                <a:cubicBezTo>
                  <a:pt x="30" y="635"/>
                  <a:pt x="0" y="757"/>
                  <a:pt x="53" y="817"/>
                </a:cubicBezTo>
                <a:cubicBezTo>
                  <a:pt x="106" y="877"/>
                  <a:pt x="280" y="930"/>
                  <a:pt x="371" y="953"/>
                </a:cubicBezTo>
                <a:cubicBezTo>
                  <a:pt x="462" y="976"/>
                  <a:pt x="538" y="938"/>
                  <a:pt x="598" y="953"/>
                </a:cubicBezTo>
                <a:cubicBezTo>
                  <a:pt x="658" y="968"/>
                  <a:pt x="719" y="1006"/>
                  <a:pt x="734" y="1044"/>
                </a:cubicBezTo>
                <a:cubicBezTo>
                  <a:pt x="749" y="1082"/>
                  <a:pt x="673" y="1150"/>
                  <a:pt x="688" y="1180"/>
                </a:cubicBezTo>
                <a:cubicBezTo>
                  <a:pt x="703" y="1210"/>
                  <a:pt x="718" y="1172"/>
                  <a:pt x="824" y="1225"/>
                </a:cubicBezTo>
                <a:cubicBezTo>
                  <a:pt x="930" y="1278"/>
                  <a:pt x="1187" y="1437"/>
                  <a:pt x="1323" y="1497"/>
                </a:cubicBezTo>
                <a:cubicBezTo>
                  <a:pt x="1459" y="1557"/>
                  <a:pt x="1535" y="1565"/>
                  <a:pt x="1641" y="1588"/>
                </a:cubicBezTo>
                <a:cubicBezTo>
                  <a:pt x="1747" y="1611"/>
                  <a:pt x="1822" y="1633"/>
                  <a:pt x="1958" y="1633"/>
                </a:cubicBezTo>
                <a:cubicBezTo>
                  <a:pt x="2094" y="1633"/>
                  <a:pt x="2275" y="1610"/>
                  <a:pt x="2457" y="1588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2230" name="Freeform 6"/>
          <p:cNvSpPr>
            <a:spLocks/>
          </p:cNvSpPr>
          <p:nvPr/>
        </p:nvSpPr>
        <p:spPr bwMode="auto">
          <a:xfrm>
            <a:off x="539750" y="3968750"/>
            <a:ext cx="5040313" cy="2520950"/>
          </a:xfrm>
          <a:custGeom>
            <a:avLst/>
            <a:gdLst>
              <a:gd name="T0" fmla="*/ 0 w 3175"/>
              <a:gd name="T1" fmla="*/ 514111875 h 1588"/>
              <a:gd name="T2" fmla="*/ 685482568 w 3175"/>
              <a:gd name="T3" fmla="*/ 743446888 h 1588"/>
              <a:gd name="T4" fmla="*/ 798890404 w 3175"/>
              <a:gd name="T5" fmla="*/ 972780313 h 1588"/>
              <a:gd name="T6" fmla="*/ 1028223852 w 3175"/>
              <a:gd name="T7" fmla="*/ 514111875 h 1588"/>
              <a:gd name="T8" fmla="*/ 1257558887 w 3175"/>
              <a:gd name="T9" fmla="*/ 400705638 h 1588"/>
              <a:gd name="T10" fmla="*/ 1370965136 w 3175"/>
              <a:gd name="T11" fmla="*/ 514111875 h 1588"/>
              <a:gd name="T12" fmla="*/ 1370965136 w 3175"/>
              <a:gd name="T13" fmla="*/ 57964388 h 1588"/>
              <a:gd name="T14" fmla="*/ 1600300171 w 3175"/>
              <a:gd name="T15" fmla="*/ 171370625 h 1588"/>
              <a:gd name="T16" fmla="*/ 1943041455 w 3175"/>
              <a:gd name="T17" fmla="*/ 171370625 h 1588"/>
              <a:gd name="T18" fmla="*/ 2147483647 w 3175"/>
              <a:gd name="T19" fmla="*/ 400705638 h 1588"/>
              <a:gd name="T20" fmla="*/ 1943041455 w 3175"/>
              <a:gd name="T21" fmla="*/ 630039063 h 1588"/>
              <a:gd name="T22" fmla="*/ 2147483647 w 3175"/>
              <a:gd name="T23" fmla="*/ 630039063 h 1588"/>
              <a:gd name="T24" fmla="*/ 2147483647 w 3175"/>
              <a:gd name="T25" fmla="*/ 287297813 h 1588"/>
              <a:gd name="T26" fmla="*/ 2147483647 w 3175"/>
              <a:gd name="T27" fmla="*/ 57964388 h 1588"/>
              <a:gd name="T28" fmla="*/ 2147483647 w 3175"/>
              <a:gd name="T29" fmla="*/ 400705638 h 1588"/>
              <a:gd name="T30" fmla="*/ 2147483647 w 3175"/>
              <a:gd name="T31" fmla="*/ 743446888 h 1588"/>
              <a:gd name="T32" fmla="*/ 2147483647 w 3175"/>
              <a:gd name="T33" fmla="*/ 1086188138 h 1588"/>
              <a:gd name="T34" fmla="*/ 2147483647 w 3175"/>
              <a:gd name="T35" fmla="*/ 1428929388 h 1588"/>
              <a:gd name="T36" fmla="*/ 2147483647 w 3175"/>
              <a:gd name="T37" fmla="*/ 1771670638 h 1588"/>
              <a:gd name="T38" fmla="*/ 2147483647 w 3175"/>
              <a:gd name="T39" fmla="*/ 1771670638 h 1588"/>
              <a:gd name="T40" fmla="*/ 2147483647 w 3175"/>
              <a:gd name="T41" fmla="*/ 2001004063 h 1588"/>
              <a:gd name="T42" fmla="*/ 2147483647 w 3175"/>
              <a:gd name="T43" fmla="*/ 2147483647 h 1588"/>
              <a:gd name="T44" fmla="*/ 2147483647 w 3175"/>
              <a:gd name="T45" fmla="*/ 2147483647 h 1588"/>
              <a:gd name="T46" fmla="*/ 2147483647 w 3175"/>
              <a:gd name="T47" fmla="*/ 2147483647 h 1588"/>
              <a:gd name="T48" fmla="*/ 2147483647 w 3175"/>
              <a:gd name="T49" fmla="*/ 2147483647 h 1588"/>
              <a:gd name="T50" fmla="*/ 2147483647 w 3175"/>
              <a:gd name="T51" fmla="*/ 2147483647 h 1588"/>
              <a:gd name="T52" fmla="*/ 2147483647 w 3175"/>
              <a:gd name="T53" fmla="*/ 2147483647 h 1588"/>
              <a:gd name="T54" fmla="*/ 2147483647 w 3175"/>
              <a:gd name="T55" fmla="*/ 2147483647 h 1588"/>
              <a:gd name="T56" fmla="*/ 2147483647 w 3175"/>
              <a:gd name="T57" fmla="*/ 2147483647 h 1588"/>
              <a:gd name="T58" fmla="*/ 2147483647 w 3175"/>
              <a:gd name="T59" fmla="*/ 2147483647 h 1588"/>
              <a:gd name="T60" fmla="*/ 2147483647 w 3175"/>
              <a:gd name="T61" fmla="*/ 2147483647 h 1588"/>
              <a:gd name="T62" fmla="*/ 2147483647 w 3175"/>
              <a:gd name="T63" fmla="*/ 2147483647 h 1588"/>
              <a:gd name="T64" fmla="*/ 2147483647 w 3175"/>
              <a:gd name="T65" fmla="*/ 2147483647 h 15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175"/>
              <a:gd name="T100" fmla="*/ 0 h 1588"/>
              <a:gd name="T101" fmla="*/ 3175 w 3175"/>
              <a:gd name="T102" fmla="*/ 1588 h 15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175" h="1588">
                <a:moveTo>
                  <a:pt x="0" y="204"/>
                </a:moveTo>
                <a:cubicBezTo>
                  <a:pt x="109" y="234"/>
                  <a:pt x="219" y="265"/>
                  <a:pt x="272" y="295"/>
                </a:cubicBezTo>
                <a:cubicBezTo>
                  <a:pt x="325" y="325"/>
                  <a:pt x="294" y="401"/>
                  <a:pt x="317" y="386"/>
                </a:cubicBezTo>
                <a:cubicBezTo>
                  <a:pt x="340" y="371"/>
                  <a:pt x="378" y="242"/>
                  <a:pt x="408" y="204"/>
                </a:cubicBezTo>
                <a:cubicBezTo>
                  <a:pt x="438" y="166"/>
                  <a:pt x="476" y="159"/>
                  <a:pt x="499" y="159"/>
                </a:cubicBezTo>
                <a:cubicBezTo>
                  <a:pt x="522" y="159"/>
                  <a:pt x="537" y="227"/>
                  <a:pt x="544" y="204"/>
                </a:cubicBezTo>
                <a:cubicBezTo>
                  <a:pt x="551" y="181"/>
                  <a:pt x="529" y="46"/>
                  <a:pt x="544" y="23"/>
                </a:cubicBezTo>
                <a:cubicBezTo>
                  <a:pt x="559" y="0"/>
                  <a:pt x="597" y="61"/>
                  <a:pt x="635" y="68"/>
                </a:cubicBezTo>
                <a:cubicBezTo>
                  <a:pt x="673" y="75"/>
                  <a:pt x="733" y="53"/>
                  <a:pt x="771" y="68"/>
                </a:cubicBezTo>
                <a:cubicBezTo>
                  <a:pt x="809" y="83"/>
                  <a:pt x="862" y="129"/>
                  <a:pt x="862" y="159"/>
                </a:cubicBezTo>
                <a:cubicBezTo>
                  <a:pt x="862" y="189"/>
                  <a:pt x="764" y="235"/>
                  <a:pt x="771" y="250"/>
                </a:cubicBezTo>
                <a:cubicBezTo>
                  <a:pt x="778" y="265"/>
                  <a:pt x="877" y="273"/>
                  <a:pt x="907" y="250"/>
                </a:cubicBezTo>
                <a:cubicBezTo>
                  <a:pt x="937" y="227"/>
                  <a:pt x="929" y="152"/>
                  <a:pt x="952" y="114"/>
                </a:cubicBezTo>
                <a:cubicBezTo>
                  <a:pt x="975" y="76"/>
                  <a:pt x="1013" y="16"/>
                  <a:pt x="1043" y="23"/>
                </a:cubicBezTo>
                <a:cubicBezTo>
                  <a:pt x="1073" y="30"/>
                  <a:pt x="1126" y="114"/>
                  <a:pt x="1134" y="159"/>
                </a:cubicBezTo>
                <a:cubicBezTo>
                  <a:pt x="1142" y="204"/>
                  <a:pt x="1066" y="250"/>
                  <a:pt x="1089" y="295"/>
                </a:cubicBezTo>
                <a:cubicBezTo>
                  <a:pt x="1112" y="340"/>
                  <a:pt x="1225" y="386"/>
                  <a:pt x="1270" y="431"/>
                </a:cubicBezTo>
                <a:cubicBezTo>
                  <a:pt x="1315" y="476"/>
                  <a:pt x="1361" y="522"/>
                  <a:pt x="1361" y="567"/>
                </a:cubicBezTo>
                <a:cubicBezTo>
                  <a:pt x="1361" y="612"/>
                  <a:pt x="1240" y="680"/>
                  <a:pt x="1270" y="703"/>
                </a:cubicBezTo>
                <a:cubicBezTo>
                  <a:pt x="1300" y="726"/>
                  <a:pt x="1489" y="688"/>
                  <a:pt x="1542" y="703"/>
                </a:cubicBezTo>
                <a:cubicBezTo>
                  <a:pt x="1595" y="718"/>
                  <a:pt x="1580" y="764"/>
                  <a:pt x="1587" y="794"/>
                </a:cubicBezTo>
                <a:cubicBezTo>
                  <a:pt x="1594" y="824"/>
                  <a:pt x="1579" y="855"/>
                  <a:pt x="1587" y="885"/>
                </a:cubicBezTo>
                <a:cubicBezTo>
                  <a:pt x="1595" y="915"/>
                  <a:pt x="1625" y="945"/>
                  <a:pt x="1633" y="975"/>
                </a:cubicBezTo>
                <a:cubicBezTo>
                  <a:pt x="1641" y="1005"/>
                  <a:pt x="1663" y="1051"/>
                  <a:pt x="1633" y="1066"/>
                </a:cubicBezTo>
                <a:cubicBezTo>
                  <a:pt x="1603" y="1081"/>
                  <a:pt x="1489" y="1058"/>
                  <a:pt x="1451" y="1066"/>
                </a:cubicBezTo>
                <a:cubicBezTo>
                  <a:pt x="1413" y="1074"/>
                  <a:pt x="1398" y="1089"/>
                  <a:pt x="1406" y="1112"/>
                </a:cubicBezTo>
                <a:cubicBezTo>
                  <a:pt x="1414" y="1135"/>
                  <a:pt x="1459" y="1157"/>
                  <a:pt x="1497" y="1202"/>
                </a:cubicBezTo>
                <a:cubicBezTo>
                  <a:pt x="1535" y="1247"/>
                  <a:pt x="1573" y="1331"/>
                  <a:pt x="1633" y="1384"/>
                </a:cubicBezTo>
                <a:cubicBezTo>
                  <a:pt x="1693" y="1437"/>
                  <a:pt x="1754" y="1490"/>
                  <a:pt x="1860" y="1520"/>
                </a:cubicBezTo>
                <a:cubicBezTo>
                  <a:pt x="1966" y="1550"/>
                  <a:pt x="2132" y="1558"/>
                  <a:pt x="2268" y="1565"/>
                </a:cubicBezTo>
                <a:cubicBezTo>
                  <a:pt x="2404" y="1572"/>
                  <a:pt x="2555" y="1588"/>
                  <a:pt x="2676" y="1565"/>
                </a:cubicBezTo>
                <a:cubicBezTo>
                  <a:pt x="2797" y="1542"/>
                  <a:pt x="2911" y="1467"/>
                  <a:pt x="2994" y="1429"/>
                </a:cubicBezTo>
                <a:cubicBezTo>
                  <a:pt x="3077" y="1391"/>
                  <a:pt x="3145" y="1353"/>
                  <a:pt x="3175" y="1338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2231" name="Freeform 7"/>
          <p:cNvSpPr>
            <a:spLocks/>
          </p:cNvSpPr>
          <p:nvPr/>
        </p:nvSpPr>
        <p:spPr bwMode="auto">
          <a:xfrm>
            <a:off x="2411413" y="2000250"/>
            <a:ext cx="3455987" cy="2449513"/>
          </a:xfrm>
          <a:custGeom>
            <a:avLst/>
            <a:gdLst>
              <a:gd name="T0" fmla="*/ 0 w 2177"/>
              <a:gd name="T1" fmla="*/ 1811993507 h 1543"/>
              <a:gd name="T2" fmla="*/ 342741200 w 2177"/>
              <a:gd name="T3" fmla="*/ 1925399768 h 1543"/>
              <a:gd name="T4" fmla="*/ 685482401 w 2177"/>
              <a:gd name="T5" fmla="*/ 1696066296 h 1543"/>
              <a:gd name="T6" fmla="*/ 572074592 w 2177"/>
              <a:gd name="T7" fmla="*/ 1123989917 h 1543"/>
              <a:gd name="T8" fmla="*/ 229333392 w 2177"/>
              <a:gd name="T9" fmla="*/ 1010583656 h 1543"/>
              <a:gd name="T10" fmla="*/ 115927171 w 2177"/>
              <a:gd name="T11" fmla="*/ 554434488 h 1543"/>
              <a:gd name="T12" fmla="*/ 458668371 w 2177"/>
              <a:gd name="T13" fmla="*/ 438507277 h 1543"/>
              <a:gd name="T14" fmla="*/ 1028223601 w 2177"/>
              <a:gd name="T15" fmla="*/ 95765957 h 1543"/>
              <a:gd name="T16" fmla="*/ 1373484164 w 2177"/>
              <a:gd name="T17" fmla="*/ 95765957 h 1543"/>
              <a:gd name="T18" fmla="*/ 1257556993 w 2177"/>
              <a:gd name="T19" fmla="*/ 667842336 h 1543"/>
              <a:gd name="T20" fmla="*/ 1144150772 w 2177"/>
              <a:gd name="T21" fmla="*/ 1123989917 h 1543"/>
              <a:gd name="T22" fmla="*/ 1257556993 w 2177"/>
              <a:gd name="T23" fmla="*/ 1353324976 h 1543"/>
              <a:gd name="T24" fmla="*/ 1486891972 w 2177"/>
              <a:gd name="T25" fmla="*/ 1123989917 h 1543"/>
              <a:gd name="T26" fmla="*/ 1716225364 w 2177"/>
              <a:gd name="T27" fmla="*/ 1353324976 h 1543"/>
              <a:gd name="T28" fmla="*/ 1943039394 w 2177"/>
              <a:gd name="T29" fmla="*/ 1696066296 h 1543"/>
              <a:gd name="T30" fmla="*/ 2147483647 w 2177"/>
              <a:gd name="T31" fmla="*/ 2038807616 h 1543"/>
              <a:gd name="T32" fmla="*/ 2147483647 w 2177"/>
              <a:gd name="T33" fmla="*/ 2038807616 h 1543"/>
              <a:gd name="T34" fmla="*/ 2147483647 w 2177"/>
              <a:gd name="T35" fmla="*/ 2147483647 h 1543"/>
              <a:gd name="T36" fmla="*/ 2147483647 w 2177"/>
              <a:gd name="T37" fmla="*/ 2147483647 h 1543"/>
              <a:gd name="T38" fmla="*/ 2147483647 w 2177"/>
              <a:gd name="T39" fmla="*/ 2147483647 h 1543"/>
              <a:gd name="T40" fmla="*/ 2147483647 w 2177"/>
              <a:gd name="T41" fmla="*/ 2147483647 h 1543"/>
              <a:gd name="T42" fmla="*/ 2147483647 w 2177"/>
              <a:gd name="T43" fmla="*/ 2147483647 h 1543"/>
              <a:gd name="T44" fmla="*/ 2147483647 w 2177"/>
              <a:gd name="T45" fmla="*/ 2147483647 h 1543"/>
              <a:gd name="T46" fmla="*/ 2147483647 w 2177"/>
              <a:gd name="T47" fmla="*/ 2147483647 h 1543"/>
              <a:gd name="T48" fmla="*/ 2147483647 w 2177"/>
              <a:gd name="T49" fmla="*/ 2147483647 h 1543"/>
              <a:gd name="T50" fmla="*/ 2147483647 w 2177"/>
              <a:gd name="T51" fmla="*/ 2147483647 h 154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77"/>
              <a:gd name="T79" fmla="*/ 0 h 1543"/>
              <a:gd name="T80" fmla="*/ 2177 w 2177"/>
              <a:gd name="T81" fmla="*/ 1543 h 154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77" h="1543">
                <a:moveTo>
                  <a:pt x="0" y="719"/>
                </a:moveTo>
                <a:cubicBezTo>
                  <a:pt x="45" y="745"/>
                  <a:pt x="91" y="772"/>
                  <a:pt x="136" y="764"/>
                </a:cubicBezTo>
                <a:cubicBezTo>
                  <a:pt x="181" y="756"/>
                  <a:pt x="257" y="726"/>
                  <a:pt x="272" y="673"/>
                </a:cubicBezTo>
                <a:cubicBezTo>
                  <a:pt x="287" y="620"/>
                  <a:pt x="257" y="491"/>
                  <a:pt x="227" y="446"/>
                </a:cubicBezTo>
                <a:cubicBezTo>
                  <a:pt x="197" y="401"/>
                  <a:pt x="121" y="439"/>
                  <a:pt x="91" y="401"/>
                </a:cubicBezTo>
                <a:cubicBezTo>
                  <a:pt x="61" y="363"/>
                  <a:pt x="31" y="258"/>
                  <a:pt x="46" y="220"/>
                </a:cubicBezTo>
                <a:cubicBezTo>
                  <a:pt x="61" y="182"/>
                  <a:pt x="122" y="204"/>
                  <a:pt x="182" y="174"/>
                </a:cubicBezTo>
                <a:cubicBezTo>
                  <a:pt x="242" y="144"/>
                  <a:pt x="347" y="61"/>
                  <a:pt x="408" y="38"/>
                </a:cubicBezTo>
                <a:cubicBezTo>
                  <a:pt x="469" y="15"/>
                  <a:pt x="530" y="0"/>
                  <a:pt x="545" y="38"/>
                </a:cubicBezTo>
                <a:cubicBezTo>
                  <a:pt x="560" y="76"/>
                  <a:pt x="514" y="197"/>
                  <a:pt x="499" y="265"/>
                </a:cubicBezTo>
                <a:cubicBezTo>
                  <a:pt x="484" y="333"/>
                  <a:pt x="454" y="401"/>
                  <a:pt x="454" y="446"/>
                </a:cubicBezTo>
                <a:cubicBezTo>
                  <a:pt x="454" y="491"/>
                  <a:pt x="476" y="537"/>
                  <a:pt x="499" y="537"/>
                </a:cubicBezTo>
                <a:cubicBezTo>
                  <a:pt x="522" y="537"/>
                  <a:pt x="560" y="446"/>
                  <a:pt x="590" y="446"/>
                </a:cubicBezTo>
                <a:cubicBezTo>
                  <a:pt x="620" y="446"/>
                  <a:pt x="651" y="499"/>
                  <a:pt x="681" y="537"/>
                </a:cubicBezTo>
                <a:cubicBezTo>
                  <a:pt x="711" y="575"/>
                  <a:pt x="680" y="628"/>
                  <a:pt x="771" y="673"/>
                </a:cubicBezTo>
                <a:cubicBezTo>
                  <a:pt x="862" y="718"/>
                  <a:pt x="1119" y="786"/>
                  <a:pt x="1225" y="809"/>
                </a:cubicBezTo>
                <a:cubicBezTo>
                  <a:pt x="1331" y="832"/>
                  <a:pt x="1338" y="756"/>
                  <a:pt x="1406" y="809"/>
                </a:cubicBezTo>
                <a:cubicBezTo>
                  <a:pt x="1474" y="862"/>
                  <a:pt x="1565" y="1059"/>
                  <a:pt x="1633" y="1127"/>
                </a:cubicBezTo>
                <a:cubicBezTo>
                  <a:pt x="1701" y="1195"/>
                  <a:pt x="1830" y="1203"/>
                  <a:pt x="1815" y="1218"/>
                </a:cubicBezTo>
                <a:cubicBezTo>
                  <a:pt x="1800" y="1233"/>
                  <a:pt x="1610" y="1203"/>
                  <a:pt x="1542" y="1218"/>
                </a:cubicBezTo>
                <a:cubicBezTo>
                  <a:pt x="1474" y="1233"/>
                  <a:pt x="1406" y="1270"/>
                  <a:pt x="1406" y="1308"/>
                </a:cubicBezTo>
                <a:cubicBezTo>
                  <a:pt x="1406" y="1346"/>
                  <a:pt x="1481" y="1421"/>
                  <a:pt x="1542" y="1444"/>
                </a:cubicBezTo>
                <a:cubicBezTo>
                  <a:pt x="1603" y="1467"/>
                  <a:pt x="1709" y="1436"/>
                  <a:pt x="1769" y="1444"/>
                </a:cubicBezTo>
                <a:cubicBezTo>
                  <a:pt x="1829" y="1452"/>
                  <a:pt x="1852" y="1475"/>
                  <a:pt x="1905" y="1490"/>
                </a:cubicBezTo>
                <a:cubicBezTo>
                  <a:pt x="1958" y="1505"/>
                  <a:pt x="2042" y="1543"/>
                  <a:pt x="2087" y="1535"/>
                </a:cubicBezTo>
                <a:cubicBezTo>
                  <a:pt x="2132" y="1527"/>
                  <a:pt x="2162" y="1459"/>
                  <a:pt x="2177" y="1444"/>
                </a:cubicBezTo>
              </a:path>
            </a:pathLst>
          </a:custGeom>
          <a:noFill/>
          <a:ln w="57150" cmpd="sng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2232" name="Freeform 8"/>
          <p:cNvSpPr>
            <a:spLocks/>
          </p:cNvSpPr>
          <p:nvPr/>
        </p:nvSpPr>
        <p:spPr bwMode="auto">
          <a:xfrm>
            <a:off x="2700338" y="1257300"/>
            <a:ext cx="1727200" cy="395288"/>
          </a:xfrm>
          <a:custGeom>
            <a:avLst/>
            <a:gdLst>
              <a:gd name="T0" fmla="*/ 0 w 1088"/>
              <a:gd name="T1" fmla="*/ 246975625 h 249"/>
              <a:gd name="T2" fmla="*/ 226814063 w 1088"/>
              <a:gd name="T3" fmla="*/ 17641910 h 249"/>
              <a:gd name="T4" fmla="*/ 456149075 w 1088"/>
              <a:gd name="T5" fmla="*/ 133569244 h 249"/>
              <a:gd name="T6" fmla="*/ 569555313 w 1088"/>
              <a:gd name="T7" fmla="*/ 476310927 h 249"/>
              <a:gd name="T8" fmla="*/ 1028223750 w 1088"/>
              <a:gd name="T9" fmla="*/ 476310927 h 249"/>
              <a:gd name="T10" fmla="*/ 1257558763 w 1088"/>
              <a:gd name="T11" fmla="*/ 246975625 h 249"/>
              <a:gd name="T12" fmla="*/ 1484372825 w 1088"/>
              <a:gd name="T13" fmla="*/ 589717308 h 249"/>
              <a:gd name="T14" fmla="*/ 1827114075 w 1088"/>
              <a:gd name="T15" fmla="*/ 476310927 h 249"/>
              <a:gd name="T16" fmla="*/ 2147483647 w 1088"/>
              <a:gd name="T17" fmla="*/ 246975625 h 249"/>
              <a:gd name="T18" fmla="*/ 2147483647 w 1088"/>
              <a:gd name="T19" fmla="*/ 246975625 h 249"/>
              <a:gd name="T20" fmla="*/ 2147483647 w 1088"/>
              <a:gd name="T21" fmla="*/ 246975625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8"/>
              <a:gd name="T34" fmla="*/ 0 h 249"/>
              <a:gd name="T35" fmla="*/ 1088 w 1088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8" h="249">
                <a:moveTo>
                  <a:pt x="0" y="98"/>
                </a:moveTo>
                <a:cubicBezTo>
                  <a:pt x="30" y="56"/>
                  <a:pt x="60" y="14"/>
                  <a:pt x="90" y="7"/>
                </a:cubicBezTo>
                <a:cubicBezTo>
                  <a:pt x="120" y="0"/>
                  <a:pt x="158" y="23"/>
                  <a:pt x="181" y="53"/>
                </a:cubicBezTo>
                <a:cubicBezTo>
                  <a:pt x="204" y="83"/>
                  <a:pt x="188" y="166"/>
                  <a:pt x="226" y="189"/>
                </a:cubicBezTo>
                <a:cubicBezTo>
                  <a:pt x="264" y="212"/>
                  <a:pt x="363" y="204"/>
                  <a:pt x="408" y="189"/>
                </a:cubicBezTo>
                <a:cubicBezTo>
                  <a:pt x="453" y="174"/>
                  <a:pt x="469" y="91"/>
                  <a:pt x="499" y="98"/>
                </a:cubicBezTo>
                <a:cubicBezTo>
                  <a:pt x="529" y="105"/>
                  <a:pt x="551" y="219"/>
                  <a:pt x="589" y="234"/>
                </a:cubicBezTo>
                <a:cubicBezTo>
                  <a:pt x="627" y="249"/>
                  <a:pt x="680" y="212"/>
                  <a:pt x="725" y="189"/>
                </a:cubicBezTo>
                <a:cubicBezTo>
                  <a:pt x="770" y="166"/>
                  <a:pt x="816" y="113"/>
                  <a:pt x="861" y="98"/>
                </a:cubicBezTo>
                <a:cubicBezTo>
                  <a:pt x="906" y="83"/>
                  <a:pt x="960" y="98"/>
                  <a:pt x="998" y="98"/>
                </a:cubicBezTo>
                <a:cubicBezTo>
                  <a:pt x="1036" y="98"/>
                  <a:pt x="1062" y="98"/>
                  <a:pt x="1088" y="98"/>
                </a:cubicBezTo>
              </a:path>
            </a:pathLst>
          </a:custGeom>
          <a:noFill/>
          <a:ln w="57150" cmpd="sng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7164388" y="5300663"/>
            <a:ext cx="647700" cy="649287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4572000" y="1125538"/>
            <a:ext cx="1223963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3333CC"/>
                </a:solidFill>
                <a:latin typeface="Arial Black" pitchFamily="34" charset="0"/>
              </a:rPr>
              <a:t>DUNAV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059113" y="981075"/>
            <a:ext cx="935037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3333CC"/>
                </a:solidFill>
                <a:latin typeface="Arial Black" pitchFamily="34" charset="0"/>
              </a:rPr>
              <a:t>VUKA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563938" y="2636838"/>
            <a:ext cx="1152525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3333CC"/>
                </a:solidFill>
                <a:latin typeface="Arial Black" pitchFamily="34" charset="0"/>
              </a:rPr>
              <a:t>BOSUT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203575" y="5661025"/>
            <a:ext cx="1008063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3333CC"/>
                </a:solidFill>
                <a:latin typeface="Arial Black" pitchFamily="34" charset="0"/>
              </a:rPr>
              <a:t>SAVA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U Savu utječe Bosut. </a:t>
            </a:r>
            <a:r>
              <a:rPr lang="hr-HR" altLang="sr-Latn-RS" smtClean="0">
                <a:solidFill>
                  <a:srgbClr val="FF0000"/>
                </a:solidFill>
              </a:rPr>
              <a:t>(Gdje?)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	Znaš li gdje utječe Sava u Dunav?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	Dunav krivuda, mijenja smjer stvarajući mnoge okuke i riječne otoke, koje zovemo ADE.</a:t>
            </a:r>
          </a:p>
          <a:p>
            <a:pPr eaLnBrk="1" hangingPunct="1"/>
            <a:endParaRPr lang="hr-HR" altLang="sr-Latn-RS" smtClean="0"/>
          </a:p>
        </p:txBody>
      </p:sp>
      <p:pic>
        <p:nvPicPr>
          <p:cNvPr id="19460" name="Picture 4" descr="MPj043720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60800"/>
            <a:ext cx="33877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36004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sr-Latn-R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altLang="sr-Latn-RS" smtClean="0"/>
          </a:p>
        </p:txBody>
      </p:sp>
      <p:pic>
        <p:nvPicPr>
          <p:cNvPr id="3076" name="Picture 4" descr="scan00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9388" y="0"/>
            <a:ext cx="576262" cy="6962775"/>
          </a:xfrm>
          <a:prstGeom prst="rect">
            <a:avLst/>
          </a:prstGeom>
          <a:solidFill>
            <a:srgbClr val="F5E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E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P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U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L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I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K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A 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1700" b="1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H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V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T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S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K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A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27088" y="476250"/>
            <a:ext cx="576262" cy="5475288"/>
          </a:xfrm>
          <a:prstGeom prst="rect">
            <a:avLst/>
          </a:prstGeom>
          <a:solidFill>
            <a:srgbClr val="F5E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I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M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1700" b="1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latin typeface="Comic Sans MS" pitchFamily="66" charset="0"/>
              </a:rPr>
              <a:t>2O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1700" b="1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Ž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U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P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N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I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J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A.</a:t>
            </a: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632700" y="1628775"/>
            <a:ext cx="1547813" cy="1450975"/>
          </a:xfrm>
          <a:custGeom>
            <a:avLst/>
            <a:gdLst>
              <a:gd name="T0" fmla="*/ 856853402 w 975"/>
              <a:gd name="T1" fmla="*/ 113407825 h 914"/>
              <a:gd name="T2" fmla="*/ 2147483647 w 975"/>
              <a:gd name="T3" fmla="*/ 342741250 h 914"/>
              <a:gd name="T4" fmla="*/ 2147483647 w 975"/>
              <a:gd name="T5" fmla="*/ 1943041263 h 914"/>
              <a:gd name="T6" fmla="*/ 1199594763 w 975"/>
              <a:gd name="T7" fmla="*/ 2147483647 h 914"/>
              <a:gd name="T8" fmla="*/ 171370680 w 975"/>
              <a:gd name="T9" fmla="*/ 2056447500 h 914"/>
              <a:gd name="T10" fmla="*/ 171370680 w 975"/>
              <a:gd name="T11" fmla="*/ 1028223750 h 914"/>
              <a:gd name="T12" fmla="*/ 856853402 w 975"/>
              <a:gd name="T13" fmla="*/ 113407825 h 9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75"/>
              <a:gd name="T22" fmla="*/ 0 h 914"/>
              <a:gd name="T23" fmla="*/ 975 w 975"/>
              <a:gd name="T24" fmla="*/ 914 h 9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75" h="914">
                <a:moveTo>
                  <a:pt x="340" y="45"/>
                </a:moveTo>
                <a:cubicBezTo>
                  <a:pt x="476" y="0"/>
                  <a:pt x="793" y="15"/>
                  <a:pt x="884" y="136"/>
                </a:cubicBezTo>
                <a:cubicBezTo>
                  <a:pt x="975" y="257"/>
                  <a:pt x="952" y="642"/>
                  <a:pt x="884" y="771"/>
                </a:cubicBezTo>
                <a:cubicBezTo>
                  <a:pt x="816" y="900"/>
                  <a:pt x="612" y="900"/>
                  <a:pt x="476" y="907"/>
                </a:cubicBezTo>
                <a:cubicBezTo>
                  <a:pt x="340" y="914"/>
                  <a:pt x="136" y="899"/>
                  <a:pt x="68" y="816"/>
                </a:cubicBezTo>
                <a:cubicBezTo>
                  <a:pt x="0" y="733"/>
                  <a:pt x="23" y="544"/>
                  <a:pt x="68" y="408"/>
                </a:cubicBezTo>
                <a:cubicBezTo>
                  <a:pt x="113" y="272"/>
                  <a:pt x="204" y="90"/>
                  <a:pt x="340" y="45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3080" name="Picture 8" descr="MPj043401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429000"/>
            <a:ext cx="18573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820150" cy="27352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Tekućice: Dunav, Sava, Bosut, Vuka, Berava, Brežnica, Spačva, Studva i dr. rječice.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Stajačice: Otočki i Bošnjački virovi</a:t>
            </a:r>
          </a:p>
        </p:txBody>
      </p:sp>
      <p:pic>
        <p:nvPicPr>
          <p:cNvPr id="23557" name="Picture 5" descr="bos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3764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unav-tikve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22987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Duna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375"/>
            <a:ext cx="21605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bošnjački virov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22800"/>
            <a:ext cx="29876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otočki virov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4400"/>
            <a:ext cx="25209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otočki virovi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266541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MCj04404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MCj044008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2195512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94300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Klima (podneblje)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820150" cy="5661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z="2800" smtClean="0"/>
              <a:t>Klima je u našem zavičaju ugodna za 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život i pogoduje razvoju poljoprivrede.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Naš zavičaj ima </a:t>
            </a:r>
            <a:r>
              <a:rPr lang="hr-HR" altLang="sr-Latn-RS" sz="2800" b="1" smtClean="0"/>
              <a:t>umjereno-kontinentalnu klimu.</a:t>
            </a:r>
            <a:endParaRPr lang="hr-HR" altLang="sr-Latn-RS" sz="2800" smtClean="0"/>
          </a:p>
          <a:p>
            <a:pPr eaLnBrk="1" hangingPunct="1">
              <a:buFontTx/>
              <a:buNone/>
            </a:pPr>
            <a:r>
              <a:rPr lang="hr-HR" altLang="sr-Latn-RS" sz="2800" smtClean="0"/>
              <a:t>Ljeta su sunčana i vruća (najtopliji srpanj).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Zime su hladne, sa snijegom (najhladniji siječanj).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Proljeće je toplije od jeseni.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Česte proljetne kiše pogoduju usjevima.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Prosječna godišnja temperatura zraka je 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od 10 do 12</a:t>
            </a:r>
            <a:r>
              <a:rPr lang="en-US" altLang="sr-Latn-RS" sz="2800" smtClean="0">
                <a:cs typeface="Arial" charset="0"/>
              </a:rPr>
              <a:t>°</a:t>
            </a:r>
            <a:r>
              <a:rPr lang="hr-HR" altLang="sr-Latn-RS" sz="2800" smtClean="0">
                <a:cs typeface="Arial" charset="0"/>
              </a:rPr>
              <a:t>C.</a:t>
            </a:r>
          </a:p>
          <a:p>
            <a:pPr eaLnBrk="1" hangingPunct="1">
              <a:buFontTx/>
              <a:buNone/>
            </a:pPr>
            <a:r>
              <a:rPr lang="hr-HR" altLang="sr-Latn-RS" sz="2800" smtClean="0">
                <a:cs typeface="Arial" charset="0"/>
              </a:rPr>
              <a:t>Snijeg zimi štiti usjeve od velikih hladnoća. </a:t>
            </a:r>
          </a:p>
          <a:p>
            <a:pPr eaLnBrk="1" hangingPunct="1">
              <a:buFontTx/>
              <a:buNone/>
            </a:pPr>
            <a:r>
              <a:rPr lang="hr-HR" altLang="sr-Latn-RS" sz="2800" smtClean="0">
                <a:cs typeface="Arial" charset="0"/>
              </a:rPr>
              <a:t>Mraz u proljeće može oštetiti usjeve.</a:t>
            </a:r>
            <a:endParaRPr lang="en-US" altLang="sr-Latn-RS" sz="2800" smtClean="0">
              <a:cs typeface="Arial" charset="0"/>
            </a:endParaRPr>
          </a:p>
        </p:txBody>
      </p:sp>
      <p:pic>
        <p:nvPicPr>
          <p:cNvPr id="20485" name="Picture 5" descr="MCj044040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933825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1268413"/>
            <a:ext cx="6264275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Najniža temperatura zraka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zabilježena u našoj županiji bila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je -27</a:t>
            </a:r>
            <a:r>
              <a:rPr lang="en-US" altLang="sr-Latn-RS" smtClean="0">
                <a:cs typeface="Arial" charset="0"/>
              </a:rPr>
              <a:t>°</a:t>
            </a:r>
            <a:r>
              <a:rPr lang="hr-HR" altLang="sr-Latn-RS" smtClean="0">
                <a:cs typeface="Arial" charset="0"/>
              </a:rPr>
              <a:t>C, a najviša 40</a:t>
            </a:r>
            <a:r>
              <a:rPr lang="en-US" altLang="sr-Latn-RS" smtClean="0">
                <a:cs typeface="Arial" charset="0"/>
              </a:rPr>
              <a:t>°</a:t>
            </a:r>
            <a:r>
              <a:rPr lang="hr-HR" altLang="sr-Latn-RS" smtClean="0">
                <a:cs typeface="Arial" charset="0"/>
              </a:rPr>
              <a:t>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cs typeface="Arial" charset="0"/>
              </a:rPr>
              <a:t>Jedne godine u veljači je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cs typeface="Arial" charset="0"/>
              </a:rPr>
              <a:t>zabilježeno čak 19 </a:t>
            </a:r>
            <a:r>
              <a:rPr lang="en-US" altLang="sr-Latn-RS" smtClean="0">
                <a:cs typeface="Arial" charset="0"/>
              </a:rPr>
              <a:t>°</a:t>
            </a:r>
            <a:r>
              <a:rPr lang="hr-HR" altLang="sr-Latn-RS" smtClean="0">
                <a:cs typeface="Arial" charset="0"/>
              </a:rPr>
              <a:t>C,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cs typeface="Arial" charset="0"/>
              </a:rPr>
              <a:t>a u srpnju tek 5</a:t>
            </a:r>
            <a:r>
              <a:rPr lang="en-US" altLang="sr-Latn-RS" smtClean="0">
                <a:cs typeface="Arial" charset="0"/>
              </a:rPr>
              <a:t>°</a:t>
            </a:r>
            <a:r>
              <a:rPr lang="hr-HR" altLang="sr-Latn-RS" smtClean="0">
                <a:cs typeface="Arial" charset="0"/>
              </a:rPr>
              <a:t>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cs typeface="Arial" charset="0"/>
              </a:rPr>
              <a:t>To se vrlo rijetko događa.</a:t>
            </a:r>
            <a:endParaRPr lang="en-US" altLang="sr-Latn-RS" smtClean="0">
              <a:cs typeface="Arial" charset="0"/>
            </a:endParaRPr>
          </a:p>
        </p:txBody>
      </p:sp>
      <p:pic>
        <p:nvPicPr>
          <p:cNvPr id="21508" name="Picture 4" descr="MPj043717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4538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MCj043473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764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MCj040788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18415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MCj043259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MPj043872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332413"/>
            <a:ext cx="205105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sr-Latn-RS" smtClean="0"/>
              <a:t>Znaš li koji je mjesec: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59488" cy="5068888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hr-HR" altLang="sr-Latn-RS" smtClean="0"/>
              <a:t>najtopliji?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najhladniji?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najkišovitiji?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najsuši?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najoblačniji?</a:t>
            </a:r>
          </a:p>
          <a:p>
            <a:pPr eaLnBrk="1" hangingPunct="1">
              <a:buFontTx/>
              <a:buChar char="-"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A najmaglovitije godišnje doba?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63938" y="1628775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b="1">
                <a:solidFill>
                  <a:srgbClr val="FF0000"/>
                </a:solidFill>
                <a:latin typeface="Comic Sans MS" pitchFamily="66" charset="0"/>
              </a:rPr>
              <a:t>SRPANJ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563938" y="2205038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b="1">
                <a:solidFill>
                  <a:schemeClr val="hlink"/>
                </a:solidFill>
                <a:latin typeface="Comic Sans MS" pitchFamily="66" charset="0"/>
              </a:rPr>
              <a:t>SIJEČANJ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563938" y="2781300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b="1">
                <a:solidFill>
                  <a:srgbClr val="66CCFF"/>
                </a:solidFill>
                <a:latin typeface="Comic Sans MS" pitchFamily="66" charset="0"/>
              </a:rPr>
              <a:t>LIPANJ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563938" y="3429000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b="1">
                <a:solidFill>
                  <a:srgbClr val="CC9900"/>
                </a:solidFill>
                <a:latin typeface="Comic Sans MS" pitchFamily="66" charset="0"/>
              </a:rPr>
              <a:t>VELJAČA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563938" y="4076700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b="1">
                <a:solidFill>
                  <a:schemeClr val="bg2"/>
                </a:solidFill>
                <a:latin typeface="Comic Sans MS" pitchFamily="66" charset="0"/>
              </a:rPr>
              <a:t>PROSINAC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516688" y="5229225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b="1">
                <a:solidFill>
                  <a:srgbClr val="3333CC"/>
                </a:solidFill>
                <a:latin typeface="Comic Sans MS" pitchFamily="66" charset="0"/>
              </a:rPr>
              <a:t>ZIMA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25604" grpId="0"/>
      <p:bldP spid="25605" grpId="0"/>
      <p:bldP spid="25606" grpId="0"/>
      <p:bldP spid="25607" grpId="0"/>
      <p:bldP spid="25608" grpId="0"/>
      <p:bldP spid="256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1928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200" smtClean="0">
                <a:latin typeface="Comic Sans MS" pitchFamily="66" charset="0"/>
              </a:rPr>
              <a:t>Reljef naše županije pretežno je _________________.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200" smtClean="0">
                <a:latin typeface="Comic Sans MS" pitchFamily="66" charset="0"/>
              </a:rPr>
              <a:t>Istočno su obronci ______________________, a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	zapadno brežuljci __________.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3. 	Kako se zovu nizine uz rijeke: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hr-HR" altLang="sr-Latn-RS" sz="2200" smtClean="0">
                <a:latin typeface="Comic Sans MS" pitchFamily="66" charset="0"/>
              </a:rPr>
              <a:t>Dunav ___________________________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hr-HR" altLang="sr-Latn-RS" sz="2200" smtClean="0">
                <a:latin typeface="Comic Sans MS" pitchFamily="66" charset="0"/>
              </a:rPr>
              <a:t>Vuku ____________________________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hr-HR" altLang="sr-Latn-RS" sz="2200" smtClean="0">
                <a:latin typeface="Comic Sans MS" pitchFamily="66" charset="0"/>
              </a:rPr>
              <a:t>Bosut ____________________________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hr-HR" altLang="sr-Latn-RS" sz="2200" smtClean="0">
                <a:latin typeface="Comic Sans MS" pitchFamily="66" charset="0"/>
              </a:rPr>
              <a:t>Savu_____________________________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4.	Više ravnice zovu se _____________________.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5.	Što su ade? _________________________________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6.	Nabroji 4 tekućice u našoj županiji: _______________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hr-HR" altLang="sr-Latn-RS" sz="22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7.	Napiši 2 stajaćice u našoj županiji: 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hr-HR" altLang="sr-Latn-RS" sz="22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8.	Gdje se Vuka ulijeva u Dunav?____________________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9.	U koju rijeku utječe Bosut? _____________________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10.	Naš zavičaj ima _________________________ klimu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435600" y="333375"/>
            <a:ext cx="1871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NIZINSKI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580063" y="4437063"/>
            <a:ext cx="316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OTOČKI I BOŠNJAČKI VIROVI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724525" y="3716338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DUNAV, SAVA, BOSUT, VUKA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771775" y="3429000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RIJEČNI OTOCI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924300" y="3068638"/>
            <a:ext cx="1871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RAVNJACI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484438" y="2781300"/>
            <a:ext cx="1871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POSAVINA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627313" y="2420938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BOSUTSKA NIZINA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700338" y="2133600"/>
            <a:ext cx="287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NIZINA UZ VUKU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700338" y="1773238"/>
            <a:ext cx="215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PODUNAVLJE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563938" y="1125538"/>
            <a:ext cx="1871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DILJA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3851275" y="765175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FRUŠKE GORE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5003800" y="5084763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U VUKOVARU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4859338" y="5445125"/>
            <a:ext cx="2160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U SAVU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3419475" y="5734050"/>
            <a:ext cx="424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UMJERENO-KONTINENTALNU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5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5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53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53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53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53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53252" grpId="0"/>
      <p:bldP spid="53253" grpId="0"/>
      <p:bldP spid="53254" grpId="0"/>
      <p:bldP spid="53255" grpId="0"/>
      <p:bldP spid="53256" grpId="0"/>
      <p:bldP spid="53257" grpId="0"/>
      <p:bldP spid="53258" grpId="0"/>
      <p:bldP spid="53259" grpId="0"/>
      <p:bldP spid="53261" grpId="0"/>
      <p:bldP spid="53262" grpId="0"/>
      <p:bldP spid="53263" grpId="0"/>
      <p:bldP spid="53264" grpId="0"/>
      <p:bldP spid="53265" grpId="0"/>
      <p:bldP spid="532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Biljni i životinjski svijet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37063"/>
            <a:ext cx="9144000" cy="2044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altLang="sr-Latn-RS" smtClean="0"/>
              <a:t>Velik dio područja nekada su prekrivale šume.</a:t>
            </a:r>
          </a:p>
          <a:p>
            <a:pPr algn="ctr" eaLnBrk="1" hangingPunct="1">
              <a:buFontTx/>
              <a:buNone/>
            </a:pPr>
            <a:r>
              <a:rPr lang="hr-HR" altLang="sr-Latn-RS" smtClean="0"/>
              <a:t>Da bi dobili oranice ljudi su krčili šume.</a:t>
            </a:r>
          </a:p>
          <a:p>
            <a:pPr algn="ctr" eaLnBrk="1" hangingPunct="1">
              <a:buFontTx/>
              <a:buNone/>
            </a:pPr>
            <a:r>
              <a:rPr lang="hr-HR" altLang="sr-Latn-RS" smtClean="0"/>
              <a:t>I danas u našem zavičaju ima lijepih i starih </a:t>
            </a:r>
            <a:r>
              <a:rPr lang="hr-HR" altLang="sr-Latn-RS" sz="3000" smtClean="0"/>
              <a:t>šuma</a:t>
            </a:r>
            <a:r>
              <a:rPr lang="hr-HR" altLang="sr-Latn-RS" smtClean="0"/>
              <a:t>.</a:t>
            </a:r>
          </a:p>
        </p:txBody>
      </p:sp>
      <p:pic>
        <p:nvPicPr>
          <p:cNvPr id="22532" name="Picture 4" descr="MPj043856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2225"/>
            <a:ext cx="62245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3168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/>
              <a:t>Šume su bogatstvo i prirodna ljepota našeg zavičaja.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/>
              <a:t>Najveće šume su uz Bosut. Zovu se SPAČVANSKE ŠUME.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/>
              <a:t>Prevladava HRAST LUŽNJAK.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/>
              <a:t>Osim hrasta raste JASEN, GRAB, CER, BRIJEST, TOPOLA, LIPA i VRBA.</a:t>
            </a:r>
          </a:p>
        </p:txBody>
      </p:sp>
      <p:pic>
        <p:nvPicPr>
          <p:cNvPr id="24580" name="Picture 4" descr="buk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568825"/>
            <a:ext cx="17208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gr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1200"/>
            <a:ext cx="1574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r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83100"/>
            <a:ext cx="23558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spačvanska šum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773238"/>
            <a:ext cx="13033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spačvanska šu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imagesCA2PEZG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20875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3213100"/>
            <a:ext cx="3635375" cy="1800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Na podvodnom šumskom tlu raste trska i šaš.</a:t>
            </a:r>
          </a:p>
        </p:txBody>
      </p:sp>
      <p:pic>
        <p:nvPicPr>
          <p:cNvPr id="28676" name="Picture 4" descr="tr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933825"/>
            <a:ext cx="19304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cvijeć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1536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g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0"/>
            <a:ext cx="42291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gr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14557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šum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868863"/>
            <a:ext cx="2087562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šum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44675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trsak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5065713"/>
            <a:ext cx="2376487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11188" y="188913"/>
            <a:ext cx="41052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800"/>
              <a:t>Rubovi šuma obrasli su grmovima gloga i raznim šumskim cvijećem.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8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U šumama žive jeleni, srne, lisice, kune, divlje svinje, zečevi i jazavci. Ima i divljih pataka i gusaka, fazana, jarebica i prepelica.</a:t>
            </a:r>
          </a:p>
        </p:txBody>
      </p:sp>
      <p:pic>
        <p:nvPicPr>
          <p:cNvPr id="26631" name="Picture 7" descr="z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429000"/>
            <a:ext cx="2159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divlja svin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941888"/>
            <a:ext cx="2016125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faz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013325"/>
            <a:ext cx="2195512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jareb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20875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jazav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8913"/>
            <a:ext cx="20161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jel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357563"/>
            <a:ext cx="165576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ku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13700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lis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sr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88913"/>
            <a:ext cx="20161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32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Kako se prirodna bogatstva sve više iskorištavaju, neke vrste drveća, biljaka i životinja su zaštićene.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	U spačvanskim šumama zaštićena područja su Lože (kod Županje) gdje raste hrast lužnjak i Radiševo (pokraj Vrbanje) gdje raste hrast kitnjak.</a:t>
            </a:r>
          </a:p>
        </p:txBody>
      </p:sp>
      <p:pic>
        <p:nvPicPr>
          <p:cNvPr id="27653" name="Picture 5" descr="šu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4640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492375"/>
            <a:ext cx="7772400" cy="1470025"/>
          </a:xfrm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hr-HR" altLang="sr-Latn-RS" b="1" smtClean="0">
                <a:solidFill>
                  <a:srgbClr val="FFFF00"/>
                </a:solidFill>
                <a:latin typeface="Comic Sans MS" pitchFamily="66" charset="0"/>
              </a:rPr>
              <a:t>VUKOVARSKO-SRIJEMSKA ŽUPANIJA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6250"/>
            <a:ext cx="3889375" cy="838200"/>
          </a:xfrm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hr-HR" altLang="sr-Latn-RS" smtClean="0">
                <a:solidFill>
                  <a:srgbClr val="FFFF00"/>
                </a:solidFill>
                <a:latin typeface="Comic Sans MS" pitchFamily="66" charset="0"/>
              </a:rPr>
              <a:t>Moja županija</a:t>
            </a:r>
          </a:p>
        </p:txBody>
      </p:sp>
      <p:pic>
        <p:nvPicPr>
          <p:cNvPr id="2052" name="Picture 4" descr="vuk-sri ž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-26988"/>
            <a:ext cx="3313113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4797425"/>
            <a:ext cx="153035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zasta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68763"/>
            <a:ext cx="33845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0" grpId="1" animBg="1"/>
      <p:bldP spid="2051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6048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Naše rijeke bogate su ribom.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Najveća riječna riba je som.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	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	Ukusnim mesom ističu se šaran, smuđ, štuka i kečiga.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	</a:t>
            </a:r>
          </a:p>
        </p:txBody>
      </p:sp>
      <p:pic>
        <p:nvPicPr>
          <p:cNvPr id="29700" name="Picture 4" descr="s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771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štu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84763"/>
            <a:ext cx="2089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keči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19431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smu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208915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šar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68863"/>
            <a:ext cx="194468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156325" y="2852738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/>
              <a:t>kečiga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771775" y="2565400"/>
            <a:ext cx="865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/>
              <a:t>smuđ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635375" y="5300663"/>
            <a:ext cx="115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/>
              <a:t>štuka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292725" y="5949950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/>
              <a:t>šaran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2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5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8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6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9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5" grpId="0"/>
      <p:bldP spid="29706" grpId="0"/>
      <p:bldP spid="29707" grpId="0"/>
      <p:bldP spid="2970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3197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Nekada je ribe u rijekama bilo puno više. Danas se one uzgajaju u ribnjacima gdje ima i nekih vrsta kojih prije nije bilo u našim rijekama (amur, tolstolobik).</a:t>
            </a:r>
          </a:p>
          <a:p>
            <a:pPr eaLnBrk="1" hangingPunct="1"/>
            <a:endParaRPr lang="hr-HR" altLang="sr-Latn-RS" smtClean="0"/>
          </a:p>
        </p:txBody>
      </p:sp>
      <p:pic>
        <p:nvPicPr>
          <p:cNvPr id="30724" name="Picture 4" descr="am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23764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692275" y="5516563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/>
              <a:t>amur</a:t>
            </a:r>
          </a:p>
        </p:txBody>
      </p:sp>
      <p:pic>
        <p:nvPicPr>
          <p:cNvPr id="30726" name="Picture 6" descr="tolstolob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141663"/>
            <a:ext cx="1724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940425" y="5794375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/>
              <a:t>tolstolobik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5" grpId="0"/>
      <p:bldP spid="307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	Prema popisu stanovništva iz 2001. godine na području ove županije živi 204.768 stanovnika.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	Vukovarsko-srijemska županija ima 84 naseljena mjesta.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	Koliko gradova?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	Koliko općina?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	Osobitost ovog kraja jesu mnoga velika sela sa po više tisuća stanovnika.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Stanovništvo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	Šokci su domaće starosjedilačko hrvatsko pučanstvo rimokatoličke vjeroispovijesti. Stoga je i ovo područje poznato i prepoznatljivo kao Šokadija.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	Na ove prostore vršena su brojna organizirana, ali i individualna useljavanja hrvatskog stanovništva katoličke vjeroispovijesti iz različitih krajeva: Gorskog kotara, Like, Korduna, Krbave, Dalmacije, Zagorja, Prigorja, Međimurja, Hercegovine, Bosne, Vojvodine...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	Kroz stariju i noviju povijest u neka od ovih područja useljavani su Mađari, Nijemci (Švabe), Srbi, Slovaci, Rusini, Ukrajinci, Česi, Talijani...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altLang="sr-Latn-R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	Starinačko šokačko pučanstvo ovoga područja govorilo je specifičnim ikavskim govorom stare akcentuacije, što se i danas može čuti među starijim osobama. U jednom dijelu ovoga područja starinski dijalektalni govor je štokavska šokačka ekavica.</a:t>
            </a:r>
            <a:br>
              <a:rPr lang="hr-HR" altLang="sr-Latn-RS" sz="2400" smtClean="0"/>
            </a:br>
            <a:endParaRPr lang="hr-HR" altLang="sr-Latn-R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GRADOVI</a:t>
            </a:r>
            <a:r>
              <a:rPr lang="hr-HR" altLang="sr-Latn-RS" smtClean="0"/>
              <a:t> NAŠE ŽUPANIJE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hr-HR" altLang="sr-Latn-RS" b="1" u="sng" smtClean="0">
                <a:solidFill>
                  <a:srgbClr val="FF0000"/>
                </a:solidFill>
              </a:rPr>
              <a:t>RAD U SKUPINAMA</a:t>
            </a:r>
          </a:p>
          <a:p>
            <a:pPr marL="609600" indent="-609600" eaLnBrk="1" hangingPunct="1">
              <a:buFontTx/>
              <a:buNone/>
            </a:pPr>
            <a:endParaRPr lang="hr-HR" altLang="sr-Latn-RS" b="1" u="sng" smtClean="0">
              <a:solidFill>
                <a:srgbClr val="FF00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hr-HR" altLang="sr-Latn-RS" b="1" smtClean="0">
                <a:solidFill>
                  <a:srgbClr val="3333CC"/>
                </a:solidFill>
              </a:rPr>
              <a:t>VUKOVAR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r-HR" altLang="sr-Latn-RS" b="1" smtClean="0">
                <a:solidFill>
                  <a:srgbClr val="3333CC"/>
                </a:solidFill>
              </a:rPr>
              <a:t>VINKOVCI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r-HR" altLang="sr-Latn-RS" b="1" smtClean="0">
                <a:solidFill>
                  <a:srgbClr val="3333CC"/>
                </a:solidFill>
              </a:rPr>
              <a:t>ŽUPANJA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r-HR" altLang="sr-Latn-RS" b="1" smtClean="0">
                <a:solidFill>
                  <a:srgbClr val="3333CC"/>
                </a:solidFill>
              </a:rPr>
              <a:t>ILOK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r-HR" altLang="sr-Latn-RS" b="1" smtClean="0">
                <a:solidFill>
                  <a:srgbClr val="3333CC"/>
                </a:solidFill>
              </a:rPr>
              <a:t>OTOK</a:t>
            </a:r>
          </a:p>
        </p:txBody>
      </p:sp>
      <p:pic>
        <p:nvPicPr>
          <p:cNvPr id="68612" name="Picture 4" descr="grbovigradovaVSZ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57563"/>
            <a:ext cx="1714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Zašto su ljudi krčili šume?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Kako se zovu šume u području rijeke Bosut?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Koja vrsta drveta prevladava u našim šumama?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Nabroji još 4 vrste drveća koje rastu u našim šumama!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Nabroji 4 životinje koje žive u našim šumama!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Zašto u šumama ima sve manje divljači?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Koja su dva zaštićena područja u spačvanskim šumama?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Što je zaštićeno u našoj općini?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Koja je naša najveća riječna riba?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Nabroji još 3 vrste riba iz naših rijeka! </a:t>
            </a:r>
            <a:endParaRPr lang="hr-HR" altLang="sr-Latn-RS" sz="1400" smtClean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427538" y="333375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r-Latn-CS" altLang="sr-Latn-R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500563" y="260350"/>
            <a:ext cx="3167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DA BI DOBILI ORANICE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553200" y="836613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SPAČVANSKE ŠUME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659563" y="1412875"/>
            <a:ext cx="230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HRAST LUŽNJAK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258888" y="2276475"/>
            <a:ext cx="6337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GRAB, CER, TOPOLA, JASEN, BRIJEST, LIPA, VRBA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116013" y="2924175"/>
            <a:ext cx="755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JELENI, SRNE, LISICE, KUNE, DIVLJE SVINJE, ZEČEVI, JAZAVCI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1187450" y="3573463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ZBOG PREVELIKOG ISKORIŠTAVANJA PRIRODNIH BOGATSTAVA.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1258888" y="4221163"/>
            <a:ext cx="547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LOŽE kraj Županje i RADIŠEVO kraj Vrbanje.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5003800" y="4868863"/>
            <a:ext cx="432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PARK POKRAJ DVORCA U NUŠTRU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5364163" y="544512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SOM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5976938" y="6021388"/>
            <a:ext cx="3167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ŠARAN, SMUĐ, ŠTUKA, KEČIGA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6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6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69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69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69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69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696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696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37" grpId="0"/>
      <p:bldP spid="69638" grpId="0"/>
      <p:bldP spid="69639" grpId="0"/>
      <p:bldP spid="69640" grpId="0"/>
      <p:bldP spid="69641" grpId="0"/>
      <p:bldP spid="69642" grpId="0"/>
      <p:bldP spid="69643" grpId="0"/>
      <p:bldP spid="69644" grpId="0"/>
      <p:bldP spid="69645" grpId="0"/>
      <p:bldP spid="696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Gospodarstvo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Osnovne djelatnosti su industrija i poljoprivreda.</a:t>
            </a:r>
          </a:p>
          <a:p>
            <a:pPr eaLnBrk="1" hangingPunct="1">
              <a:buFontTx/>
              <a:buNone/>
            </a:pPr>
            <a:endParaRPr lang="hr-HR" altLang="sr-Latn-RS" sz="1800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				RATARSTVO – uzgoj 				žitarica (kukuruz i pšenica), 			krmnog i industrijskog bilja 			(šećerna repa, suncokret, 			uljana repica).</a:t>
            </a:r>
          </a:p>
        </p:txBody>
      </p:sp>
      <p:pic>
        <p:nvPicPr>
          <p:cNvPr id="33796" name="Picture 4" descr="MCj043626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927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MPj042775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271938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MPj042775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97425"/>
            <a:ext cx="15097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MCFD00096_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184775"/>
            <a:ext cx="1125537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hr-HR" altLang="sr-Latn-RS" sz="3600" smtClean="0"/>
              <a:t>Što znamo o ratarstvu?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Čime se obrađuje zemlja?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Što sve treba učiniti na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zemlji prije sijanja pšenice?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Što je žetva?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Kako se obavlja?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Što s pšenicom nakon žetve?</a:t>
            </a:r>
          </a:p>
        </p:txBody>
      </p:sp>
      <p:pic>
        <p:nvPicPr>
          <p:cNvPr id="34820" name="Picture 4" descr="MPj043860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0"/>
            <a:ext cx="3921125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MCj032667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81300"/>
            <a:ext cx="17907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MCj023156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18125"/>
            <a:ext cx="25082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MCj022684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330700"/>
            <a:ext cx="309721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MPj043844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49275"/>
            <a:ext cx="536098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6804025" cy="6308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b="1" smtClean="0"/>
              <a:t>POVRTLARSTVO – uzgoj povrća</a:t>
            </a:r>
          </a:p>
          <a:p>
            <a:pPr eaLnBrk="1" hangingPunct="1">
              <a:buFontTx/>
              <a:buNone/>
            </a:pPr>
            <a:endParaRPr lang="hr-HR" altLang="sr-Latn-RS" b="1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U našem kraju uspijevaju: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krumpir, kupus, luk,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rajčica, paprika,…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Osim na otvorenom,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koriste se i plastenici.</a:t>
            </a:r>
          </a:p>
        </p:txBody>
      </p:sp>
      <p:pic>
        <p:nvPicPr>
          <p:cNvPr id="35845" name="Picture 5" descr="plaste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868863"/>
            <a:ext cx="23764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MCj043633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04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6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VINOGRADARSTVO – uzgoj vinove loze.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Vinogradarstvo je najraširenije na brežuljkastim dijelovima.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Najpoznatiji vinogradi nalaze se oko Iloka.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Poznata vina su: graševina, traminac, burgundac, silvanac).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Čuvaju se u podrumima u drvenim bačvama.</a:t>
            </a:r>
          </a:p>
        </p:txBody>
      </p:sp>
      <p:pic>
        <p:nvPicPr>
          <p:cNvPr id="36868" name="Picture 4" descr="MPj043303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MCj019786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0"/>
            <a:ext cx="22590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MPj043845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08500"/>
            <a:ext cx="1560512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MCj043689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5654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76700"/>
            <a:ext cx="2243137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GRB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260350"/>
            <a:ext cx="6769100" cy="6624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700" smtClean="0">
                <a:latin typeface="Comic Sans MS" pitchFamily="66" charset="0"/>
              </a:rPr>
              <a:t>	Grb županije u osnovi je jednak grbu Srijemske županije iz 1748. godine kojeg je dodijelila Marija Terezija: u plavom polju tri srebrne grede i preko svega na zelenom otoku pored drveta sjedi jelen u prirodnoj boji sa zlatnom ogrlicom. Tri srebrne grede predstavljaju tri srijemske rijeke - Dunav, Savu i Bosut. Zlatna ogrlica na jelenu znak je bogatstva, a slavonski hrast simbol prirodnog bogatstva kraja. U originalnom grbu iz XVIII. stoljeća na mjestu hrasta nalazilo se drvo čempresa, dok su rijeke bile predstavljene valovitim rezom. Osim toga grb je bio nadvišen zlatnom krunom.</a:t>
            </a:r>
          </a:p>
        </p:txBody>
      </p:sp>
      <p:pic>
        <p:nvPicPr>
          <p:cNvPr id="13316" name="Picture 4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22415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5074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			U našem zavičaju razvijeno je 					</a:t>
            </a:r>
            <a:r>
              <a:rPr lang="hr-HR" altLang="sr-Latn-RS" b="1" smtClean="0"/>
              <a:t>VOĆARSTVO</a:t>
            </a:r>
            <a:r>
              <a:rPr lang="hr-HR" altLang="sr-Latn-RS" smtClean="0"/>
              <a:t>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Uzgajaju se jabuke, kruške, breskve, marelice, šljive, trešnje, višnje,…</a:t>
            </a:r>
          </a:p>
        </p:txBody>
      </p:sp>
      <p:pic>
        <p:nvPicPr>
          <p:cNvPr id="37892" name="Picture 4" descr="MPj043929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40640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MPj043878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3789363"/>
            <a:ext cx="417195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MCj043690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55733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MCj043691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MCj043689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9215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sr-Latn-RS" sz="4000" smtClean="0"/>
              <a:t>Važna grana poljoprivrede </a:t>
            </a:r>
            <a:br>
              <a:rPr lang="hr-HR" altLang="sr-Latn-RS" sz="4000" smtClean="0"/>
            </a:br>
            <a:r>
              <a:rPr lang="hr-HR" altLang="sr-Latn-RS" sz="4000" smtClean="0"/>
              <a:t>je i STOČARSTVO.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675687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Grane stočarstva u našem zavičaju su: </a:t>
            </a:r>
            <a:r>
              <a:rPr lang="hr-HR" altLang="sr-Latn-RS" u="sng" smtClean="0"/>
              <a:t>svinjogojstvo</a:t>
            </a:r>
            <a:r>
              <a:rPr lang="hr-HR" altLang="sr-Latn-RS" smtClean="0"/>
              <a:t>, </a:t>
            </a:r>
            <a:r>
              <a:rPr lang="hr-HR" altLang="sr-Latn-RS" u="sng" smtClean="0"/>
              <a:t>govedarstvo</a:t>
            </a:r>
            <a:r>
              <a:rPr lang="hr-HR" altLang="sr-Latn-RS" smtClean="0"/>
              <a:t>, </a:t>
            </a:r>
            <a:r>
              <a:rPr lang="hr-HR" altLang="sr-Latn-RS" u="sng" smtClean="0"/>
              <a:t>peradarstvo</a:t>
            </a:r>
            <a:r>
              <a:rPr lang="hr-HR" altLang="sr-Latn-RS" smtClean="0"/>
              <a:t>, </a:t>
            </a:r>
            <a:r>
              <a:rPr lang="hr-HR" altLang="sr-Latn-RS" u="sng" smtClean="0"/>
              <a:t>konjogojstvo</a:t>
            </a:r>
            <a:r>
              <a:rPr lang="hr-HR" altLang="sr-Latn-RS" smtClean="0"/>
              <a:t> i </a:t>
            </a:r>
            <a:r>
              <a:rPr lang="hr-HR" altLang="sr-Latn-RS" u="sng" smtClean="0"/>
              <a:t>ovčarstvo</a:t>
            </a:r>
            <a:r>
              <a:rPr lang="hr-HR" altLang="sr-Latn-RS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			Veterinari brinu da stoka bude 			zdrava i da se uzgajaju dobre 				vrste od kojih se dobije dobro 				meso, mlijeko i jaja.</a:t>
            </a:r>
          </a:p>
        </p:txBody>
      </p:sp>
      <p:pic>
        <p:nvPicPr>
          <p:cNvPr id="38916" name="Picture 4" descr="MPj043179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333375"/>
            <a:ext cx="2232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MPj042555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97200"/>
            <a:ext cx="223202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MPj042658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19002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MPj0422692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13100"/>
            <a:ext cx="1944688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686800" cy="1143000"/>
          </a:xfrm>
        </p:spPr>
        <p:txBody>
          <a:bodyPr/>
          <a:lstStyle/>
          <a:p>
            <a:pPr algn="l" eaLnBrk="1" hangingPunct="1"/>
            <a:r>
              <a:rPr lang="hr-HR" altLang="sr-Latn-RS" sz="3600" smtClean="0"/>
              <a:t>Šume su veliko bogatstvo naše županije.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Stoga je ŠUMARSTVO važna gospodarska grana našeg zavičaja.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Najviše šuma ima u vinkovačkom i županjskom kraju.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Šumska gospodarstva brinu o ravnomjernoj sječi i pošumljavanju.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</p:txBody>
      </p:sp>
      <p:pic>
        <p:nvPicPr>
          <p:cNvPr id="39940" name="Picture 4" descr="MCj019785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379913"/>
            <a:ext cx="2300287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MCIN00449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876800"/>
            <a:ext cx="2003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6048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U šumama ima raznovrsne divljači.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Stoga je i LOVSTVO unosna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gospodarska grana.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Velika lovišta su Kunjevci kraj Vinkovaca,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oko Iloka i u spačvanskim šumama.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Lovačka društva i lovočuvari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brinu o lovištima.</a:t>
            </a:r>
          </a:p>
          <a:p>
            <a:pPr eaLnBrk="1" hangingPunct="1"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Kako?</a:t>
            </a:r>
          </a:p>
        </p:txBody>
      </p:sp>
      <p:pic>
        <p:nvPicPr>
          <p:cNvPr id="40964" name="Picture 4" descr="MCj023136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2379663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MCj01991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20938"/>
            <a:ext cx="187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l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68863"/>
            <a:ext cx="237648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Industrija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1512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>
                <a:latin typeface="Comic Sans MS" pitchFamily="66" charset="0"/>
              </a:rPr>
              <a:t>INDUSTRIJA je gospodarska djelatnost gdje radnici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>
                <a:latin typeface="Comic Sans MS" pitchFamily="66" charset="0"/>
              </a:rPr>
              <a:t>u tvornici uz pomoć strojeva prerađuju sirovine 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>
                <a:latin typeface="Comic Sans MS" pitchFamily="66" charset="0"/>
              </a:rPr>
              <a:t>gotove proizvode.</a:t>
            </a:r>
            <a:endParaRPr lang="hr-HR" altLang="sr-Latn-RS" sz="28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258888" y="2565400"/>
            <a:ext cx="367188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400" u="sng">
                <a:solidFill>
                  <a:srgbClr val="3333CC"/>
                </a:solidFill>
                <a:latin typeface="Comic Sans MS" pitchFamily="66" charset="0"/>
              </a:rPr>
              <a:t>SIROVINA</a:t>
            </a:r>
          </a:p>
          <a:p>
            <a:pPr eaLnBrk="1" hangingPunct="1"/>
            <a:endParaRPr lang="hr-HR" altLang="sr-Latn-RS" sz="2400" u="sng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/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šećerna repa		-</a:t>
            </a:r>
          </a:p>
          <a:p>
            <a:pPr eaLnBrk="1" hangingPunct="1"/>
            <a:endParaRPr lang="hr-HR" altLang="sr-Latn-RS" sz="240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/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suncokret		-</a:t>
            </a:r>
          </a:p>
          <a:p>
            <a:pPr eaLnBrk="1" hangingPunct="1"/>
            <a:endParaRPr lang="hr-HR" altLang="sr-Latn-RS" sz="240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/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pšenica 		-</a:t>
            </a:r>
          </a:p>
          <a:p>
            <a:pPr eaLnBrk="1" hangingPunct="1"/>
            <a:endParaRPr lang="hr-HR" altLang="sr-Latn-RS" sz="240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/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domaće životinje 	-</a:t>
            </a:r>
          </a:p>
          <a:p>
            <a:pPr eaLnBrk="1" hangingPunct="1"/>
            <a:endParaRPr lang="hr-HR" altLang="sr-Latn-RS" sz="240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/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vuna			-</a:t>
            </a:r>
            <a:endParaRPr lang="hr-HR" altLang="sr-Latn-RS">
              <a:solidFill>
                <a:srgbClr val="3333CC"/>
              </a:solidFill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500563" y="2565400"/>
            <a:ext cx="4392612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u="sng">
                <a:solidFill>
                  <a:srgbClr val="3333CC"/>
                </a:solidFill>
                <a:latin typeface="Comic Sans MS" pitchFamily="66" charset="0"/>
              </a:rPr>
              <a:t>GOTOVI   PROIZVOD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800" u="sng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šećer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80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ulje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80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kruh i proizvodi od brašna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80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meso i mesni proizvodi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80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vuneni odjevni predmeti</a:t>
            </a:r>
          </a:p>
          <a:p>
            <a:pPr eaLnBrk="1" hangingPunct="1">
              <a:spcBef>
                <a:spcPct val="50000"/>
              </a:spcBef>
            </a:pPr>
            <a:endParaRPr lang="hr-HR" altLang="sr-Latn-R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30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30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430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430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430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430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2" grpId="0" build="allAtOnce"/>
      <p:bldP spid="43015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6" name="Picture 14" descr="MPj043289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163"/>
            <a:ext cx="1868488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U našem zavičaju PREHRAMBENA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industrija ima velike izvore sirovina.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U Županji su tvornice za proizvodnju šećera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i preradu mlijeka.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U Vinkovcima je tvornica za preradu voća i povrća Vinka.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U Ceriću je radionica za preradu mesa.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</p:txBody>
      </p:sp>
      <p:sp>
        <p:nvSpPr>
          <p:cNvPr id="47108" name="AutoShape 6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60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47109" name="AutoShape 8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67200" y="3057525"/>
            <a:ext cx="60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pic>
        <p:nvPicPr>
          <p:cNvPr id="44041" name="Picture 9" descr="šeć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462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MCj0412558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0"/>
            <a:ext cx="23241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 descr="MCj0413294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0"/>
            <a:ext cx="2663825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 descr="MCj0440552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4508500"/>
            <a:ext cx="15621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MCj0325596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773738"/>
            <a:ext cx="18510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Zahvaljujući šumskom bogatstvu razvijena je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DRVNA industrija.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Poznate su tvornice Spačva u Vinkovcima i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Lužnjak u Županji.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</p:txBody>
      </p:sp>
      <p:pic>
        <p:nvPicPr>
          <p:cNvPr id="45060" name="Picture 4" descr="MCj014978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76700"/>
            <a:ext cx="280193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MCj021216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18081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MCj009001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31384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Postoji i TEKSTILNA industrija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(Vuteks iz Vukovara i Iteks iz Iloka).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Važna je KOŽARSKA i GUMARSKA industrija (tvornica Borovo).</a:t>
            </a:r>
          </a:p>
        </p:txBody>
      </p:sp>
      <p:pic>
        <p:nvPicPr>
          <p:cNvPr id="41991" name="Picture 7" descr="de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AMBASADOR_FENIKS-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76371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MCj044004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68863"/>
            <a:ext cx="18383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AutoShape 11" descr="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976688" y="2981325"/>
            <a:ext cx="1190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pic>
        <p:nvPicPr>
          <p:cNvPr id="41996" name="Picture 12" descr="borov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24400"/>
            <a:ext cx="223043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 descr="boro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22116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8244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Dugu tradiciju ima i GRAĐEVINSKA industrija.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Najveće poduzeće je IGM Dilj.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Graditeljstvom se bave još i Vibrobeton,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Kvalitet iz Cerne i dr.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graditeljska poduzeća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koja se bave izgradnjom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raznih objekata.</a:t>
            </a:r>
          </a:p>
        </p:txBody>
      </p:sp>
      <p:pic>
        <p:nvPicPr>
          <p:cNvPr id="46084" name="Picture 4" descr="MCj031918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808162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MPPH02501J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MCj044128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-171450"/>
            <a:ext cx="2411413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MPj0438905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35607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Ostale djelatnosti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Postoje poduzeća koja brinu o uređenju i ljepšem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izgledu mjesta, uređenju groblja i brinu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osiguravaju osnovne uvjete života. To su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KOMUNALNE djelatnosti.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U Vinkovcima su to Vinkovački vodovod 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kanalizacija, Elektra, Plinara, Nevkoš.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Razvijeno je i OBRTNIŠTVO – male radionice za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proizvodnju i popravak nekih proizvoda.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956550" y="115888"/>
            <a:ext cx="801688" cy="648176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ZASTAVA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7561262" cy="2089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700" smtClean="0"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700" smtClean="0">
                <a:latin typeface="Comic Sans MS" pitchFamily="66" charset="0"/>
              </a:rPr>
              <a:t>	Zastava se sastoji od sedam naizmjenično žutih (zlatnih) i bijelih pruga, s grbom u sredini. U sredini zastave je grb Županije</a:t>
            </a: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662463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Promet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Položaj našeg zavičaja vrlo je povoljan i ima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važnu regionalnu i međunarodnu prometnu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ulogu.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CESTOVNI 	</a:t>
            </a:r>
            <a:r>
              <a:rPr lang="hr-HR" altLang="sr-Latn-RS" smtClean="0">
                <a:solidFill>
                  <a:srgbClr val="FF0000"/>
                </a:solidFill>
              </a:rPr>
              <a:t>Potraži prometnice!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ŽELJEZNIČKI (Vinkovci)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RIJEČNI (plovne Dunav i Sava)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</p:txBody>
      </p:sp>
      <p:pic>
        <p:nvPicPr>
          <p:cNvPr id="48133" name="Picture 5" descr="MCj042978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33375"/>
            <a:ext cx="1828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MCj042358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53511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MPj042547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29162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MCj032671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373688"/>
            <a:ext cx="18176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MCj0187445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157788"/>
            <a:ext cx="180498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652963"/>
            <a:ext cx="5472112" cy="1989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/>
              <a:t>Kod Đeletovaca su pronađeni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/>
              <a:t>bogati izvori nafte (crnog zlata)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/>
              <a:t>što je bilo vrlo važno za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/>
              <a:t>gospodarstvo naše županije.</a:t>
            </a:r>
          </a:p>
        </p:txBody>
      </p:sp>
      <p:pic>
        <p:nvPicPr>
          <p:cNvPr id="49156" name="Picture 4" descr="MCj044157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18700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MCj043163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MPj043298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4430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MPj043290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403350" y="260350"/>
            <a:ext cx="406717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3200"/>
              <a:t>U našoj županiji razvijena je TRGOVINA, UGOSTITELJSTVO  i TURIZAM.</a:t>
            </a:r>
          </a:p>
        </p:txBody>
      </p:sp>
      <p:pic>
        <p:nvPicPr>
          <p:cNvPr id="49161" name="Picture 9" descr="MPj0437298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84538"/>
            <a:ext cx="25749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6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Društvene djelatnosti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b="1" u="sng" smtClean="0"/>
              <a:t>ŠKOLSTVO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Škole slične našim današnjim osnivale su se još u 18. stoljeću. Zvale su se pučke škole. Prvi učitelji bili su svećenici. Bila su 2 razreda i učilo se čitanje i pisanje.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Prva srednja škola osnovana je 1780. u Vinkovcima (Gimnazija). </a:t>
            </a:r>
          </a:p>
        </p:txBody>
      </p:sp>
      <p:pic>
        <p:nvPicPr>
          <p:cNvPr id="50180" name="Picture 4" descr="VK GIMNAZ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878388"/>
            <a:ext cx="30956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hr-HR" altLang="sr-Latn-RS" b="1" u="sng" smtClean="0"/>
              <a:t>KULTURA</a:t>
            </a:r>
          </a:p>
          <a:p>
            <a:pPr eaLnBrk="1" hangingPunct="1"/>
            <a:endParaRPr lang="hr-HR" altLang="sr-Latn-RS" smtClean="0"/>
          </a:p>
          <a:p>
            <a:pPr eaLnBrk="1" hangingPunct="1">
              <a:buFontTx/>
              <a:buChar char="-"/>
            </a:pPr>
            <a:r>
              <a:rPr lang="hr-HR" altLang="sr-Latn-RS" smtClean="0"/>
              <a:t>Narodne knjižnice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glazbena društva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kulturno-umjetnička društva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muzeji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galerije</a:t>
            </a:r>
          </a:p>
        </p:txBody>
      </p:sp>
      <p:pic>
        <p:nvPicPr>
          <p:cNvPr id="54276" name="Picture 4" descr="MPj043941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0"/>
            <a:ext cx="37766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MPj043946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3375"/>
            <a:ext cx="18319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k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92600"/>
            <a:ext cx="2952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 descr="muze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68863"/>
            <a:ext cx="2411412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 descr="muzej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24175"/>
            <a:ext cx="22320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3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3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3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3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b="1" u="sng" smtClean="0"/>
              <a:t>SPORT</a:t>
            </a:r>
          </a:p>
          <a:p>
            <a:pPr eaLnBrk="1" hangingPunct="1"/>
            <a:endParaRPr lang="hr-HR" altLang="sr-Latn-RS" smtClean="0"/>
          </a:p>
          <a:p>
            <a:pPr eaLnBrk="1" hangingPunct="1">
              <a:buFontTx/>
              <a:buChar char="-"/>
            </a:pPr>
            <a:r>
              <a:rPr lang="hr-HR" altLang="sr-Latn-RS" smtClean="0"/>
              <a:t>počeo se razvijati krajem 19. st. (Hrvatski sokol)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1880. u Županji nogomet i tenis (spomenik)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sportski klubovi: ???</a:t>
            </a:r>
          </a:p>
          <a:p>
            <a:pPr eaLnBrk="1" hangingPunct="1">
              <a:buFontTx/>
              <a:buChar char="-"/>
            </a:pPr>
            <a:endParaRPr lang="hr-HR" altLang="sr-Latn-RS" smtClean="0"/>
          </a:p>
        </p:txBody>
      </p:sp>
      <p:pic>
        <p:nvPicPr>
          <p:cNvPr id="55300" name="Picture 4" descr="spomenik lop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149725"/>
            <a:ext cx="15176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4813"/>
            <a:ext cx="2881313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b="1" u="sng" smtClean="0"/>
              <a:t>ZDRAVSTVO</a:t>
            </a:r>
          </a:p>
          <a:p>
            <a:pPr eaLnBrk="1" hangingPunct="1"/>
            <a:endParaRPr lang="hr-HR" altLang="sr-Latn-RS" smtClean="0"/>
          </a:p>
          <a:p>
            <a:pPr eaLnBrk="1" hangingPunct="1">
              <a:buFontTx/>
              <a:buChar char="-"/>
            </a:pPr>
            <a:r>
              <a:rPr lang="hr-HR" altLang="sr-Latn-RS" smtClean="0"/>
              <a:t>preteče današnjih liječnika još u 18. st.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DANAS: bolnice u Vinkovcima i Vukovaru, domovi zdravlja, ambulante,…</a:t>
            </a:r>
          </a:p>
          <a:p>
            <a:pPr eaLnBrk="1" hangingPunct="1">
              <a:buFontTx/>
              <a:buChar char="-"/>
            </a:pPr>
            <a:endParaRPr lang="hr-HR" altLang="sr-Latn-RS" smtClean="0"/>
          </a:p>
        </p:txBody>
      </p:sp>
      <p:pic>
        <p:nvPicPr>
          <p:cNvPr id="56324" name="Picture 4" descr="bol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2519362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bolnic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813"/>
            <a:ext cx="2592388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MCj043202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365625"/>
            <a:ext cx="182403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Povijest naše županije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Zbog vrlo povoljnog prometnog položaja, bogatih rijeka i plodnog tla, ljudi na ovom području žive od davnina.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Sa sigurnošću se zna da je ovdje bilo naseljeno još prije 5 000 godina.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Tko to istražuje?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Kako arheolozi dolaze do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takvih saznanja?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Gdje mi o tome možemo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više saznati?</a:t>
            </a:r>
          </a:p>
        </p:txBody>
      </p:sp>
      <p:pic>
        <p:nvPicPr>
          <p:cNvPr id="57349" name="Picture 5" descr="so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60800"/>
            <a:ext cx="3313113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49263"/>
            <a:ext cx="8229600" cy="6219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endParaRPr lang="hr-HR" altLang="sr-Latn-RS" sz="2000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Vučedol je arheološko nalazište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koje nam otkriva da su ljudi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ovdje živjeli prije 5 tisuća godina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(prijelaz iz kameno u metalno doba).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Najpoznatiji predmet iz tog doba je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VUČEDOLSKA GOLUBICA.</a:t>
            </a:r>
          </a:p>
        </p:txBody>
      </p:sp>
      <p:pic>
        <p:nvPicPr>
          <p:cNvPr id="58372" name="Picture 4" descr="vučed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golub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292600"/>
            <a:ext cx="23955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23764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2881313"/>
            <a:ext cx="8229600" cy="3976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Prije dvije tisuće godina ove su krajeve osvojili Rimljani. Došli su iz Italije i stigli sve do Dunava.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	Isušivali su močvare, gradili ceste i sadili vinograde. Podizali su velike gradove. Najpoznatiji grad bio je na mjestu današnjih Vinkovaca. Zvao se CIBALAE.</a:t>
            </a:r>
          </a:p>
        </p:txBody>
      </p:sp>
      <p:pic>
        <p:nvPicPr>
          <p:cNvPr id="59398" name="Picture 6" descr="cibala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31311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cibal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367188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97200"/>
            <a:ext cx="8229600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Pod utjecajem povijesnih prilika, ne samo na području Vojne krajine, već i Paorije, sela su raspoređivana u obliku jednoga ili duploga križa. U središtu sela građene su mjesne crkve, a na raskrižjima sela, ulazima i izlazima u </a:t>
            </a:r>
            <a:r>
              <a:rPr lang="hr-HR" altLang="sr-Latn-RS" smtClean="0">
                <a:hlinkClick r:id="rId2" tooltip="Selo"/>
              </a:rPr>
              <a:t>selo</a:t>
            </a:r>
            <a:r>
              <a:rPr lang="hr-HR" altLang="sr-Latn-RS" smtClean="0"/>
              <a:t>, izvan sela u </a:t>
            </a:r>
            <a:r>
              <a:rPr lang="hr-HR" altLang="sr-Latn-RS" smtClean="0">
                <a:hlinkClick r:id="rId3" tooltip="Polje"/>
              </a:rPr>
              <a:t>polju</a:t>
            </a:r>
            <a:r>
              <a:rPr lang="hr-HR" altLang="sr-Latn-RS" smtClean="0"/>
              <a:t> - podizane su </a:t>
            </a:r>
            <a:r>
              <a:rPr lang="hr-HR" altLang="sr-Latn-RS" smtClean="0">
                <a:hlinkClick r:id="rId4" tooltip="Kapelica"/>
              </a:rPr>
              <a:t>kapelice</a:t>
            </a:r>
            <a:r>
              <a:rPr lang="hr-HR" altLang="sr-Latn-RS" smtClean="0"/>
              <a:t> i križevi - mali zavjetni sakralni spomenici. </a:t>
            </a:r>
          </a:p>
        </p:txBody>
      </p:sp>
      <p:pic>
        <p:nvPicPr>
          <p:cNvPr id="70660" name="Picture 4" descr="kri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095625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zavjetna kapel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4813"/>
            <a:ext cx="29527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Položaj i veličina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Naš zavičaj je smješten u najistočnijem dijelu Republike Hrvatske.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Granice: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SZ – Osječko-baranjska županija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Z – Brodsko-posavska županija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J – Bosna i Hercegovina (Sava)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I – Vojvodina (Dunav)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seoska kuć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1989138"/>
            <a:ext cx="24939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923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Sela su zbijenog tipa s kućama bočnom stranom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okrenute prema javnoj površini – ulici (</a:t>
            </a:r>
            <a:r>
              <a:rPr lang="hr-HR" altLang="sr-Latn-RS" sz="2400" smtClean="0">
                <a:hlinkClick r:id="rId3" tooltip="Šor (stranica ne postoji)"/>
              </a:rPr>
              <a:t>šor</a:t>
            </a:r>
            <a:r>
              <a:rPr lang="hr-HR" altLang="sr-Latn-RS" sz="2400" smtClean="0"/>
              <a:t>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posložene u nizu jedna do druge.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U dubini dvorišta usmjerena je podužna strana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kuće s pripadajućim prostorijama, te kućarima –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stambenom zgradom sa sobama za mlađe bračne parove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svim pripadajućim gospodarskim objektima: </a:t>
            </a:r>
            <a:r>
              <a:rPr lang="hr-HR" altLang="sr-Latn-RS" sz="2400" smtClean="0">
                <a:hlinkClick r:id="rId4" tooltip="Štagalj (stranica ne postoji)"/>
              </a:rPr>
              <a:t>štagalj</a:t>
            </a:r>
            <a:r>
              <a:rPr lang="hr-HR" altLang="sr-Latn-RS" sz="2400" smtClean="0"/>
              <a:t>, </a:t>
            </a:r>
            <a:r>
              <a:rPr lang="hr-HR" altLang="sr-Latn-RS" sz="2400" smtClean="0">
                <a:hlinkClick r:id="rId5" tooltip="Čardak"/>
              </a:rPr>
              <a:t>čardak</a:t>
            </a:r>
            <a:r>
              <a:rPr lang="hr-HR" altLang="sr-Latn-RS" sz="2400" smtClean="0"/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>
                <a:hlinkClick r:id="rId6" tooltip="Štala (stranica ne postoji)"/>
              </a:rPr>
              <a:t>štala</a:t>
            </a:r>
            <a:r>
              <a:rPr lang="hr-HR" altLang="sr-Latn-RS" sz="2400" smtClean="0"/>
              <a:t>, </a:t>
            </a:r>
            <a:r>
              <a:rPr lang="hr-HR" altLang="sr-Latn-RS" sz="2400" smtClean="0">
                <a:hlinkClick r:id="rId7" tooltip="Pecara (stranica ne postoji)"/>
              </a:rPr>
              <a:t>pecara</a:t>
            </a:r>
            <a:r>
              <a:rPr lang="hr-HR" altLang="sr-Latn-RS" sz="2400" smtClean="0"/>
              <a:t>, </a:t>
            </a:r>
            <a:r>
              <a:rPr lang="hr-HR" altLang="sr-Latn-RS" sz="2400" smtClean="0">
                <a:hlinkClick r:id="rId8" tooltip="Krušna peć (stranica ne postoji)"/>
              </a:rPr>
              <a:t>krušna peć</a:t>
            </a:r>
            <a:r>
              <a:rPr lang="hr-HR" altLang="sr-Latn-RS" sz="2400" smtClean="0"/>
              <a:t>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Unutar središnjeg dijela dvorišta obično su dominirali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gospodarska zgrada </a:t>
            </a:r>
            <a:r>
              <a:rPr lang="hr-HR" altLang="sr-Latn-RS" sz="2400" smtClean="0">
                <a:hlinkClick r:id="rId9" tooltip="Ambar (stranica ne postoji)"/>
              </a:rPr>
              <a:t>ambar</a:t>
            </a:r>
            <a:r>
              <a:rPr lang="hr-HR" altLang="sr-Latn-RS" sz="2400" smtClean="0"/>
              <a:t> – "trbuh" svake kuće, gdje su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smještene žitarice i različite namirnice i drveni bunar 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>
                <a:hlinkClick r:id="rId10" tooltip="Đeram (stranica ne postoji)"/>
              </a:rPr>
              <a:t>đermom</a:t>
            </a:r>
            <a:r>
              <a:rPr lang="hr-HR" altLang="sr-Latn-RS" sz="24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400" smtClean="0"/>
          </a:p>
        </p:txBody>
      </p:sp>
      <p:pic>
        <p:nvPicPr>
          <p:cNvPr id="75780" name="Picture 4" descr="seoska ulic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09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seoska kuć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3240088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2000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2000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2000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3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	Šokačke kuće u početnom razdoblju gradnje (18.st.) građene su od drva hrastovine i </a:t>
            </a:r>
            <a:r>
              <a:rPr lang="hr-HR" altLang="sr-Latn-RS" sz="2400" smtClean="0">
                <a:hlinkClick r:id="rId2" tooltip="Naboj(građevinarstvo) (stranica ne postoji)"/>
              </a:rPr>
              <a:t>naboja</a:t>
            </a:r>
            <a:r>
              <a:rPr lang="hr-HR" altLang="sr-Latn-RS" sz="2400" smtClean="0"/>
              <a:t>, pokrivene </a:t>
            </a:r>
            <a:r>
              <a:rPr lang="hr-HR" altLang="sr-Latn-RS" sz="2400" smtClean="0">
                <a:hlinkClick r:id="rId3" tooltip="Slama (stranica ne postoji)"/>
              </a:rPr>
              <a:t>slamom</a:t>
            </a:r>
            <a:r>
              <a:rPr lang="hr-HR" altLang="sr-Latn-RS" sz="2400" smtClean="0"/>
              <a:t>, a kasnije i drvenim daščicama - </a:t>
            </a:r>
            <a:r>
              <a:rPr lang="hr-HR" altLang="sr-Latn-RS" sz="2400" smtClean="0">
                <a:hlinkClick r:id="rId4" tooltip="Šindra (stranica ne postoji)"/>
              </a:rPr>
              <a:t>šindrom</a:t>
            </a:r>
            <a:r>
              <a:rPr lang="hr-HR" altLang="sr-Latn-RS" sz="2400" smtClean="0"/>
              <a:t>. U to vrijeme građene su bez </a:t>
            </a:r>
            <a:r>
              <a:rPr lang="hr-HR" altLang="sr-Latn-RS" sz="2400" smtClean="0">
                <a:hlinkClick r:id="rId5" tooltip="Trijem (stranica ne postoji)"/>
              </a:rPr>
              <a:t>trijema</a:t>
            </a:r>
            <a:r>
              <a:rPr lang="hr-HR" altLang="sr-Latn-RS" sz="2400" smtClean="0"/>
              <a:t> ili s manjim trijemom, koji je polovicom 19.st., izgradnjom zidanih stambenih zgrada, preinačen u veliki trijem građen po cijeloj dvorišnoj podužnoj stani kuće. Šokačke kuće uglavnom su bijelo ličene, a kreativnost i maštovitost seoskih majstora ogledala se na svakoj kući, u ukrasnim detaljima zabata, tipu trijemova, po uličnim ogradama, ulaznim i kolskim vratima. Veće zadružne obitelji i bogatiji pojedninci gradili su svoje kuće pod utjecajem javnih objekata, širokim pročeljem - frontom usmjerene prema mjesnom putu s tri ili više prozora ili na ključ u obliku slova L i obveznim kolskim ulaznim vratima.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400" smtClean="0"/>
          </a:p>
        </p:txBody>
      </p:sp>
      <p:pic>
        <p:nvPicPr>
          <p:cNvPr id="71684" name="Picture 4" descr="so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16463"/>
            <a:ext cx="3097212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 descr="šokačka kuć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97425"/>
            <a:ext cx="29162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smtClean="0"/>
              <a:t>Društveni život u prošlosti po selima Vukovarsko - srijemske županije, napose graničarskim, obilježavaju velike obiteljske zadruge u kojima se živjelo na temelju zajedničke ekonomije i određenih nepisanih, ali međusobno poštivanih pravnih regula. Uz zadruge, kao čuvare tradicije, živjelo se i stvaralo i u pojedinačnim obiteljskim zajednicama. Izrazito se držalo do brojnih i raznolikih pučkih običaja vezanih uz različite poslove na selu. Običajno su bili propisani i upražnjavani životni običaji (rođenje, odrastanje, svadba, smrt,...) a redovito su održavani godišnji običaji vezani uz crkvene blagdane: </a:t>
            </a:r>
            <a:r>
              <a:rPr lang="hr-HR" altLang="sr-Latn-RS" sz="2400" smtClean="0">
                <a:hlinkClick r:id="rId2" tooltip="Badnja večer (stranica ne postoji)"/>
              </a:rPr>
              <a:t>Badnju večer</a:t>
            </a:r>
            <a:r>
              <a:rPr lang="hr-HR" altLang="sr-Latn-RS" sz="2400" smtClean="0"/>
              <a:t>, </a:t>
            </a:r>
            <a:r>
              <a:rPr lang="hr-HR" altLang="sr-Latn-RS" sz="2400" smtClean="0">
                <a:hlinkClick r:id="rId3" tooltip="Božić"/>
              </a:rPr>
              <a:t>Božić</a:t>
            </a:r>
            <a:r>
              <a:rPr lang="hr-HR" altLang="sr-Latn-RS" sz="2400" smtClean="0"/>
              <a:t>, </a:t>
            </a:r>
            <a:r>
              <a:rPr lang="hr-HR" altLang="sr-Latn-RS" sz="2400" smtClean="0">
                <a:hlinkClick r:id="rId4" tooltip="Poklade"/>
              </a:rPr>
              <a:t>Poklade</a:t>
            </a:r>
            <a:r>
              <a:rPr lang="hr-HR" altLang="sr-Latn-RS" sz="2400" smtClean="0"/>
              <a:t>, korizmeni period preko </a:t>
            </a:r>
            <a:r>
              <a:rPr lang="hr-HR" altLang="sr-Latn-RS" sz="2400" smtClean="0">
                <a:hlinkClick r:id="rId5" tooltip="Cvjetna nedjelja (stranica ne postoji)"/>
              </a:rPr>
              <a:t>Cvjetne nedjelje</a:t>
            </a:r>
            <a:r>
              <a:rPr lang="hr-HR" altLang="sr-Latn-RS" sz="2400" smtClean="0"/>
              <a:t>, </a:t>
            </a:r>
            <a:r>
              <a:rPr lang="hr-HR" altLang="sr-Latn-RS" sz="2400" smtClean="0">
                <a:hlinkClick r:id="rId6" tooltip="Veliki petak"/>
              </a:rPr>
              <a:t>Veliki petak</a:t>
            </a:r>
            <a:r>
              <a:rPr lang="hr-HR" altLang="sr-Latn-RS" sz="2400" smtClean="0"/>
              <a:t>, </a:t>
            </a:r>
            <a:r>
              <a:rPr lang="hr-HR" altLang="sr-Latn-RS" sz="2400" smtClean="0">
                <a:hlinkClick r:id="rId7" tooltip="Uskrs"/>
              </a:rPr>
              <a:t>Uskrs</a:t>
            </a:r>
            <a:r>
              <a:rPr lang="hr-HR" altLang="sr-Latn-RS" sz="2400" smtClean="0"/>
              <a:t>. U pučkoj socijalnoj kulturi brojnošću običaja značajno mjesto zauzimaju blagdani: Duhovi, Velika Gospa, Svi sveti, mjesni crkveni godovi - </a:t>
            </a:r>
            <a:r>
              <a:rPr lang="hr-HR" altLang="sr-Latn-RS" sz="2400" smtClean="0">
                <a:hlinkClick r:id="rId8" tooltip="Kirbaj (stranica ne postoji)"/>
              </a:rPr>
              <a:t>kirbaji</a:t>
            </a:r>
            <a:r>
              <a:rPr lang="hr-HR" altLang="sr-Latn-RS" sz="2400" smtClean="0"/>
              <a:t> ....</a:t>
            </a:r>
          </a:p>
          <a:p>
            <a:pPr eaLnBrk="1" hangingPunct="1">
              <a:lnSpc>
                <a:spcPct val="90000"/>
              </a:lnSpc>
            </a:pPr>
            <a:endParaRPr lang="hr-HR" altLang="sr-Latn-R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 descr="ob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320357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38413"/>
            <a:ext cx="6011863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Seoski kućni inventar vezan je uz domaću kućnu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radinost, ali i stare obrte, što je isključivo bila muška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vještina.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U svakom većem mjestu bio je poneki majstor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stolar, kovač, lončar, opančar, papučar, remenar –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sedlar, užar, kožuhar, krznar, pletač valjanom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robom - čarapar, klobučar, licitar i voskar...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Izrada tekstila, veziva, čipke, različitih odjevnih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predmeta, na ovim prostorima bila je gotovo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isključivo ženska vještina. Izrađivane su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jednostavnije svagdanje i svečane tkane ponjave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(tekstilni pokrivači), prekrivači od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vune, tkani ručnici, torbe i torbice. </a:t>
            </a:r>
          </a:p>
        </p:txBody>
      </p:sp>
      <p:pic>
        <p:nvPicPr>
          <p:cNvPr id="73732" name="Picture 4" descr="tkan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ob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26638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 descr="obr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92375"/>
            <a:ext cx="13319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kol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265613"/>
            <a:ext cx="20066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88913"/>
            <a:ext cx="82296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Brojne su i raznolike suvrstice svakidašnjih i svečanih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narodnih nošnji za žene, muškarce i djecu.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Kao gornji odjevni predmeti za hladnijeg vremena nošeni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su obrtnički proizvodi s obilježjima specifičnim za lokalnu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sredinu: različiti kožuščići, pršnjaci prsluci, rekle, haljine,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kabanice, bunde, opaklije...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Brojne je i raznolika ženska i muška obuća, načini i vrste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pokrivala glave, formiranja frizura za djevojčice i odrasle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djevojke....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400" smtClean="0"/>
          </a:p>
          <a:p>
            <a:pPr eaLnBrk="1" hangingPunct="1">
              <a:lnSpc>
                <a:spcPct val="80000"/>
              </a:lnSpc>
            </a:pPr>
            <a:endParaRPr lang="hr-HR" altLang="sr-Latn-RS" sz="2400" smtClean="0"/>
          </a:p>
        </p:txBody>
      </p:sp>
      <p:pic>
        <p:nvPicPr>
          <p:cNvPr id="76804" name="Picture 4" descr="rek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33825"/>
            <a:ext cx="1647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nošnj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176338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 descr="nošnj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284538"/>
            <a:ext cx="15795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 descr="nošnja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60800"/>
            <a:ext cx="33115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noš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65613"/>
            <a:ext cx="19764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2000" smtClean="0"/>
              <a:t>Imućnije djevojke, momci i mlađe udane žene za svečanih prigoda obavezno su se kitile malim i velikim </a:t>
            </a:r>
            <a:r>
              <a:rPr lang="hr-HR" altLang="sr-Latn-RS" sz="2000" smtClean="0">
                <a:hlinkClick r:id="rId3" tooltip="Dukat (stranica ne postoji)"/>
              </a:rPr>
              <a:t>dukatima</a:t>
            </a:r>
            <a:r>
              <a:rPr lang="hr-HR" altLang="sr-Latn-RS" sz="2000" smtClean="0"/>
              <a:t> - zlatnim novcem. Taj dominantan i dekorativan nakit ovog kraja bio je i simbolom bogatstva i prestiža određene kuće i njenih članova.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000" smtClean="0"/>
              <a:t>Seoska moda, pod utjecajima građanske kulture i opće industrijalizacije na ovim prostorima, na prijelazu iz 19. u 20. stoljeće mijenjala se i raslojavala. Od tog vremena sve su češći unosi industrijskih tkanina u seosko ruho. U potpunosti su prevladali polovicom 20. st. kada narodno ruho na ovim prostorima prestaje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	biti življeni oblik.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000" smtClean="0"/>
              <a:t>Unatoč Domovinskom ratu i prijelom dva tisućljeća, šokačka tradicijska kultura na području Vukovarsko - srijemske županije u današnje vrijeme njeguje se, čuva i produžuje ne samo preko brojnih priredbi i manifestacija na tragu tradicije, nego i kontinuitetom suvremenog života koji respektira svoju bogatu prošlost.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000" smtClean="0"/>
          </a:p>
        </p:txBody>
      </p:sp>
      <p:pic>
        <p:nvPicPr>
          <p:cNvPr id="74757" name="Picture 5" descr="duka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73238"/>
            <a:ext cx="1403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 descr="dukat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365625"/>
            <a:ext cx="24479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 descr="dukati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68850"/>
            <a:ext cx="181133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Kulturna baština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Što svjedoči razvoju i prošlosti?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SPOMENICI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Spomenike dijelimo na pokretne i nepokretne.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Nabroji neke pokretne!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Nabroji neke nepokretne!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Gdje se čuvaju pokretni spomenici kulture?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vk je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26987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ar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941888"/>
            <a:ext cx="30241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ar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08275"/>
            <a:ext cx="216058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7" descr="arh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28813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8" descr="arh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4813"/>
            <a:ext cx="23050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9" descr="vk j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08275"/>
            <a:ext cx="23050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0" descr="vk jes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320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Nepokretni spomenici kulture čine graditeljsku baštinu. To su utvrde, dvorci, crkve, kuće,…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Najstariji sakralni spomenici su temelji romaničke crkve Sv. Ilije (Vinkovci), crkvica BDM na groblju kod Bapske i Sv. Bartol u Novim Mikanovcima.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</p:txBody>
      </p:sp>
      <p:pic>
        <p:nvPicPr>
          <p:cNvPr id="64517" name="Picture 5" descr="mer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21955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dvorac il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183188"/>
            <a:ext cx="22320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dvorac ilo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97425"/>
            <a:ext cx="2519362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8" descr="elt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08915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137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Po iznimnoj brojnosti kulturno-povijesnih dobara (čak 688 evidentiranih spomenika!) Vukovarsko-srijemska županija spada među baštinski </a:t>
            </a:r>
            <a:r>
              <a:rPr lang="hr-HR" altLang="sr-Latn-RS" b="1" smtClean="0"/>
              <a:t>najbogatija</a:t>
            </a:r>
            <a:r>
              <a:rPr lang="hr-HR" altLang="sr-Latn-RS" smtClean="0"/>
              <a:t>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	područja u Hrvatskoj. </a:t>
            </a:r>
          </a:p>
        </p:txBody>
      </p:sp>
      <p:pic>
        <p:nvPicPr>
          <p:cNvPr id="65540" name="Picture 4" descr="suv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26987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am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5923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 descr="bun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24400"/>
            <a:ext cx="14112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đe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92600"/>
            <a:ext cx="1727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slavonska kuć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0"/>
            <a:ext cx="22320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9" descr="krušna pe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84538"/>
            <a:ext cx="17287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10" descr="sla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973638"/>
            <a:ext cx="2808287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0113" y="260350"/>
            <a:ext cx="7872412" cy="1344613"/>
          </a:xfrm>
        </p:spPr>
        <p:txBody>
          <a:bodyPr anchor="t"/>
          <a:lstStyle/>
          <a:p>
            <a:pPr eaLnBrk="1" hangingPunct="1"/>
            <a:r>
              <a:rPr lang="hr-HR" altLang="sr-Latn-RS" sz="4000" smtClean="0">
                <a:latin typeface="Comic Sans MS" pitchFamily="66" charset="0"/>
              </a:rPr>
              <a:t>Granice </a:t>
            </a:r>
            <a:br>
              <a:rPr lang="hr-HR" altLang="sr-Latn-RS" sz="4000" smtClean="0">
                <a:latin typeface="Comic Sans MS" pitchFamily="66" charset="0"/>
              </a:rPr>
            </a:br>
            <a:r>
              <a:rPr lang="hr-HR" altLang="sr-Latn-RS" sz="4000" smtClean="0">
                <a:latin typeface="Comic Sans MS" pitchFamily="66" charset="0"/>
              </a:rPr>
              <a:t>Vukovarsko-srijemske županije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0" y="2000250"/>
            <a:ext cx="4572000" cy="4572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57438" y="1928813"/>
            <a:ext cx="2786062" cy="720725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sr-Latn-RS" sz="2000" b="1">
                <a:solidFill>
                  <a:srgbClr val="000000"/>
                </a:solidFill>
                <a:latin typeface="Comic Sans MS" pitchFamily="66" charset="0"/>
              </a:rPr>
              <a:t>Osječko-baranjska županija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16200000" flipH="1">
            <a:off x="4750594" y="2678907"/>
            <a:ext cx="571500" cy="500062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58888" y="3500438"/>
            <a:ext cx="2786062" cy="720725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sr-Latn-RS" sz="2000" b="1">
                <a:solidFill>
                  <a:srgbClr val="000000"/>
                </a:solidFill>
                <a:latin typeface="Comic Sans MS" pitchFamily="66" charset="0"/>
              </a:rPr>
              <a:t>Brodsko-posavska županija</a:t>
            </a:r>
          </a:p>
        </p:txBody>
      </p:sp>
      <p:cxnSp>
        <p:nvCxnSpPr>
          <p:cNvPr id="16" name="Straight Arrow Connector 15"/>
          <p:cNvCxnSpPr>
            <a:cxnSpLocks noChangeShapeType="1"/>
            <a:stCxn id="13" idx="3"/>
          </p:cNvCxnSpPr>
          <p:nvPr/>
        </p:nvCxnSpPr>
        <p:spPr bwMode="auto">
          <a:xfrm flipV="1">
            <a:off x="4054475" y="3571875"/>
            <a:ext cx="1160463" cy="28892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/>
          <p:nvPr/>
        </p:nvCxnSpPr>
        <p:spPr>
          <a:xfrm rot="16200000" flipH="1">
            <a:off x="7536657" y="3393281"/>
            <a:ext cx="571500" cy="500063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24300" y="4868863"/>
            <a:ext cx="2786063" cy="415925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sr-Latn-RS" sz="2000" b="1">
                <a:solidFill>
                  <a:srgbClr val="000000"/>
                </a:solidFill>
                <a:latin typeface="Comic Sans MS" pitchFamily="66" charset="0"/>
              </a:rPr>
              <a:t>Bosna i Hercegovina</a:t>
            </a: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4965700" y="4322763"/>
            <a:ext cx="928687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72225" y="3500438"/>
            <a:ext cx="2786063" cy="415925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sr-Latn-RS" sz="2000" b="1">
                <a:solidFill>
                  <a:srgbClr val="000000"/>
                </a:solidFill>
                <a:latin typeface="Comic Sans MS" pitchFamily="66" charset="0"/>
              </a:rPr>
              <a:t>Republika Srbija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10800000">
            <a:off x="5786438" y="3643313"/>
            <a:ext cx="927100" cy="15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3" grpId="0" animBg="1"/>
      <p:bldP spid="20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Znameniti ljudi našega kraja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b="1" u="sng" smtClean="0"/>
              <a:t>ANTUN GUSTAV MATOŠ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Rodio se u Tovarniku.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Istaknuti hrvatski književnik.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mtClean="0"/>
          </a:p>
          <a:p>
            <a:pPr eaLnBrk="1" hangingPunct="1">
              <a:lnSpc>
                <a:spcPct val="90000"/>
              </a:lnSpc>
            </a:pPr>
            <a:r>
              <a:rPr lang="hr-HR" altLang="sr-Latn-RS" b="1" u="sng" smtClean="0"/>
              <a:t>LAVOSLAV RUŽIČKA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Rodio se u Vukovaru (Ružičkina kuća).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Za veliki doprinos znanosti 1939. dobio je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b="1" smtClean="0"/>
              <a:t>Nobelovu nagradu</a:t>
            </a:r>
            <a:r>
              <a:rPr lang="hr-HR" altLang="sr-Latn-RS" smtClean="0"/>
              <a:t> za kemiju.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b="1" u="sng" smtClean="0"/>
              <a:t>JOSIP KOZARAC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Rodio se u Vinkovcima.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Istaknuti hrvatski književnik.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/>
            <a:r>
              <a:rPr lang="hr-HR" altLang="sr-Latn-RS" b="1" u="sng" smtClean="0"/>
              <a:t>VANJA RADAUŠ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Rodio se u Vinkovcima.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Poznati hrvatski kipar.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sr-Latn-RS" smtClean="0"/>
              <a:t>TEMA: 13. Moja županija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86800" cy="452596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KLJUČNI POJMOVI: županija</a:t>
            </a:r>
          </a:p>
          <a:p>
            <a:pPr eaLnBrk="1" hangingPunct="1"/>
            <a:r>
              <a:rPr lang="hr-HR" altLang="sr-Latn-RS" smtClean="0"/>
              <a:t>OBRAZOVNA POSTIGNUĆA: upoznati županijsko središte ili grad u županiji, pronaći ga na zemljopisnoj karti, razumjeti značaj središta županije za život ljudi.</a:t>
            </a:r>
          </a:p>
          <a:p>
            <a:pPr eaLnBrk="1" hangingPunct="1"/>
            <a:endParaRPr lang="hr-HR" altLang="sr-Latn-RS" smtClean="0"/>
          </a:p>
          <a:p>
            <a:pPr eaLnBrk="1" hangingPunct="1"/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Prezentaciju napravila učiteljica Marica Jurec.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Naš kraj je ravničarski. Omeđen je nizinama Save i Dunava. Pripada velikoj Panonskoj nizini.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Nekada davno ovdje je bilo more.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Naš zavičaj je smješten u pokrajinama koje se od davnina nazivaju Slavonija i Srijem.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Vukovarsko-srijemska županija zauzima dio istočne Slavonije i dio zapadnog Srijema.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scan0002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-26988"/>
            <a:ext cx="9145588" cy="68548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2246</Words>
  <Application>Microsoft Office PowerPoint</Application>
  <PresentationFormat>Prikaz na zaslonu (4:3)</PresentationFormat>
  <Paragraphs>495</Paragraphs>
  <Slides>72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72</vt:i4>
      </vt:variant>
    </vt:vector>
  </HeadingPairs>
  <TitlesOfParts>
    <vt:vector size="77" baseType="lpstr">
      <vt:lpstr>Arial</vt:lpstr>
      <vt:lpstr>Calibri</vt:lpstr>
      <vt:lpstr>Comic Sans MS</vt:lpstr>
      <vt:lpstr>Arial Black</vt:lpstr>
      <vt:lpstr>Zadani dizajn</vt:lpstr>
      <vt:lpstr>Republika Hrvatska</vt:lpstr>
      <vt:lpstr>PowerPointova prezentacija</vt:lpstr>
      <vt:lpstr>VUKOVARSKO-SRIJEMSKA ŽUPANIJA</vt:lpstr>
      <vt:lpstr>GRB</vt:lpstr>
      <vt:lpstr>ZASTAVA</vt:lpstr>
      <vt:lpstr>Položaj i veličina</vt:lpstr>
      <vt:lpstr>Granice  Vukovarsko-srijemske županije</vt:lpstr>
      <vt:lpstr>PowerPointova prezentacija</vt:lpstr>
      <vt:lpstr>PowerPointova prezentacija</vt:lpstr>
      <vt:lpstr>PowerPointova prezentacija</vt:lpstr>
      <vt:lpstr>79 sela     26 općina</vt:lpstr>
      <vt:lpstr>PowerPointova prezentacija</vt:lpstr>
      <vt:lpstr>Priroda naše županije</vt:lpstr>
      <vt:lpstr>RELJEF</vt:lpstr>
      <vt:lpstr>PowerPointova prezentacija</vt:lpstr>
      <vt:lpstr>PowerPointova prezentacija</vt:lpstr>
      <vt:lpstr>Vode</vt:lpstr>
      <vt:lpstr>PowerPointova prezentacija</vt:lpstr>
      <vt:lpstr>PowerPointova prezentacija</vt:lpstr>
      <vt:lpstr>PowerPointova prezentacija</vt:lpstr>
      <vt:lpstr>Klima (podneblje)</vt:lpstr>
      <vt:lpstr>PowerPointova prezentacija</vt:lpstr>
      <vt:lpstr>Znaš li koji je mjesec:</vt:lpstr>
      <vt:lpstr>PowerPointova prezentacija</vt:lpstr>
      <vt:lpstr>Biljni i životinjski svijet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Stanovništvo</vt:lpstr>
      <vt:lpstr>PowerPointova prezentacija</vt:lpstr>
      <vt:lpstr>GRADOVI NAŠE ŽUPANIJE</vt:lpstr>
      <vt:lpstr>PowerPointova prezentacija</vt:lpstr>
      <vt:lpstr>Gospodarstvo</vt:lpstr>
      <vt:lpstr>Što znamo o ratarstvu?</vt:lpstr>
      <vt:lpstr>PowerPointova prezentacija</vt:lpstr>
      <vt:lpstr>PowerPointova prezentacija</vt:lpstr>
      <vt:lpstr>PowerPointova prezentacija</vt:lpstr>
      <vt:lpstr>Važna grana poljoprivrede  je i STOČARSTVO.</vt:lpstr>
      <vt:lpstr>Šume su veliko bogatstvo naše županije.</vt:lpstr>
      <vt:lpstr>PowerPointova prezentacija</vt:lpstr>
      <vt:lpstr>Industrija</vt:lpstr>
      <vt:lpstr>PowerPointova prezentacija</vt:lpstr>
      <vt:lpstr>PowerPointova prezentacija</vt:lpstr>
      <vt:lpstr>PowerPointova prezentacija</vt:lpstr>
      <vt:lpstr>PowerPointova prezentacija</vt:lpstr>
      <vt:lpstr>Ostale djelatnosti</vt:lpstr>
      <vt:lpstr>Promet</vt:lpstr>
      <vt:lpstr>PowerPointova prezentacija</vt:lpstr>
      <vt:lpstr>Društvene djelatnosti</vt:lpstr>
      <vt:lpstr>PowerPointova prezentacija</vt:lpstr>
      <vt:lpstr>PowerPointova prezentacija</vt:lpstr>
      <vt:lpstr>PowerPointova prezentacija</vt:lpstr>
      <vt:lpstr>Povijest naše županije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Kulturna baština</vt:lpstr>
      <vt:lpstr>PowerPointova prezentacija</vt:lpstr>
      <vt:lpstr>PowerPointova prezentacija</vt:lpstr>
      <vt:lpstr>PowerPointova prezentacija</vt:lpstr>
      <vt:lpstr>Znameniti ljudi našega kraja</vt:lpstr>
      <vt:lpstr>PowerPointova prezentacija</vt:lpstr>
      <vt:lpstr>TEMA: 13. Moja županija</vt:lpstr>
    </vt:vector>
  </TitlesOfParts>
  <Company>MZOŠ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VUKOVARSKO-SRIJEMSKA ŽUPANIJA</dc:title>
  <dc:creator>Maca</dc:creator>
  <cp:lastModifiedBy>Višnja</cp:lastModifiedBy>
  <cp:revision>86</cp:revision>
  <dcterms:created xsi:type="dcterms:W3CDTF">2010-03-09T09:24:26Z</dcterms:created>
  <dcterms:modified xsi:type="dcterms:W3CDTF">2016-01-05T18:21:42Z</dcterms:modified>
</cp:coreProperties>
</file>