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5"/>
  </p:notesMasterIdLst>
  <p:sldIdLst>
    <p:sldId id="256" r:id="rId3"/>
    <p:sldId id="299" r:id="rId4"/>
    <p:sldId id="300" r:id="rId5"/>
    <p:sldId id="301" r:id="rId6"/>
    <p:sldId id="302" r:id="rId7"/>
    <p:sldId id="305" r:id="rId8"/>
    <p:sldId id="303" r:id="rId9"/>
    <p:sldId id="307" r:id="rId10"/>
    <p:sldId id="308" r:id="rId11"/>
    <p:sldId id="306" r:id="rId12"/>
    <p:sldId id="309" r:id="rId13"/>
    <p:sldId id="310" r:id="rId14"/>
  </p:sldIdLst>
  <p:sldSz cx="9144000" cy="6858000" type="screen4x3"/>
  <p:notesSz cx="6858000" cy="9144000"/>
  <p:defaultTextStyle>
    <a:defPPr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546422"/>
    <a:srgbClr val="1740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>
      <p:cViewPr varScale="1">
        <p:scale>
          <a:sx n="47" d="100"/>
          <a:sy n="47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97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380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9358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482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034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718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8492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48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028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906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246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6B17F-904A-47BE-AABA-D08E24ACDFF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29736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ABE09-0EE0-4B2C-9362-A107D98F3F8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52722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697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480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763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91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9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788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403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29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A42-1B47-4A74-9A1D-F67E9D003F15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24F9E6-8BD1-4849-86DE-3CD23B63D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1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78849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88" y="2276872"/>
            <a:ext cx="3779912" cy="259228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SAMOSTALNA</a:t>
            </a:r>
            <a:r>
              <a:rPr lang="pl-PL" sz="4000" b="1" dirty="0" smtClean="0">
                <a:solidFill>
                  <a:srgbClr val="17406D"/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REPUBLIKA</a:t>
            </a:r>
            <a:r>
              <a:rPr lang="pl-PL" sz="4000" b="1" dirty="0" smtClean="0">
                <a:solidFill>
                  <a:srgbClr val="17406D"/>
                </a:solidFill>
              </a:rPr>
              <a:t> HRVATSKA</a:t>
            </a:r>
            <a:endParaRPr lang="pl-PL" sz="4000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87624" y="6550223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8208464" cy="928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srpnja</a:t>
            </a:r>
            <a:r>
              <a:rPr lang="it-IT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it-IT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postala je </a:t>
            </a:r>
            <a:r>
              <a:rPr lang="hr-HR" altLang="sr-Latn-R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it-IT" altLang="sr-Latn-R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it-IT" alt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Europske Unije</a:t>
            </a:r>
            <a:endParaRPr lang="hr-HR" altLang="sr-Latn-R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652" y="1988840"/>
            <a:ext cx="6673160" cy="400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37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546" y="0"/>
            <a:ext cx="9173546" cy="6858000"/>
          </a:xfrm>
          <a:prstGeom prst="rect">
            <a:avLst/>
          </a:prstGeom>
        </p:spPr>
      </p:pic>
      <p:cxnSp>
        <p:nvCxnSpPr>
          <p:cNvPr id="5" name="Ravni poveznik sa strelicom 4"/>
          <p:cNvCxnSpPr/>
          <p:nvPr/>
        </p:nvCxnSpPr>
        <p:spPr>
          <a:xfrm flipH="1">
            <a:off x="4860032" y="3789040"/>
            <a:ext cx="2448272" cy="129614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204864"/>
            <a:ext cx="1293617" cy="17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4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2000" y="540000"/>
            <a:ext cx="799244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blagdani: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altLang="sr-Latn-R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sr-Latn-RS" altLang="sr-Latn-R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06. Dan </a:t>
            </a:r>
            <a:r>
              <a:rPr lang="sr-Latn-RS" altLang="sr-Latn-R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državnosti</a:t>
            </a:r>
            <a:r>
              <a:rPr lang="sr-Latn-RS" altLang="sr-Latn-R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sz="2400" dirty="0" smtClean="0">
                <a:solidFill>
                  <a:schemeClr val="tx1"/>
                </a:solidFill>
              </a:rPr>
              <a:t>državni </a:t>
            </a:r>
            <a:r>
              <a:rPr lang="hr-HR" sz="2400" dirty="0">
                <a:solidFill>
                  <a:schemeClr val="tx1"/>
                </a:solidFill>
              </a:rPr>
              <a:t>je blagdan kojim se obilježava povijesna odluka Sabora </a:t>
            </a:r>
            <a:r>
              <a:rPr lang="hr-HR" sz="2400" dirty="0" smtClean="0">
                <a:solidFill>
                  <a:schemeClr val="tx1"/>
                </a:solidFill>
              </a:rPr>
              <a:t>o </a:t>
            </a:r>
            <a:r>
              <a:rPr lang="hr-HR" sz="2400" dirty="0">
                <a:solidFill>
                  <a:schemeClr val="tx1"/>
                </a:solidFill>
              </a:rPr>
              <a:t>pokretanju postupka razdruživanja od ostalih jugoslavenskih </a:t>
            </a:r>
            <a:r>
              <a:rPr lang="hr-HR" sz="2400" dirty="0" smtClean="0">
                <a:solidFill>
                  <a:schemeClr val="tx1"/>
                </a:solidFill>
              </a:rPr>
              <a:t>republika.</a:t>
            </a:r>
            <a:endParaRPr lang="sr-Latn-RS" altLang="sr-Latn-R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altLang="sr-Latn-R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sr-Latn-RS" altLang="sr-Latn-R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08. Dan domovinske </a:t>
            </a:r>
            <a:r>
              <a:rPr lang="sr-Latn-RS" altLang="sr-Latn-R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zahvalnosti</a:t>
            </a:r>
            <a:r>
              <a:rPr lang="sr-Latn-RS" altLang="sr-Latn-R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sz="2400" dirty="0">
                <a:solidFill>
                  <a:schemeClr val="tx1"/>
                </a:solidFill>
              </a:rPr>
              <a:t>državni je </a:t>
            </a:r>
            <a:r>
              <a:rPr lang="hr-HR" sz="2400" dirty="0" smtClean="0">
                <a:solidFill>
                  <a:schemeClr val="tx1"/>
                </a:solidFill>
              </a:rPr>
              <a:t>kada </a:t>
            </a:r>
            <a:r>
              <a:rPr lang="hr-HR" sz="2400" dirty="0">
                <a:solidFill>
                  <a:schemeClr val="tx1"/>
                </a:solidFill>
              </a:rPr>
              <a:t>se Hrvatska prisjeća 5. kolovoza 1995. godine kada je u vojno-redarstvenoj akciji "Oluja" oslobođen grad Knin.</a:t>
            </a:r>
            <a:endParaRPr lang="sr-Latn-RS" altLang="sr-Latn-R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altLang="sr-Latn-R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sr-Latn-RS" altLang="sr-Latn-R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10. Dan </a:t>
            </a:r>
            <a:r>
              <a:rPr lang="sr-Latn-RS" altLang="sr-Latn-R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neovisnosti - </a:t>
            </a:r>
            <a:r>
              <a:rPr lang="hr-HR" sz="2400" dirty="0" smtClean="0">
                <a:solidFill>
                  <a:schemeClr val="tx1"/>
                </a:solidFill>
              </a:rPr>
              <a:t>državni </a:t>
            </a:r>
            <a:r>
              <a:rPr lang="hr-HR" sz="2400" dirty="0">
                <a:solidFill>
                  <a:schemeClr val="tx1"/>
                </a:solidFill>
              </a:rPr>
              <a:t>blagdan </a:t>
            </a:r>
            <a:r>
              <a:rPr lang="hr-HR" sz="2400" dirty="0" smtClean="0">
                <a:solidFill>
                  <a:schemeClr val="tx1"/>
                </a:solidFill>
              </a:rPr>
              <a:t>kojim se obilježava sjećanje </a:t>
            </a:r>
            <a:r>
              <a:rPr lang="hr-HR" sz="2400" dirty="0">
                <a:solidFill>
                  <a:schemeClr val="tx1"/>
                </a:solidFill>
              </a:rPr>
              <a:t>na dan kada je Sabor Republike Hrvatske 1991. godine jednoglasno donio </a:t>
            </a:r>
            <a:r>
              <a:rPr lang="hr-HR" sz="2400" u="sng" dirty="0" smtClean="0">
                <a:solidFill>
                  <a:schemeClr val="tx1"/>
                </a:solidFill>
              </a:rPr>
              <a:t>Odluku o raskidu svih državnopravnih veza Republike Hrvatske s bivšom državom SFRJ</a:t>
            </a:r>
            <a:r>
              <a:rPr lang="hr-HR" sz="2400" dirty="0" smtClean="0">
                <a:solidFill>
                  <a:schemeClr val="tx1"/>
                </a:solidFill>
              </a:rPr>
              <a:t>. </a:t>
            </a:r>
            <a:endParaRPr lang="hr-HR" altLang="sr-Latn-R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8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791580" y="2274838"/>
            <a:ext cx="7560840" cy="23083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hr-HR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25. lipnja 1991. </a:t>
            </a:r>
            <a:r>
              <a:rPr lang="hr-HR" sz="4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</a:t>
            </a:r>
            <a:r>
              <a:rPr lang="hr-HR" sz="5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Hrvatska</a:t>
            </a:r>
            <a:endParaRPr lang="hr-HR" sz="54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8280920" cy="20969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r-HR" altLang="sr-Latn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prvog predsjednika </a:t>
            </a:r>
            <a:r>
              <a:rPr lang="hr-HR" altLang="sr-Latn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Republike Hrvatske izabran je predsjednik Hrvatske demokratske zajednice (HDZ)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hr-HR" altLang="sr-Latn-R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Franjo Tuđman</a:t>
            </a:r>
            <a:endParaRPr lang="hr-HR" altLang="sr-Latn-R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596" y="2852936"/>
            <a:ext cx="6844816" cy="384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89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2967"/>
            <a:ext cx="4506227" cy="3318825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1" y="540000"/>
            <a:ext cx="3383928" cy="25289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hr-HR" altLang="sr-Latn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 Hrvatska je punu samostalnost izborila u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Domovinskom ratu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altLang="sr-Latn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je trajao </a:t>
            </a:r>
          </a:p>
          <a:p>
            <a:pPr marL="0" indent="0" eaLnBrk="1" hangingPunct="1">
              <a:buNone/>
            </a:pPr>
            <a:r>
              <a:rPr lang="hr-HR" altLang="sr-Latn-R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1991. - 1995. g.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271" y="0"/>
            <a:ext cx="4920132" cy="36900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271" y="3560947"/>
            <a:ext cx="4956237" cy="33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2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8208464" cy="9286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siječnja 1992. </a:t>
            </a:r>
            <a:r>
              <a:rPr lang="hr-HR" altLang="sr-Latn-R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postala je međunarodno priznata.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60848"/>
            <a:ext cx="7687822" cy="40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7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7560392" cy="928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sr-Latn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svibnja</a:t>
            </a:r>
            <a:r>
              <a:rPr lang="it-IT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it-IT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postala je </a:t>
            </a:r>
            <a:r>
              <a:rPr lang="it-IT" altLang="sr-Latn-R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punopravna</a:t>
            </a:r>
            <a:r>
              <a:rPr lang="it-IT" alt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it-IT" altLang="sr-Latn-R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međunarodne organizacije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UN-a</a:t>
            </a:r>
            <a:r>
              <a:rPr lang="hr-HR" altLang="sr-Latn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(Ujedinjenih naroda)</a:t>
            </a:r>
            <a:endParaRPr lang="hr-HR" altLang="sr-Latn-R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35" r="14280"/>
          <a:stretch/>
        </p:blipFill>
        <p:spPr>
          <a:xfrm>
            <a:off x="1403648" y="2348880"/>
            <a:ext cx="2304257" cy="18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438" y="2348880"/>
            <a:ext cx="33745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0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3203575" cy="3438525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 predsjednik bio je </a:t>
            </a:r>
            <a:r>
              <a:rPr lang="hr-HR" altLang="sr-Latn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Stjepan Mesić</a:t>
            </a:r>
            <a:r>
              <a:rPr lang="hr-HR" alt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8" name="Picture 6" descr="mesi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40000" y="665510"/>
            <a:ext cx="3600000" cy="5526980"/>
          </a:xfrm>
          <a:noFill/>
        </p:spPr>
      </p:pic>
    </p:spTree>
    <p:extLst>
      <p:ext uri="{BB962C8B-B14F-4D97-AF65-F5344CB8AC3E}">
        <p14:creationId xmlns:p14="http://schemas.microsoft.com/office/powerpoint/2010/main" xmlns="" val="26882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3203575" cy="3438525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Treći predsjednik bio je </a:t>
            </a:r>
            <a:r>
              <a:rPr lang="hr-HR" altLang="sr-Latn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Ivo Josipović.</a:t>
            </a:r>
            <a:endParaRPr lang="hr-HR" alt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80728"/>
            <a:ext cx="3600000" cy="4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5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000" y="540000"/>
            <a:ext cx="3203575" cy="3438525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Sadašnja predsjednica je </a:t>
            </a:r>
            <a:r>
              <a:rPr lang="hr-HR" altLang="sr-Latn-R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Kolinda</a:t>
            </a:r>
            <a:r>
              <a:rPr lang="hr-HR" altLang="sr-Latn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Grabar Kitarović.</a:t>
            </a:r>
            <a:endParaRPr lang="hr-HR" alt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29000"/>
            <a:ext cx="3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0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Pramen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E79692-344E-47E3-BD5F-C41553D8B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203</Words>
  <Application>Microsoft Office PowerPoint</Application>
  <PresentationFormat>Prikaz na zaslonu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Pramen</vt:lpstr>
      <vt:lpstr>SAMOSTALNA REPUBLIKA HRVATSKA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SAMOSTALNA REPUBLIKA HRVATSKA</dc:title>
  <dc:subject>Priroda i društvo, 4. razred</dc:subject>
  <dc:creator/>
  <cp:lastModifiedBy/>
  <cp:revision>1</cp:revision>
  <dcterms:created xsi:type="dcterms:W3CDTF">2015-07-19T08:41:49Z</dcterms:created>
  <dcterms:modified xsi:type="dcterms:W3CDTF">2016-02-27T13:09:50Z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TC102282699990</vt:lpwstr>
  </property>
</Properties>
</file>