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59" r:id="rId5"/>
    <p:sldId id="281" r:id="rId6"/>
    <p:sldId id="260" r:id="rId7"/>
    <p:sldId id="279" r:id="rId8"/>
    <p:sldId id="280" r:id="rId9"/>
    <p:sldId id="268" r:id="rId10"/>
    <p:sldId id="282" r:id="rId11"/>
    <p:sldId id="283" r:id="rId12"/>
    <p:sldId id="284" r:id="rId13"/>
    <p:sldId id="270" r:id="rId14"/>
    <p:sldId id="287" r:id="rId15"/>
    <p:sldId id="288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5" d="100"/>
          <a:sy n="105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86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0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3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144E-413B-4748-BBB3-25C57D01651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61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19BDD-AACB-4F0B-A888-1BDF593D0A4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9058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36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13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4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97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4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9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04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9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1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131" y="2687322"/>
            <a:ext cx="7145738" cy="1200329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PRIRODNO-ZEMLJOPISNI UVJETI </a:t>
            </a:r>
            <a:b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PRIMORSKIH KRAJEVA</a:t>
            </a:r>
            <a:endParaRPr lang="hr-HR" altLang="sr-Latn-RS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039207" y="6464223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</a:p>
        </p:txBody>
      </p:sp>
    </p:spTree>
    <p:extLst>
      <p:ext uri="{BB962C8B-B14F-4D97-AF65-F5344CB8AC3E}">
        <p14:creationId xmlns:p14="http://schemas.microsoft.com/office/powerpoint/2010/main" val="1486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70114" y="596220"/>
            <a:ext cx="3842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rgbClr val="002060"/>
                </a:solidFill>
              </a:rPr>
              <a:t>SREDOZEMNA</a:t>
            </a:r>
            <a:r>
              <a:rPr lang="hr-HR" sz="2000" dirty="0" smtClean="0">
                <a:solidFill>
                  <a:srgbClr val="002060"/>
                </a:solidFill>
              </a:rPr>
              <a:t> – vruća i suha ljeta, blage i vlažne zime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70114" y="1933985"/>
            <a:ext cx="3512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rgbClr val="002060"/>
                </a:solidFill>
              </a:rPr>
              <a:t>VJETROVI</a:t>
            </a:r>
            <a:r>
              <a:rPr lang="hr-HR" sz="2000" dirty="0" smtClean="0">
                <a:solidFill>
                  <a:srgbClr val="002060"/>
                </a:solidFill>
              </a:rPr>
              <a:t> – bura, jugo, maestral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48" y="0"/>
            <a:ext cx="3764290" cy="33834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14" y="3461657"/>
            <a:ext cx="3778592" cy="33963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48" y="3461657"/>
            <a:ext cx="3764290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-1" y="348343"/>
            <a:ext cx="593271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None/>
            </a:pPr>
            <a:r>
              <a:rPr lang="hr-HR" altLang="sr-Latn-RS" b="1" dirty="0" smtClean="0">
                <a:solidFill>
                  <a:srgbClr val="002060"/>
                </a:solidFill>
              </a:rPr>
              <a:t>VAZDAZELENE ŠUME – tvrdo kožasto lišće</a:t>
            </a:r>
            <a:endParaRPr lang="hr-HR" altLang="sr-Latn-RS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2" y="996044"/>
            <a:ext cx="6480627" cy="486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743" y="4489314"/>
            <a:ext cx="2754086" cy="18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2142" y="5896126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i="1" dirty="0" smtClean="0">
                <a:latin typeface="Times New Roman" panose="02020603050405020304" pitchFamily="18" charset="0"/>
              </a:rPr>
              <a:t>hrast crnika</a:t>
            </a:r>
            <a:endParaRPr lang="hr-HR" altLang="sr-Latn-RS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7" y="251587"/>
            <a:ext cx="6821477" cy="510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7777" y="5643977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i="1" dirty="0" smtClean="0">
                <a:latin typeface="Times New Roman" panose="02020603050405020304" pitchFamily="18" charset="0"/>
              </a:rPr>
              <a:t>hrast medunac</a:t>
            </a:r>
            <a:endParaRPr lang="hr-HR" altLang="sr-Latn-RS" b="1" i="1" dirty="0">
              <a:latin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12" y="4541514"/>
            <a:ext cx="1757384" cy="175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7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3929" y="2890391"/>
            <a:ext cx="4176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RIJEKE I JEZERA</a:t>
            </a:r>
            <a:endParaRPr lang="hr-HR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544285"/>
            <a:ext cx="7772400" cy="1654629"/>
          </a:xfrm>
        </p:spPr>
        <p:txBody>
          <a:bodyPr/>
          <a:lstStyle/>
          <a:p>
            <a:r>
              <a:rPr lang="hr-HR" altLang="sr-Latn-RS" dirty="0">
                <a:solidFill>
                  <a:srgbClr val="002060"/>
                </a:solidFill>
              </a:rPr>
              <a:t>pripadaju jadranskom slivu</a:t>
            </a:r>
          </a:p>
          <a:p>
            <a:r>
              <a:rPr lang="hr-HR" altLang="sr-Latn-RS" dirty="0">
                <a:solidFill>
                  <a:srgbClr val="002060"/>
                </a:solidFill>
              </a:rPr>
              <a:t>krški reljef </a:t>
            </a:r>
            <a:r>
              <a:rPr lang="hr-HR" altLang="sr-Latn-RS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hr-HR" altLang="sr-Latn-RS" dirty="0">
                <a:solidFill>
                  <a:srgbClr val="002060"/>
                </a:solidFill>
              </a:rPr>
              <a:t> </a:t>
            </a:r>
            <a:r>
              <a:rPr lang="hr-HR" altLang="sr-Latn-RS" dirty="0">
                <a:solidFill>
                  <a:srgbClr val="002060"/>
                </a:solidFill>
                <a:cs typeface="Arial" panose="020B0604020202020204" pitchFamily="34" charset="0"/>
              </a:rPr>
              <a:t>kratke rijeke s razgranatom mrežom u podzemlju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749143" y="6086021"/>
            <a:ext cx="1513114" cy="641350"/>
          </a:xfrm>
        </p:spPr>
        <p:txBody>
          <a:bodyPr>
            <a:normAutofit/>
          </a:bodyPr>
          <a:lstStyle/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Krka</a:t>
            </a:r>
            <a:endParaRPr lang="hr-HR" altLang="sr-Latn-R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" y="2198914"/>
            <a:ext cx="6025390" cy="452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1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223656" y="0"/>
            <a:ext cx="1513114" cy="641350"/>
          </a:xfrm>
        </p:spPr>
        <p:txBody>
          <a:bodyPr>
            <a:normAutofit/>
          </a:bodyPr>
          <a:lstStyle/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Neretva</a:t>
            </a:r>
            <a:endParaRPr lang="hr-HR" altLang="sr-Latn-R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22057" cy="309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456"/>
            <a:ext cx="4122058" cy="309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23656" y="6216650"/>
            <a:ext cx="1513114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Cetina</a:t>
            </a:r>
            <a:endParaRPr lang="hr-HR" altLang="sr-Latn-R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158" y="1707809"/>
            <a:ext cx="4589842" cy="344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728856" y="1066459"/>
            <a:ext cx="127363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Zrmanja</a:t>
            </a:r>
            <a:endParaRPr lang="hr-HR" altLang="sr-Latn-R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050971" y="149838"/>
            <a:ext cx="2242457" cy="641350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Vransko jezero </a:t>
            </a:r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(Cres)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909456" cy="32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438" y="3274499"/>
            <a:ext cx="5506562" cy="358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251857" y="6104324"/>
            <a:ext cx="2385581" cy="641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Vransko jezero - PP </a:t>
            </a:r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(Biograd)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050971" y="149838"/>
            <a:ext cx="2558143" cy="641350"/>
          </a:xfrm>
          <a:noFill/>
        </p:spPr>
        <p:txBody>
          <a:bodyPr>
            <a:normAutofit fontScale="90000"/>
          </a:bodyPr>
          <a:lstStyle/>
          <a:p>
            <a:r>
              <a:rPr lang="hr-HR" altLang="sr-Latn-R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Baćinska</a:t>
            </a:r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jezera</a:t>
            </a:r>
            <a:b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(Ploče)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427515" y="6126095"/>
            <a:ext cx="2013857" cy="641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Peručko jezero</a:t>
            </a:r>
          </a:p>
          <a:p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(rijeka Cetina)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91743" cy="351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42" y="3518806"/>
            <a:ext cx="4452257" cy="333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3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2229" y="269580"/>
            <a:ext cx="2558143" cy="710133"/>
          </a:xfrm>
          <a:noFill/>
        </p:spPr>
        <p:txBody>
          <a:bodyPr>
            <a:normAutofit/>
          </a:bodyPr>
          <a:lstStyle/>
          <a:p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Modro jezero</a:t>
            </a:r>
            <a:b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(Imotski)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56113" y="6126095"/>
            <a:ext cx="2013857" cy="641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Crveno jezero</a:t>
            </a:r>
          </a:p>
          <a:p>
            <a:r>
              <a:rPr lang="hr-HR" altLang="sr-Latn-R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(Imotski)</a:t>
            </a:r>
            <a:endParaRPr lang="hr-HR" altLang="sr-Latn-R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34927" cy="349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70" y="3502478"/>
            <a:ext cx="4474029" cy="335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947" y="441817"/>
            <a:ext cx="6132106" cy="597436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9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88147" y="1988840"/>
            <a:ext cx="3167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PRIMORSKI </a:t>
            </a:r>
            <a:r>
              <a:rPr lang="hr-HR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KRAJ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179465" y="3857283"/>
            <a:ext cx="9340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rgbClr val="FF0000"/>
                </a:solidFill>
                <a:latin typeface="+mn-lt"/>
              </a:rPr>
              <a:t>Istra</a:t>
            </a:r>
            <a:endParaRPr lang="hr-H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052269" y="3855413"/>
            <a:ext cx="18598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rgbClr val="0070C0"/>
                </a:solidFill>
                <a:latin typeface="+mn-lt"/>
              </a:rPr>
              <a:t>Dalmacija</a:t>
            </a:r>
            <a:endParaRPr lang="hr-HR" sz="32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Ravni poveznik sa strelicom 7"/>
          <p:cNvCxnSpPr>
            <a:stCxn id="2" idx="2"/>
          </p:cNvCxnSpPr>
          <p:nvPr/>
        </p:nvCxnSpPr>
        <p:spPr>
          <a:xfrm flipH="1">
            <a:off x="2768073" y="2573615"/>
            <a:ext cx="1803928" cy="12817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>
            <a:stCxn id="2" idx="2"/>
          </p:cNvCxnSpPr>
          <p:nvPr/>
        </p:nvCxnSpPr>
        <p:spPr>
          <a:xfrm>
            <a:off x="4572001" y="2573615"/>
            <a:ext cx="1803927" cy="12817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3550584" y="3855413"/>
            <a:ext cx="206460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Kvarnersko</a:t>
            </a:r>
          </a:p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primorje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 flipH="1">
            <a:off x="4582886" y="2573615"/>
            <a:ext cx="1" cy="12863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88147" y="3136613"/>
            <a:ext cx="3167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RELJEF</a:t>
            </a:r>
            <a:endParaRPr lang="hr-HR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2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15685" y="315686"/>
            <a:ext cx="3352800" cy="944563"/>
          </a:xfrm>
        </p:spPr>
        <p:txBody>
          <a:bodyPr/>
          <a:lstStyle/>
          <a:p>
            <a:r>
              <a:rPr lang="hr-HR" altLang="sr-Latn-R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KRŠKI RELJEF</a:t>
            </a:r>
            <a:endParaRPr lang="hr-HR" altLang="sr-Latn-R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15685" y="1260249"/>
            <a:ext cx="5315494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Kamenito područje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Tlo je propusno te stoga ima mali broj tekućica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Ima puno krških polja, ponora i jama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Velike poteškoće u opskrbi vodom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9" y="3347356"/>
            <a:ext cx="4463143" cy="334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00600" y="348343"/>
            <a:ext cx="3352800" cy="944563"/>
          </a:xfrm>
        </p:spPr>
        <p:txBody>
          <a:bodyPr/>
          <a:lstStyle/>
          <a:p>
            <a:r>
              <a:rPr lang="hr-HR" altLang="sr-Latn-R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Planine</a:t>
            </a:r>
          </a:p>
        </p:txBody>
      </p:sp>
      <p:pic>
        <p:nvPicPr>
          <p:cNvPr id="8" name="Picture 7" descr="II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3810000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6300" y="1589315"/>
            <a:ext cx="3581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Ćićarija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Učka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Velebit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Dinara (1831 m)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Kozjak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Mosor</a:t>
            </a:r>
          </a:p>
          <a:p>
            <a:pPr lvl="1" indent="-327025"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Biokovo</a:t>
            </a:r>
          </a:p>
          <a:p>
            <a:pPr marL="457200" lvl="1" indent="0">
              <a:buNone/>
            </a:pPr>
            <a:endParaRPr lang="hr-HR" altLang="sr-Latn-RS" sz="2000" dirty="0" smtClean="0"/>
          </a:p>
          <a:p>
            <a:pPr marL="0" indent="0" algn="ctr">
              <a:buNone/>
            </a:pPr>
            <a:r>
              <a:rPr lang="hr-HR" altLang="sr-Latn-RS" sz="2400" b="1" dirty="0" smtClean="0">
                <a:solidFill>
                  <a:srgbClr val="FF0000"/>
                </a:solidFill>
              </a:rPr>
              <a:t>smjer pružanja: SZ - JI</a:t>
            </a:r>
          </a:p>
          <a:p>
            <a:pPr>
              <a:buFontTx/>
              <a:buNone/>
            </a:pPr>
            <a:endParaRPr lang="hr-HR" altLang="sr-Latn-RS" sz="24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3175794"/>
            <a:ext cx="367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i="1" dirty="0">
                <a:latin typeface="Times New Roman" panose="02020603050405020304" pitchFamily="18" charset="0"/>
              </a:rPr>
              <a:t>Velebit – najdulja hrvatska planina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1000" y="6298407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i="1" dirty="0">
                <a:latin typeface="Times New Roman" panose="02020603050405020304" pitchFamily="18" charset="0"/>
              </a:rPr>
              <a:t>Dinara – najviša hrvatska planina</a:t>
            </a:r>
          </a:p>
        </p:txBody>
      </p:sp>
      <p:pic>
        <p:nvPicPr>
          <p:cNvPr id="12" name="Picture 13" descr="D:\ZEMLJOPIS 7 prezentacija\ZEMLJOPIS 8 za CD\karte za umetnuti\1.1.3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00463"/>
            <a:ext cx="38100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59713" cy="1143000"/>
          </a:xfrm>
        </p:spPr>
        <p:txBody>
          <a:bodyPr/>
          <a:lstStyle/>
          <a:p>
            <a:r>
              <a:rPr lang="hr-HR" altLang="sr-Latn-R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Polja u kršu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1341438"/>
            <a:ext cx="1954213" cy="4525962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2000" dirty="0" smtClean="0">
                <a:latin typeface="Comic Sans MS" panose="030F0702030302020204" pitchFamily="66" charset="0"/>
              </a:rPr>
              <a:t>Najniža </a:t>
            </a:r>
            <a:r>
              <a:rPr lang="hr-HR" altLang="sr-Latn-RS" sz="2000" dirty="0">
                <a:latin typeface="Comic Sans MS" panose="030F0702030302020204" pitchFamily="66" charset="0"/>
              </a:rPr>
              <a:t>i gospodarski najvažnija</a:t>
            </a:r>
          </a:p>
          <a:p>
            <a:r>
              <a:rPr lang="hr-HR" altLang="sr-Latn-RS" sz="2000" dirty="0" smtClean="0">
                <a:latin typeface="Comic Sans MS" panose="030F0702030302020204" pitchFamily="66" charset="0"/>
              </a:rPr>
              <a:t>Imotsko</a:t>
            </a:r>
            <a:endParaRPr lang="hr-HR" altLang="sr-Latn-RS" sz="2000" dirty="0">
              <a:latin typeface="Comic Sans MS" panose="030F0702030302020204" pitchFamily="66" charset="0"/>
            </a:endParaRPr>
          </a:p>
          <a:p>
            <a:r>
              <a:rPr lang="hr-HR" altLang="sr-Latn-RS" sz="2000" dirty="0">
                <a:latin typeface="Comic Sans MS" panose="030F0702030302020204" pitchFamily="66" charset="0"/>
              </a:rPr>
              <a:t>Sinjsko</a:t>
            </a:r>
          </a:p>
          <a:p>
            <a:r>
              <a:rPr lang="hr-HR" altLang="sr-Latn-RS" sz="2000" dirty="0">
                <a:latin typeface="Comic Sans MS" panose="030F0702030302020204" pitchFamily="66" charset="0"/>
              </a:rPr>
              <a:t>Drniško</a:t>
            </a:r>
          </a:p>
          <a:p>
            <a:r>
              <a:rPr lang="hr-HR" altLang="sr-Latn-RS" sz="2000" dirty="0">
                <a:latin typeface="Comic Sans MS" panose="030F0702030302020204" pitchFamily="66" charset="0"/>
              </a:rPr>
              <a:t>Vrgoračko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5791200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i="1" dirty="0">
                <a:latin typeface="Times New Roman" panose="02020603050405020304" pitchFamily="18" charset="0"/>
              </a:rPr>
              <a:t>Drniško polje</a:t>
            </a:r>
          </a:p>
        </p:txBody>
      </p:sp>
      <p:pic>
        <p:nvPicPr>
          <p:cNvPr id="14345" name="Picture 9" descr="D:\ZEMLJOPIS 7 prezentacija\ZEMLJOPIS 8 za CD\karte za umetnuti\3.1 drnisko polje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248400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-1" y="348343"/>
            <a:ext cx="5508171" cy="168712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None/>
            </a:pPr>
            <a:r>
              <a:rPr lang="hr-HR" altLang="sr-Latn-RS" b="1" dirty="0" smtClean="0">
                <a:solidFill>
                  <a:srgbClr val="002060"/>
                </a:solidFill>
              </a:rPr>
              <a:t>DALMATINSKI TIP OBALE</a:t>
            </a:r>
          </a:p>
          <a:p>
            <a:pPr marL="457200" lvl="1" indent="0">
              <a:buNone/>
            </a:pPr>
            <a:endParaRPr lang="hr-HR" altLang="sr-Latn-RS" sz="2000" dirty="0" smtClean="0"/>
          </a:p>
          <a:p>
            <a:pPr marL="0" indent="0" algn="ctr">
              <a:buNone/>
            </a:pPr>
            <a:r>
              <a:rPr lang="hr-HR" altLang="sr-Latn-RS" sz="2400" b="1" dirty="0" smtClean="0">
                <a:solidFill>
                  <a:srgbClr val="FF0000"/>
                </a:solidFill>
              </a:rPr>
              <a:t>smjer pružanja: SZ – JI </a:t>
            </a:r>
            <a:r>
              <a:rPr lang="hr-HR" altLang="sr-Latn-RS" sz="2400" b="1" dirty="0" smtClean="0"/>
              <a:t>(kao i planine)</a:t>
            </a:r>
          </a:p>
          <a:p>
            <a:pPr>
              <a:buFontTx/>
              <a:buNone/>
            </a:pPr>
            <a:endParaRPr lang="hr-HR" altLang="sr-Latn-RS" sz="2400" dirty="0"/>
          </a:p>
        </p:txBody>
      </p:sp>
      <p:pic>
        <p:nvPicPr>
          <p:cNvPr id="4" name="Picture 8" descr="hrvatska_oto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3044" y="1776641"/>
            <a:ext cx="3617912" cy="3617912"/>
          </a:xfrm>
          <a:solidFill>
            <a:schemeClr val="bg1"/>
          </a:solidFill>
          <a:ln/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981201" y="3383339"/>
            <a:ext cx="3098800" cy="264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62089" y="301450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latin typeface="Comic Sans MS" panose="030F0702030302020204" pitchFamily="66" charset="0"/>
              </a:rPr>
              <a:t>SZ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18542" y="60293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latin typeface="Comic Sans MS" panose="030F0702030302020204" pitchFamily="66" charset="0"/>
              </a:rPr>
              <a:t>JI</a:t>
            </a:r>
          </a:p>
        </p:txBody>
      </p:sp>
    </p:spTree>
    <p:extLst>
      <p:ext uri="{BB962C8B-B14F-4D97-AF65-F5344CB8AC3E}">
        <p14:creationId xmlns:p14="http://schemas.microsoft.com/office/powerpoint/2010/main" val="28953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3929" y="2890391"/>
            <a:ext cx="4176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PODNEBLJE (KLIMA) I BILJNI SVIJET</a:t>
            </a:r>
            <a:endParaRPr lang="hr-HR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0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182</Words>
  <Application>Microsoft Office PowerPoint</Application>
  <PresentationFormat>Prikaz na zaslonu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PRIRODNO-ZEMLJOPISNI UVJETI  PRIMORSKIH KRAJEVA</vt:lpstr>
      <vt:lpstr>PowerPointova prezentacija</vt:lpstr>
      <vt:lpstr>PowerPointova prezentacija</vt:lpstr>
      <vt:lpstr>PowerPointova prezentacija</vt:lpstr>
      <vt:lpstr>KRŠKI RELJEF</vt:lpstr>
      <vt:lpstr>Planine</vt:lpstr>
      <vt:lpstr>Polja u kršu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Krka</vt:lpstr>
      <vt:lpstr>Neretva</vt:lpstr>
      <vt:lpstr>Vransko jezero (Cres)</vt:lpstr>
      <vt:lpstr>Baćinska jezera (Ploče)</vt:lpstr>
      <vt:lpstr>Modro jezero (Imotski)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 i gospodarstvo Primorske Hrvatske</dc:title>
  <dc:subject>Priroda i društvo, 4. razred</dc:subject>
  <dc:creator>Vlatkica Horvat</dc:creator>
  <cp:lastModifiedBy>Višnja</cp:lastModifiedBy>
  <cp:revision>32</cp:revision>
  <dcterms:created xsi:type="dcterms:W3CDTF">2015-08-23T05:46:12Z</dcterms:created>
  <dcterms:modified xsi:type="dcterms:W3CDTF">2016-07-09T17:42:22Z</dcterms:modified>
</cp:coreProperties>
</file>