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3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2" r:id="rId3"/>
    <p:sldId id="282" r:id="rId4"/>
    <p:sldId id="273" r:id="rId5"/>
    <p:sldId id="277" r:id="rId6"/>
    <p:sldId id="257" r:id="rId7"/>
    <p:sldId id="285" r:id="rId8"/>
    <p:sldId id="289" r:id="rId9"/>
    <p:sldId id="290" r:id="rId10"/>
    <p:sldId id="286" r:id="rId11"/>
    <p:sldId id="274" r:id="rId12"/>
    <p:sldId id="275" r:id="rId13"/>
    <p:sldId id="283" r:id="rId14"/>
    <p:sldId id="284" r:id="rId15"/>
    <p:sldId id="276" r:id="rId16"/>
    <p:sldId id="263" r:id="rId17"/>
    <p:sldId id="264" r:id="rId18"/>
    <p:sldId id="287" r:id="rId19"/>
    <p:sldId id="288" r:id="rId20"/>
  </p:sldIdLst>
  <p:sldSz cx="9144000" cy="6858000" type="screen4x3"/>
  <p:notesSz cx="6858000" cy="9144000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AAC"/>
    <a:srgbClr val="F09415"/>
    <a:srgbClr val="766F54"/>
    <a:srgbClr val="7A07AD"/>
    <a:srgbClr val="A409E9"/>
    <a:srgbClr val="D498F6"/>
    <a:srgbClr val="7910B4"/>
    <a:srgbClr val="A109E5"/>
    <a:srgbClr val="C6A324"/>
    <a:srgbClr val="F0E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D43D07C-21B2-4759-AF49-903D6DE354D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290518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6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BF03CA7-DE09-4EE0-9DC0-9EE24E32D70A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59659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F03CA7-DE09-4EE0-9DC0-9EE24E32D70A}" type="slidenum">
              <a:rPr lang="en-US" altLang="sr-Latn-RS" smtClean="0"/>
              <a:pPr>
                <a:defRPr/>
              </a:pPr>
              <a:t>1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82471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6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C8E7D766-A2C9-422C-92FF-F9BDBC804B9D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8273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B716-C031-4CDA-8598-5F18E91D2F58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2697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270D4-2A78-4C72-B19B-30551812A8E5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979586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0144E-413B-4748-BBB3-25C57D01651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2712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109A0-3E2D-49BF-91E1-5AFC4E01EF0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0770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48732-E1AB-43F3-A798-9361F0AB01C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61089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8F707C-F4E4-4B7E-9C4A-770799508AB4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354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DC4000F4-B1A0-4E00-A0E3-329176F2843A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06308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B1C54-67FE-4D34-B79D-662E2DB3EFA0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9209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AA3347-3037-4FEC-868D-CD77D6383F4C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2945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5D673-18D2-4A34-BE8D-05DC400648F3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0588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5E414-93A0-4ABE-AFDF-28DD47BA5640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9083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E442A-77B3-45F4-9D1B-A4E73881F018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1357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C54E9-D124-4355-B914-A99E8AFCE32D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3696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6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004222A-4AB2-4446-ACA3-B32367189B6F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9590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  <p:sldLayoutId id="2147484007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18">
              <a:srgbClr val="F6BBA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648" y="1988840"/>
            <a:ext cx="6466285" cy="18002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PRIRODNO-ZEMLJOPISNI UVJETI BREŽULJKASTIH KRAJEVA</a:t>
            </a:r>
            <a:r>
              <a:rPr lang="hr-HR" sz="4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4860032" y="6453336"/>
            <a:ext cx="3855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Prezentaciju izradila: Vlatkica Horvat, 2015.</a:t>
            </a:r>
            <a:endParaRPr lang="hr-HR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684212" y="404813"/>
            <a:ext cx="74881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r-HR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DIJELOVI RH - BREŽULJKASTI KRAJ</a:t>
            </a:r>
            <a:endParaRPr lang="hr-HR" sz="32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684212" y="1340768"/>
            <a:ext cx="7920236" cy="4392339"/>
          </a:xfrm>
          <a:prstGeom prst="rect">
            <a:avLst/>
          </a:prstGeom>
          <a:noFill/>
        </p:spPr>
        <p:txBody>
          <a:bodyPr wrap="square" numCol="2">
            <a:noAutofit/>
          </a:bodyPr>
          <a:lstStyle/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Hrvatsko zagorje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Prigorje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dio Međimurja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Moslavina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Banovina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Kordun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Požeški kraj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Bilogorski kraj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hr-HR" sz="2000" b="1" dirty="0" smtClean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02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483929" y="2644170"/>
            <a:ext cx="41761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r-HR" sz="3200" b="1" dirty="0" smtClean="0">
                <a:solidFill>
                  <a:schemeClr val="accent2">
                    <a:lumMod val="75000"/>
                  </a:schemeClr>
                </a:solidFill>
                <a:latin typeface="Cooper Std Black" panose="0208090304030B020404" pitchFamily="18" charset="0"/>
              </a:rPr>
              <a:t>PODNEBLJE (KLIMA) I BILJNI SVIJET</a:t>
            </a:r>
            <a:endParaRPr lang="hr-HR" sz="3200" b="1" dirty="0">
              <a:solidFill>
                <a:schemeClr val="accent2">
                  <a:lumMod val="75000"/>
                </a:schemeClr>
              </a:solidFill>
              <a:latin typeface="Cooper Std Black" panose="02080903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67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6256" y="4053125"/>
            <a:ext cx="2267744" cy="281768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684212" y="404813"/>
            <a:ext cx="7344172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20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zime – hladne, kišovite i snježne, </a:t>
            </a:r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ljeta – topla, kišna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35442"/>
            <a:ext cx="6696744" cy="502255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1835442"/>
            <a:ext cx="3275856" cy="244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5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684212" y="404813"/>
            <a:ext cx="73441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listopadne - bukve, mješovite – grab i hrast kitnjak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tlo – manje plodno</a:t>
            </a:r>
            <a:endParaRPr lang="hr-HR" sz="2000" b="1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5689" y="1772816"/>
            <a:ext cx="5832623" cy="4374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680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brežuljak!!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13" y="2952750"/>
            <a:ext cx="3217862" cy="390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899150" cy="4027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ravokutnik 6"/>
          <p:cNvSpPr/>
          <p:nvPr/>
        </p:nvSpPr>
        <p:spPr>
          <a:xfrm>
            <a:off x="5899150" y="742950"/>
            <a:ext cx="16922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altLang="sr-Latn-R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mješovite šume</a:t>
            </a:r>
            <a:endParaRPr lang="hr-H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4040188" y="6237288"/>
            <a:ext cx="18891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altLang="sr-Latn-R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travnati prostori</a:t>
            </a:r>
            <a:endParaRPr lang="hr-H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66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483929" y="3136613"/>
            <a:ext cx="41761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r-HR" sz="3200" b="1" dirty="0" smtClean="0">
                <a:solidFill>
                  <a:schemeClr val="accent2">
                    <a:lumMod val="75000"/>
                  </a:schemeClr>
                </a:solidFill>
                <a:latin typeface="Cooper Std Black" panose="0208090304030B020404" pitchFamily="18" charset="0"/>
              </a:rPr>
              <a:t>RIJEKE</a:t>
            </a:r>
            <a:endParaRPr lang="hr-HR" sz="3200" b="1" dirty="0">
              <a:solidFill>
                <a:schemeClr val="accent2">
                  <a:lumMod val="75000"/>
                </a:schemeClr>
              </a:solidFill>
              <a:latin typeface="Cooper Std Black" panose="02080903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88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304800"/>
            <a:ext cx="8064896" cy="96396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766F54"/>
              </a:buClr>
              <a:buFont typeface="Arial" panose="020B0604020202020204" pitchFamily="34" charset="0"/>
              <a:buChar char="•"/>
            </a:pPr>
            <a:r>
              <a:rPr lang="hr-HR" altLang="sr-Latn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Sava, Bednja, Sutla, Krapina, Korana, 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Kupa, Lonja</a:t>
            </a:r>
            <a:r>
              <a:rPr lang="hr-HR" altLang="sr-Latn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Orljava, Dobra i Mrežnica</a:t>
            </a: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8028384" y="1628800"/>
            <a:ext cx="992579" cy="86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Clr>
                <a:srgbClr val="766F54"/>
              </a:buClr>
              <a:buNone/>
            </a:pPr>
            <a:r>
              <a:rPr lang="hr-HR" altLang="sr-Latn-RS" sz="2400" dirty="0" smtClean="0">
                <a:solidFill>
                  <a:srgbClr val="766F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Sava</a:t>
            </a:r>
          </a:p>
          <a:p>
            <a:pPr marL="0" indent="0" algn="ctr" eaLnBrk="1" hangingPunct="1">
              <a:buClr>
                <a:srgbClr val="766F54"/>
              </a:buClr>
              <a:buNone/>
            </a:pPr>
            <a:r>
              <a:rPr lang="hr-HR" altLang="sr-Latn-RS" dirty="0" smtClean="0">
                <a:solidFill>
                  <a:srgbClr val="766F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(Zagreb)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540" y="1281326"/>
            <a:ext cx="6534919" cy="5388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521" y="-11430"/>
            <a:ext cx="4614479" cy="3460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6" y="3434698"/>
            <a:ext cx="4573156" cy="3429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0" y="0"/>
            <a:ext cx="1055097" cy="461665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rgbClr val="766F54"/>
              </a:buClr>
              <a:buNone/>
            </a:pPr>
            <a:r>
              <a:rPr lang="hr-HR" altLang="sr-Latn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Bednja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8053637" y="3429000"/>
            <a:ext cx="1090363" cy="461665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rgbClr val="766F54"/>
              </a:buClr>
              <a:buNone/>
            </a:pPr>
            <a:r>
              <a:rPr lang="hr-HR" altLang="sr-Latn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Korana</a:t>
            </a: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8011157" y="-11430"/>
            <a:ext cx="1175322" cy="461665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rgbClr val="766F54"/>
              </a:buClr>
              <a:buNone/>
            </a:pPr>
            <a:r>
              <a:rPr lang="hr-HR" altLang="sr-Latn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Krapina</a:t>
            </a:r>
          </a:p>
        </p:txBody>
      </p:sp>
      <p:sp>
        <p:nvSpPr>
          <p:cNvPr id="20" name="Rectangle 5"/>
          <p:cNvSpPr txBox="1">
            <a:spLocks noChangeArrowheads="1"/>
          </p:cNvSpPr>
          <p:nvPr/>
        </p:nvSpPr>
        <p:spPr bwMode="auto">
          <a:xfrm>
            <a:off x="0" y="3428999"/>
            <a:ext cx="816249" cy="461665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rgbClr val="766F54"/>
              </a:buClr>
              <a:buNone/>
            </a:pPr>
            <a:r>
              <a:rPr lang="hr-HR" altLang="sr-Latn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Sutla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14121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0"/>
            <a:ext cx="4572000" cy="3484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1430"/>
            <a:ext cx="4572001" cy="3440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0" y="0"/>
            <a:ext cx="901209" cy="461665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rgbClr val="766F54"/>
              </a:buClr>
              <a:buNone/>
            </a:pPr>
            <a:r>
              <a:rPr lang="hr-HR" altLang="sr-Latn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Lonja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7800820" y="3428999"/>
            <a:ext cx="1345240" cy="461665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rgbClr val="766F54"/>
              </a:buClr>
              <a:buNone/>
            </a:pPr>
            <a:r>
              <a:rPr lang="hr-HR" altLang="sr-Latn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Mrežnica</a:t>
            </a: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8037607" y="-11430"/>
            <a:ext cx="1106393" cy="461665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rgbClr val="766F54"/>
              </a:buClr>
              <a:buNone/>
            </a:pPr>
            <a:r>
              <a:rPr lang="hr-HR" altLang="sr-Latn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Orljava</a:t>
            </a:r>
          </a:p>
        </p:txBody>
      </p:sp>
      <p:sp>
        <p:nvSpPr>
          <p:cNvPr id="20" name="Rectangle 5"/>
          <p:cNvSpPr txBox="1">
            <a:spLocks noChangeArrowheads="1"/>
          </p:cNvSpPr>
          <p:nvPr/>
        </p:nvSpPr>
        <p:spPr bwMode="auto">
          <a:xfrm>
            <a:off x="0" y="3428999"/>
            <a:ext cx="954107" cy="461665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rgbClr val="766F54"/>
              </a:buClr>
              <a:buNone/>
            </a:pPr>
            <a:r>
              <a:rPr lang="hr-HR" altLang="sr-Latn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Dobra</a:t>
            </a:r>
          </a:p>
        </p:txBody>
      </p:sp>
    </p:spTree>
    <p:extLst>
      <p:ext uri="{BB962C8B-B14F-4D97-AF65-F5344CB8AC3E}">
        <p14:creationId xmlns:p14="http://schemas.microsoft.com/office/powerpoint/2010/main" val="107195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0" y="0"/>
            <a:ext cx="851515" cy="461665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rgbClr val="766F54"/>
              </a:buClr>
              <a:buNone/>
            </a:pPr>
            <a:r>
              <a:rPr lang="hr-HR" altLang="sr-Latn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Kupa</a:t>
            </a:r>
          </a:p>
        </p:txBody>
      </p:sp>
    </p:spTree>
    <p:extLst>
      <p:ext uri="{BB962C8B-B14F-4D97-AF65-F5344CB8AC3E}">
        <p14:creationId xmlns:p14="http://schemas.microsoft.com/office/powerpoint/2010/main" val="34802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627946" y="458855"/>
            <a:ext cx="38881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r-HR" sz="3200" b="1" dirty="0" smtClean="0">
                <a:solidFill>
                  <a:schemeClr val="accent2">
                    <a:lumMod val="75000"/>
                  </a:schemeClr>
                </a:solidFill>
                <a:latin typeface="Cooper Std Black" panose="0208090304030B020404" pitchFamily="18" charset="0"/>
              </a:rPr>
              <a:t>BREŽULJKASTI </a:t>
            </a:r>
            <a:r>
              <a:rPr lang="hr-HR" sz="3200" b="1" dirty="0">
                <a:solidFill>
                  <a:schemeClr val="accent2">
                    <a:lumMod val="75000"/>
                  </a:schemeClr>
                </a:solidFill>
                <a:latin typeface="Cooper Std Black" panose="0208090304030B020404" pitchFamily="18" charset="0"/>
              </a:rPr>
              <a:t>KRAJ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136012" y="1482337"/>
            <a:ext cx="14930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r-HR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Hrvatsko zagorje</a:t>
            </a:r>
            <a:endParaRPr lang="hr-HR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75049" y="2612996"/>
            <a:ext cx="20882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r-HR" sz="24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Vukomeričke</a:t>
            </a:r>
            <a:r>
              <a:rPr lang="hr-HR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gorice</a:t>
            </a:r>
            <a:endParaRPr lang="hr-HR" sz="2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cxnSp>
        <p:nvCxnSpPr>
          <p:cNvPr id="8" name="Ravni poveznik sa strelicom 7"/>
          <p:cNvCxnSpPr>
            <a:stCxn id="2" idx="2"/>
          </p:cNvCxnSpPr>
          <p:nvPr/>
        </p:nvCxnSpPr>
        <p:spPr>
          <a:xfrm flipH="1">
            <a:off x="1955165" y="1536073"/>
            <a:ext cx="2616836" cy="944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sa strelicom 9"/>
          <p:cNvCxnSpPr>
            <a:stCxn id="2" idx="2"/>
          </p:cNvCxnSpPr>
          <p:nvPr/>
        </p:nvCxnSpPr>
        <p:spPr>
          <a:xfrm>
            <a:off x="4572001" y="1536073"/>
            <a:ext cx="2840725" cy="1433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sa strelicom 11"/>
          <p:cNvCxnSpPr>
            <a:stCxn id="2" idx="2"/>
            <a:endCxn id="33" idx="0"/>
          </p:cNvCxnSpPr>
          <p:nvPr/>
        </p:nvCxnSpPr>
        <p:spPr>
          <a:xfrm flipH="1">
            <a:off x="2227459" y="1536073"/>
            <a:ext cx="2344542" cy="3361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sa strelicom 13"/>
          <p:cNvCxnSpPr>
            <a:stCxn id="2" idx="2"/>
            <a:endCxn id="35" idx="0"/>
          </p:cNvCxnSpPr>
          <p:nvPr/>
        </p:nvCxnSpPr>
        <p:spPr>
          <a:xfrm flipH="1">
            <a:off x="3800094" y="1536073"/>
            <a:ext cx="771907" cy="3994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sa strelicom 15"/>
          <p:cNvCxnSpPr>
            <a:stCxn id="2" idx="2"/>
            <a:endCxn id="37" idx="0"/>
          </p:cNvCxnSpPr>
          <p:nvPr/>
        </p:nvCxnSpPr>
        <p:spPr>
          <a:xfrm>
            <a:off x="4572001" y="1536073"/>
            <a:ext cx="768125" cy="3323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sa strelicom 17"/>
          <p:cNvCxnSpPr>
            <a:stCxn id="2" idx="2"/>
          </p:cNvCxnSpPr>
          <p:nvPr/>
        </p:nvCxnSpPr>
        <p:spPr>
          <a:xfrm flipH="1">
            <a:off x="1986605" y="1536073"/>
            <a:ext cx="2585396" cy="2009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ni poveznik sa strelicom 20"/>
          <p:cNvCxnSpPr>
            <a:stCxn id="2" idx="2"/>
          </p:cNvCxnSpPr>
          <p:nvPr/>
        </p:nvCxnSpPr>
        <p:spPr>
          <a:xfrm>
            <a:off x="4572001" y="1536073"/>
            <a:ext cx="2955388" cy="2895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sa strelicom 22"/>
          <p:cNvCxnSpPr>
            <a:stCxn id="2" idx="2"/>
            <a:endCxn id="39" idx="0"/>
          </p:cNvCxnSpPr>
          <p:nvPr/>
        </p:nvCxnSpPr>
        <p:spPr>
          <a:xfrm>
            <a:off x="4572001" y="1536073"/>
            <a:ext cx="2461016" cy="3883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ni poveznik sa strelicom 24"/>
          <p:cNvCxnSpPr>
            <a:stCxn id="2" idx="2"/>
          </p:cNvCxnSpPr>
          <p:nvPr/>
        </p:nvCxnSpPr>
        <p:spPr>
          <a:xfrm>
            <a:off x="4572001" y="1536073"/>
            <a:ext cx="3105306" cy="227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ni poveznik sa strelicom 26"/>
          <p:cNvCxnSpPr>
            <a:stCxn id="2" idx="2"/>
          </p:cNvCxnSpPr>
          <p:nvPr/>
        </p:nvCxnSpPr>
        <p:spPr>
          <a:xfrm flipH="1">
            <a:off x="1629014" y="1536073"/>
            <a:ext cx="2942987" cy="180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niOkvir 29"/>
          <p:cNvSpPr txBox="1"/>
          <p:nvPr/>
        </p:nvSpPr>
        <p:spPr>
          <a:xfrm>
            <a:off x="201374" y="3770486"/>
            <a:ext cx="20882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r-HR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Samoborsko gorje</a:t>
            </a:r>
            <a:endParaRPr lang="hr-HR" sz="2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33" name="TekstniOkvir 32"/>
          <p:cNvSpPr txBox="1"/>
          <p:nvPr/>
        </p:nvSpPr>
        <p:spPr>
          <a:xfrm>
            <a:off x="1521760" y="4897585"/>
            <a:ext cx="14113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r-HR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Prigorje</a:t>
            </a:r>
            <a:endParaRPr lang="hr-HR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5" name="TekstniOkvir 34"/>
          <p:cNvSpPr txBox="1"/>
          <p:nvPr/>
        </p:nvSpPr>
        <p:spPr>
          <a:xfrm>
            <a:off x="2638842" y="5530549"/>
            <a:ext cx="2322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r-HR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dio Međimurja</a:t>
            </a:r>
            <a:endParaRPr lang="hr-HR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7" name="TekstniOkvir 36"/>
          <p:cNvSpPr txBox="1"/>
          <p:nvPr/>
        </p:nvSpPr>
        <p:spPr>
          <a:xfrm>
            <a:off x="4443645" y="4859707"/>
            <a:ext cx="17929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r-HR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Moslavina</a:t>
            </a:r>
            <a:endParaRPr lang="hr-HR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9" name="TekstniOkvir 38"/>
          <p:cNvSpPr txBox="1"/>
          <p:nvPr/>
        </p:nvSpPr>
        <p:spPr>
          <a:xfrm>
            <a:off x="6216481" y="5420024"/>
            <a:ext cx="16330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r-HR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Banovina</a:t>
            </a:r>
            <a:endParaRPr lang="hr-HR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0" name="TekstniOkvir 39"/>
          <p:cNvSpPr txBox="1"/>
          <p:nvPr/>
        </p:nvSpPr>
        <p:spPr>
          <a:xfrm>
            <a:off x="7203689" y="4435920"/>
            <a:ext cx="12917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r-HR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Kordun</a:t>
            </a:r>
            <a:endParaRPr lang="hr-HR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3" name="TekstniOkvir 42"/>
          <p:cNvSpPr txBox="1"/>
          <p:nvPr/>
        </p:nvSpPr>
        <p:spPr>
          <a:xfrm>
            <a:off x="7283339" y="2939489"/>
            <a:ext cx="17358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r-HR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Bilogorski kraj</a:t>
            </a:r>
            <a:endParaRPr lang="hr-HR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5" name="TekstniOkvir 44"/>
          <p:cNvSpPr txBox="1"/>
          <p:nvPr/>
        </p:nvSpPr>
        <p:spPr>
          <a:xfrm>
            <a:off x="7668897" y="1509706"/>
            <a:ext cx="13534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r-HR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Požeški kraj</a:t>
            </a:r>
            <a:endParaRPr lang="hr-HR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50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953" y="0"/>
            <a:ext cx="70860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4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988147" y="3136613"/>
            <a:ext cx="31677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r-HR" sz="3200" b="1" dirty="0" smtClean="0">
                <a:solidFill>
                  <a:schemeClr val="accent2">
                    <a:lumMod val="75000"/>
                  </a:schemeClr>
                </a:solidFill>
                <a:latin typeface="Cooper Std Black" panose="0208090304030B020404" pitchFamily="18" charset="0"/>
              </a:rPr>
              <a:t>RELJEF</a:t>
            </a:r>
            <a:endParaRPr lang="hr-HR" sz="3200" b="1" dirty="0">
              <a:solidFill>
                <a:schemeClr val="accent2">
                  <a:lumMod val="75000"/>
                </a:schemeClr>
              </a:solidFill>
              <a:latin typeface="Cooper Std Black" panose="02080903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69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404664"/>
            <a:ext cx="8352928" cy="800219"/>
          </a:xfrm>
        </p:spPr>
        <p:txBody>
          <a:bodyPr wrap="square">
            <a:spAutoFit/>
          </a:bodyPr>
          <a:lstStyle/>
          <a:p>
            <a:pPr>
              <a:buClr>
                <a:srgbClr val="766F54"/>
              </a:buClr>
            </a:pPr>
            <a:r>
              <a:rPr lang="hr-HR" altLang="sr-Latn-RS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BREŽULJCI, BRDA </a:t>
            </a:r>
            <a:r>
              <a:rPr lang="hr-HR" altLang="sr-Latn-RS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hr-HR" altLang="sr-Latn-RS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GORE (</a:t>
            </a:r>
            <a:r>
              <a:rPr lang="pl-PL" altLang="sr-Latn-RS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visina </a:t>
            </a:r>
            <a:r>
              <a:rPr lang="pl-PL" altLang="sr-Latn-RS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200 do </a:t>
            </a:r>
            <a:r>
              <a:rPr lang="pl-PL" altLang="sr-Latn-RS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metara) </a:t>
            </a:r>
            <a:endParaRPr lang="pl-PL" altLang="sr-Latn-RS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66F54"/>
              </a:buClr>
            </a:pPr>
            <a:endParaRPr lang="hr-HR" altLang="sr-Latn-RS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142" y="1484784"/>
            <a:ext cx="7091716" cy="4775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514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195737" y="404813"/>
            <a:ext cx="6696744" cy="867930"/>
          </a:xfrm>
        </p:spPr>
        <p:txBody>
          <a:bodyPr wrap="square">
            <a:spAutoFit/>
          </a:bodyPr>
          <a:lstStyle/>
          <a:p>
            <a:pPr>
              <a:buClr>
                <a:srgbClr val="766F54"/>
              </a:buClr>
              <a:buFont typeface="Arial" panose="020B0604020202020204" pitchFamily="34" charset="0"/>
              <a:buChar char="•"/>
            </a:pPr>
            <a:r>
              <a:rPr lang="hr-HR" altLang="sr-Latn-RS" sz="2800" dirty="0" smtClean="0">
                <a:solidFill>
                  <a:srgbClr val="766F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brdovit prostor pokriven šumom, uključujući i najviše vrhove.</a:t>
            </a:r>
          </a:p>
        </p:txBody>
      </p:sp>
      <p:sp>
        <p:nvSpPr>
          <p:cNvPr id="2" name="TekstniOkvir 1"/>
          <p:cNvSpPr txBox="1"/>
          <p:nvPr/>
        </p:nvSpPr>
        <p:spPr>
          <a:xfrm>
            <a:off x="684213" y="404813"/>
            <a:ext cx="172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GORE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69" y="1844824"/>
            <a:ext cx="6948263" cy="4634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101317" y="1844824"/>
            <a:ext cx="1704313" cy="461665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rgbClr val="766F54"/>
              </a:buClr>
              <a:buNone/>
            </a:pPr>
            <a:r>
              <a:rPr lang="hr-HR" altLang="sr-Latn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Medvednica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684212" y="404813"/>
            <a:ext cx="7992244" cy="4392339"/>
          </a:xfrm>
          <a:prstGeom prst="rect">
            <a:avLst/>
          </a:prstGeom>
          <a:noFill/>
        </p:spPr>
        <p:txBody>
          <a:bodyPr wrap="square" numCol="2">
            <a:noAutofit/>
          </a:bodyPr>
          <a:lstStyle/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Medvednica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Ivanščica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Kalnik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Žumberačka gora (Samoborsko gorje)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2000" b="1" dirty="0" err="1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Vukomeričke</a:t>
            </a:r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gorice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Petrova gora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Zrinska gora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Moslavačka gora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Bilogora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Ravna gora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Psunj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Papuk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2000" b="1" dirty="0" err="1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Krndija</a:t>
            </a:r>
            <a:endParaRPr lang="hr-HR" sz="2000" b="1" dirty="0" smtClean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Požeška gora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2000" b="1" dirty="0" err="1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Dilj</a:t>
            </a:r>
            <a:endParaRPr lang="hr-HR" sz="2000" b="1" dirty="0" smtClean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hr-HR" sz="2000" b="1" dirty="0" smtClean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6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0" y="0"/>
            <a:ext cx="4847802" cy="461665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rgbClr val="766F54"/>
              </a:buClr>
              <a:buNone/>
            </a:pPr>
            <a:r>
              <a:rPr lang="hr-HR" altLang="sr-Latn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Žumberačka gora - Samoborsko gorje</a:t>
            </a:r>
          </a:p>
        </p:txBody>
      </p:sp>
    </p:spTree>
    <p:extLst>
      <p:ext uri="{BB962C8B-B14F-4D97-AF65-F5344CB8AC3E}">
        <p14:creationId xmlns:p14="http://schemas.microsoft.com/office/powerpoint/2010/main" val="286507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340"/>
            <a:ext cx="9144000" cy="6563320"/>
          </a:xfrm>
          <a:prstGeom prst="rect">
            <a:avLst/>
          </a:prstGeom>
        </p:spPr>
      </p:pic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0" y="-21724"/>
            <a:ext cx="954107" cy="461665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rgbClr val="766F54"/>
              </a:buClr>
              <a:buNone/>
            </a:pPr>
            <a:r>
              <a:rPr lang="hr-HR" altLang="sr-Latn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Papuk</a:t>
            </a:r>
          </a:p>
        </p:txBody>
      </p:sp>
    </p:spTree>
    <p:extLst>
      <p:ext uri="{BB962C8B-B14F-4D97-AF65-F5344CB8AC3E}">
        <p14:creationId xmlns:p14="http://schemas.microsoft.com/office/powerpoint/2010/main" val="306412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sta drva">
  <a:themeElements>
    <a:clrScheme name="Vrsta dr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rsta drva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sta drv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TM03090434[[fn=Vrsta drva]]</Template>
  <TotalTime>817</TotalTime>
  <Words>177</Words>
  <Application>Microsoft Office PowerPoint</Application>
  <PresentationFormat>Prikaz na zaslonu (4:3)</PresentationFormat>
  <Paragraphs>64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0" baseType="lpstr">
      <vt:lpstr>Vrsta drva</vt:lpstr>
      <vt:lpstr>PRIRODNO-ZEMLJOPISNI UVJETI BREŽULJKASTIH KRAJEVA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PRIRODNO-ZEMLJOPISNI UVJETI BREŽULJKASTIH KRAJEVA</dc:title>
  <dc:subject>Priroda i društvo, 4. razred</dc:subject>
  <dc:creator>Vlatkica Horvat</dc:creator>
  <cp:lastModifiedBy>Višnja</cp:lastModifiedBy>
  <cp:revision>25</cp:revision>
  <cp:lastPrinted>1601-01-01T00:00:00Z</cp:lastPrinted>
  <dcterms:created xsi:type="dcterms:W3CDTF">2007-10-01T09:14:28Z</dcterms:created>
  <dcterms:modified xsi:type="dcterms:W3CDTF">2016-07-09T17:38:01Z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