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2"/>
  </p:sldMasterIdLst>
  <p:notesMasterIdLst>
    <p:notesMasterId r:id="rId7"/>
  </p:notesMasterIdLst>
  <p:handoutMasterIdLst>
    <p:handoutMasterId r:id="rId8"/>
  </p:handoutMasterIdLst>
  <p:sldIdLst>
    <p:sldId id="257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2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8/17/2015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11676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422594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6598309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4408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77829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0089564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6069178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6218892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9340924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0017091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44062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4CF99945-0A15-4715-AB6C-F5E56CF20F70}" type="datetimeFigureOut">
              <a:rPr lang="hr-HR" smtClean="0"/>
              <a:pPr/>
              <a:t>17.8.2015.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22B156B-59AE-415F-B24B-8756D48BB97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66217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58686" y="2520042"/>
            <a:ext cx="6183085" cy="13716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9A5315">
                    <a:lumMod val="50000"/>
                  </a:srgbClr>
                </a:solidFill>
                <a:latin typeface="Segoe Print"/>
              </a:rPr>
              <a:t>Priroda nas okružuje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 txBox="1">
            <a:spLocks/>
          </p:cNvSpPr>
          <p:nvPr/>
        </p:nvSpPr>
        <p:spPr>
          <a:xfrm>
            <a:off x="540000" y="540000"/>
            <a:ext cx="8414951" cy="314701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ono iz čega se sastoji ili iz čega su izgrađena razna tijela zovemo </a:t>
            </a: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TVAR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hr-HR" sz="2000" u="sng" dirty="0">
                <a:latin typeface="Arial" panose="020B0604020202020204" pitchFamily="34" charset="0"/>
                <a:cs typeface="Arial" panose="020B0604020202020204" pitchFamily="34" charset="0"/>
              </a:rPr>
              <a:t>zajedničke osobine žive prirode: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disanje, hranjenje, rast, starenje, umiranje, razmnožavanje i kretanje.</a:t>
            </a:r>
          </a:p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živa i neživa priroda međusobno su povezane.</a:t>
            </a:r>
          </a:p>
          <a:p>
            <a:pPr>
              <a:buClr>
                <a:schemeClr val="tx1"/>
              </a:buClr>
            </a:pP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PRIRODOSLOVLJE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– znanost o prirodi.</a:t>
            </a:r>
          </a:p>
          <a:p>
            <a:pPr>
              <a:buClr>
                <a:schemeClr val="tx1"/>
              </a:buClr>
            </a:pP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PRIRODNINE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– ono što čini živu i neživu prirodu.</a:t>
            </a:r>
          </a:p>
        </p:txBody>
      </p:sp>
    </p:spTree>
    <p:extLst>
      <p:ext uri="{BB962C8B-B14F-4D97-AF65-F5344CB8AC3E}">
        <p14:creationId xmlns="" xmlns:p14="http://schemas.microsoft.com/office/powerpoint/2010/main" val="10258809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40000" y="540000"/>
            <a:ext cx="8414951" cy="4247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2400" b="1" dirty="0"/>
              <a:t>O ČEMU OVISI ŽIVI SVIJET?</a:t>
            </a:r>
            <a:endParaRPr lang="hr-HR" sz="240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40" y="1698815"/>
            <a:ext cx="1503523" cy="785700"/>
          </a:xfrm>
          <a:prstGeom prst="ellipse">
            <a:avLst/>
          </a:prstGeom>
          <a:ln w="6350">
            <a:solidFill>
              <a:schemeClr val="tx1"/>
            </a:solidFill>
          </a:ln>
          <a:effectLst/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03" y="1698815"/>
            <a:ext cx="1503523" cy="785700"/>
          </a:xfrm>
          <a:prstGeom prst="ellipse">
            <a:avLst/>
          </a:prstGeom>
          <a:ln w="6350">
            <a:solidFill>
              <a:schemeClr val="tx1"/>
            </a:solidFill>
          </a:ln>
          <a:effectLst/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060" y="1666529"/>
            <a:ext cx="1503900" cy="850276"/>
          </a:xfrm>
          <a:prstGeom prst="ellipse">
            <a:avLst/>
          </a:prstGeom>
          <a:ln w="6350">
            <a:solidFill>
              <a:schemeClr val="tx1"/>
            </a:solidFill>
          </a:ln>
          <a:effectLst/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609" y="1642810"/>
            <a:ext cx="1503900" cy="897713"/>
          </a:xfrm>
          <a:prstGeom prst="ellipse">
            <a:avLst/>
          </a:prstGeom>
          <a:ln w="6350">
            <a:solidFill>
              <a:schemeClr val="tx1"/>
            </a:solidFill>
          </a:ln>
          <a:effectLst/>
        </p:spPr>
      </p:pic>
      <p:sp>
        <p:nvSpPr>
          <p:cNvPr id="19" name="TekstniOkvir 18"/>
          <p:cNvSpPr txBox="1"/>
          <p:nvPr/>
        </p:nvSpPr>
        <p:spPr>
          <a:xfrm>
            <a:off x="3238285" y="3196976"/>
            <a:ext cx="2698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UVJETI ŽIVOTA</a:t>
            </a:r>
            <a:endParaRPr lang="hr-H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kstniOkvir 1"/>
          <p:cNvSpPr txBox="1"/>
          <p:nvPr/>
        </p:nvSpPr>
        <p:spPr>
          <a:xfrm>
            <a:off x="756857" y="2701925"/>
            <a:ext cx="88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voda</a:t>
            </a:r>
          </a:p>
        </p:txBody>
      </p:sp>
      <p:sp>
        <p:nvSpPr>
          <p:cNvPr id="20" name="TekstniOkvir 19"/>
          <p:cNvSpPr txBox="1"/>
          <p:nvPr/>
        </p:nvSpPr>
        <p:spPr>
          <a:xfrm>
            <a:off x="2475920" y="2702245"/>
            <a:ext cx="88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tlo</a:t>
            </a:r>
          </a:p>
        </p:txBody>
      </p:sp>
      <p:sp>
        <p:nvSpPr>
          <p:cNvPr id="22" name="TekstniOkvir 21"/>
          <p:cNvSpPr txBox="1"/>
          <p:nvPr/>
        </p:nvSpPr>
        <p:spPr>
          <a:xfrm>
            <a:off x="4195170" y="2702245"/>
            <a:ext cx="88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zrak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5936608" y="2702245"/>
            <a:ext cx="101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svjetlost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7770993" y="2701925"/>
            <a:ext cx="88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toplina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540000" y="3845595"/>
            <a:ext cx="841495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8" indent="-21430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potrebni za razvoj biljnog i životinjskog svijeta te razvoj i život čovjeka</a:t>
            </a:r>
          </a:p>
          <a:p>
            <a:pPr marL="214308" indent="-214308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izostanak samo jednog uvjeta izaziva smrt!!!</a:t>
            </a:r>
          </a:p>
          <a:p>
            <a:pPr marL="214308" indent="-21430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samo čovjek svojim radom i znanjem može ublažiti nedostatak pojedinog uvjeta života</a:t>
            </a:r>
          </a:p>
          <a:p>
            <a:pPr marL="214308" indent="-21430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zbog toga je čovjek najuspješnije živo biće</a:t>
            </a:r>
          </a:p>
          <a:p>
            <a:endParaRPr lang="hr-HR" sz="2000" dirty="0"/>
          </a:p>
        </p:txBody>
      </p:sp>
      <p:cxnSp>
        <p:nvCxnSpPr>
          <p:cNvPr id="6" name="Ravni poveznik 5"/>
          <p:cNvCxnSpPr>
            <a:stCxn id="16" idx="3"/>
            <a:endCxn id="24" idx="0"/>
          </p:cNvCxnSpPr>
          <p:nvPr/>
        </p:nvCxnSpPr>
        <p:spPr>
          <a:xfrm flipH="1">
            <a:off x="6443646" y="2409056"/>
            <a:ext cx="351204" cy="293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>
            <a:endCxn id="25" idx="0"/>
          </p:cNvCxnSpPr>
          <p:nvPr/>
        </p:nvCxnSpPr>
        <p:spPr>
          <a:xfrm>
            <a:off x="7897925" y="2409053"/>
            <a:ext cx="317912" cy="292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554080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2"/>
          <p:cNvSpPr txBox="1">
            <a:spLocks/>
          </p:cNvSpPr>
          <p:nvPr/>
        </p:nvSpPr>
        <p:spPr>
          <a:xfrm>
            <a:off x="539999" y="1260000"/>
            <a:ext cx="8414951" cy="3300904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duljina dana i noći nije uvijek jednaka, a to vrijedi i za temperaturu zraka. 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te promjene uzrokuje </a:t>
            </a: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ENERGIJA SUNCA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koja u obliku </a:t>
            </a:r>
            <a:r>
              <a:rPr lang="hr-HR" sz="2000" u="sng" dirty="0">
                <a:latin typeface="Arial" panose="020B0604020202020204" pitchFamily="34" charset="0"/>
                <a:cs typeface="Arial" panose="020B0604020202020204" pitchFamily="34" charset="0"/>
              </a:rPr>
              <a:t>svjetlosti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hr-HR" sz="2000" u="sng" dirty="0">
                <a:latin typeface="Arial" panose="020B0604020202020204" pitchFamily="34" charset="0"/>
                <a:cs typeface="Arial" panose="020B0604020202020204" pitchFamily="34" charset="0"/>
              </a:rPr>
              <a:t>topline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dolazi do Zemlje (tla i vode)</a:t>
            </a:r>
          </a:p>
          <a:p>
            <a:pPr>
              <a:lnSpc>
                <a:spcPct val="150000"/>
              </a:lnSpc>
            </a:pP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živa bića se najbolje razvijaju pri temperaturi od </a:t>
            </a:r>
            <a:r>
              <a:rPr lang="hr-H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0°C-30°C</a:t>
            </a: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, a neki organizmi mogu opstati i na višim i na nižim temperaturama.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40000" y="540000"/>
            <a:ext cx="8414951" cy="4247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r-HR" sz="2400" b="1" dirty="0"/>
              <a:t>SUNCE – IZVOR SVJETLOSTI I TOPLINE</a:t>
            </a:r>
            <a:endParaRPr lang="hr-HR" sz="2400" dirty="0"/>
          </a:p>
        </p:txBody>
      </p:sp>
      <p:sp>
        <p:nvSpPr>
          <p:cNvPr id="5" name="TekstniOkvir 6"/>
          <p:cNvSpPr txBox="1"/>
          <p:nvPr/>
        </p:nvSpPr>
        <p:spPr>
          <a:xfrm>
            <a:off x="5099407" y="6377541"/>
            <a:ext cx="3855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Prezentaciju izradila: Vlatkica Horvat, 2015.</a:t>
            </a:r>
            <a:endParaRPr lang="hr-H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93987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eljno">
  <a:themeElements>
    <a:clrScheme name="Temeljno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jno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jno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TM03457444[[fn=Temeljno]]</Template>
  <TotalTime>0</TotalTime>
  <Words>184</Words>
  <Application>Microsoft Office PowerPoint</Application>
  <PresentationFormat>Prikaz na zaslonu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Temeljno</vt:lpstr>
      <vt:lpstr>Priroda nas okružuje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2015-07-11T12:32:22Z</dcterms:created>
  <dcterms:modified xsi:type="dcterms:W3CDTF">2015-08-17T10:05:51Z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