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56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7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6BB282-EF04-4EB7-81BF-D7463247DD8B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 smtClean="0"/>
              <a:t>Kliknite da biste uredili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  <a:endParaRPr lang="hr-HR" noProof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8971A5-C8B7-4436-9A8E-E2CBBC5CC7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129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78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596D9A-9A60-4672-8548-B27FD225DD06}" type="slidenum">
              <a:rPr lang="hr-HR" altLang="sr-Latn-R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3891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967495-FADF-45D3-BAFF-D4C982712CAA}" type="slidenum">
              <a:rPr lang="hr-HR" altLang="sr-Latn-R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BDF4-BCB5-4FA6-8188-BA60AF7A3DE5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2653-86D0-4A2B-97B0-2F044E52ECF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890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61B9-6C69-401F-9541-FC34B743C71E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F973-01D2-4C9B-AC02-74E35327FD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48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08599-5ADC-4DED-B23F-E80DF05B47A0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0ECBB-E3D9-40ED-9F9A-1F1840F86DD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4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4F9A-9554-4D40-A976-BAEB450F0EA8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CC84A-AFE9-4962-8757-A4CE00E43C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055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D90C-AAC5-4217-B4F3-16986E44DA85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D0AF1-54D7-41C4-80C3-B7A38E86E0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9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B070-A88E-4FB1-A231-9A4A1661F768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9414-F9F2-41E9-8CDE-93DC788263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9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ADA5-F7EF-4C84-A879-ECDCD139F28F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C8C4-049A-4E95-97B0-61FAE1551C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99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CAD0B-1B65-4636-879F-2A9354B11C36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8950-DB34-4037-9203-F124EFFF72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343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A252-F079-4BBD-BA22-EC1EE5D6AFB7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7290-0E92-435B-9D96-FAAAE021163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35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311EE-B394-4960-94A0-47D99831CC03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D8E8-C0C7-4728-A0A2-59385F3945E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999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5A45-67F7-41AD-889E-6FB8B2738EF5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68C94-F090-460C-B345-BF5240B438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077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C2741E-A865-41AD-AD5D-93744ED6A4FE}" type="datetimeFigureOut">
              <a:rPr lang="hr-HR"/>
              <a:pPr>
                <a:defRPr/>
              </a:pPr>
              <a:t>6.4.2015.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05D9-F3E7-47DA-B3C5-E78260AC7B5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PONOVIMO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hr-HR" altLang="sr-Latn-RS" smtClean="0"/>
              <a:t>Istakni na karti plavom bojom Savu, Dravu i Dunav i upiši ime rijeke.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hr-HR" altLang="sr-Latn-RS" smtClean="0"/>
              <a:t>Uz kružiće upiši imena ovih gradova: Varaždin, Slavonski Brod, Županja, Donji Miholjac i Vukovar.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hr-HR" altLang="sr-Latn-RS" smtClean="0"/>
              <a:t>Križićem označi položaj Zagreba, Vinkovaca i Osijeka i napiši ime grada uz križić.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hr-HR" altLang="sr-Latn-RS" smtClean="0"/>
              <a:t>Koje je najveće selo u RH?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3597"/>
            <a:ext cx="7991475" cy="668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ručno 4"/>
          <p:cNvSpPr/>
          <p:nvPr/>
        </p:nvSpPr>
        <p:spPr>
          <a:xfrm>
            <a:off x="3573463" y="1336675"/>
            <a:ext cx="4081462" cy="1609725"/>
          </a:xfrm>
          <a:custGeom>
            <a:avLst/>
            <a:gdLst>
              <a:gd name="connsiteX0" fmla="*/ 0 w 4081975"/>
              <a:gd name="connsiteY0" fmla="*/ 0 h 1610751"/>
              <a:gd name="connsiteX1" fmla="*/ 351692 w 4081975"/>
              <a:gd name="connsiteY1" fmla="*/ 182880 h 1610751"/>
              <a:gd name="connsiteX2" fmla="*/ 520504 w 4081975"/>
              <a:gd name="connsiteY2" fmla="*/ 281354 h 1610751"/>
              <a:gd name="connsiteX3" fmla="*/ 689317 w 4081975"/>
              <a:gd name="connsiteY3" fmla="*/ 436098 h 1610751"/>
              <a:gd name="connsiteX4" fmla="*/ 998806 w 4081975"/>
              <a:gd name="connsiteY4" fmla="*/ 675249 h 1610751"/>
              <a:gd name="connsiteX5" fmla="*/ 1237957 w 4081975"/>
              <a:gd name="connsiteY5" fmla="*/ 844061 h 1610751"/>
              <a:gd name="connsiteX6" fmla="*/ 1477108 w 4081975"/>
              <a:gd name="connsiteY6" fmla="*/ 998806 h 1610751"/>
              <a:gd name="connsiteX7" fmla="*/ 1716258 w 4081975"/>
              <a:gd name="connsiteY7" fmla="*/ 1139483 h 1610751"/>
              <a:gd name="connsiteX8" fmla="*/ 1814732 w 4081975"/>
              <a:gd name="connsiteY8" fmla="*/ 1111347 h 1610751"/>
              <a:gd name="connsiteX9" fmla="*/ 1927274 w 4081975"/>
              <a:gd name="connsiteY9" fmla="*/ 1111347 h 1610751"/>
              <a:gd name="connsiteX10" fmla="*/ 1983544 w 4081975"/>
              <a:gd name="connsiteY10" fmla="*/ 1153551 h 1610751"/>
              <a:gd name="connsiteX11" fmla="*/ 2039815 w 4081975"/>
              <a:gd name="connsiteY11" fmla="*/ 1153551 h 1610751"/>
              <a:gd name="connsiteX12" fmla="*/ 2180492 w 4081975"/>
              <a:gd name="connsiteY12" fmla="*/ 1195754 h 1610751"/>
              <a:gd name="connsiteX13" fmla="*/ 2335237 w 4081975"/>
              <a:gd name="connsiteY13" fmla="*/ 1181686 h 1610751"/>
              <a:gd name="connsiteX14" fmla="*/ 2461846 w 4081975"/>
              <a:gd name="connsiteY14" fmla="*/ 1252024 h 1610751"/>
              <a:gd name="connsiteX15" fmla="*/ 2616591 w 4081975"/>
              <a:gd name="connsiteY15" fmla="*/ 1153551 h 1610751"/>
              <a:gd name="connsiteX16" fmla="*/ 2799471 w 4081975"/>
              <a:gd name="connsiteY16" fmla="*/ 1153551 h 1610751"/>
              <a:gd name="connsiteX17" fmla="*/ 2883877 w 4081975"/>
              <a:gd name="connsiteY17" fmla="*/ 1195754 h 1610751"/>
              <a:gd name="connsiteX18" fmla="*/ 3010486 w 4081975"/>
              <a:gd name="connsiteY18" fmla="*/ 1181686 h 1610751"/>
              <a:gd name="connsiteX19" fmla="*/ 3193366 w 4081975"/>
              <a:gd name="connsiteY19" fmla="*/ 1195754 h 1610751"/>
              <a:gd name="connsiteX20" fmla="*/ 3334043 w 4081975"/>
              <a:gd name="connsiteY20" fmla="*/ 1181686 h 1610751"/>
              <a:gd name="connsiteX21" fmla="*/ 3460652 w 4081975"/>
              <a:gd name="connsiteY21" fmla="*/ 1266092 h 1610751"/>
              <a:gd name="connsiteX22" fmla="*/ 3615397 w 4081975"/>
              <a:gd name="connsiteY22" fmla="*/ 1336431 h 1610751"/>
              <a:gd name="connsiteX23" fmla="*/ 3657600 w 4081975"/>
              <a:gd name="connsiteY23" fmla="*/ 1434904 h 1610751"/>
              <a:gd name="connsiteX24" fmla="*/ 3727938 w 4081975"/>
              <a:gd name="connsiteY24" fmla="*/ 1589649 h 1610751"/>
              <a:gd name="connsiteX25" fmla="*/ 3742006 w 4081975"/>
              <a:gd name="connsiteY25" fmla="*/ 1561514 h 1610751"/>
              <a:gd name="connsiteX26" fmla="*/ 3854548 w 4081975"/>
              <a:gd name="connsiteY26" fmla="*/ 1533378 h 1610751"/>
              <a:gd name="connsiteX27" fmla="*/ 3967089 w 4081975"/>
              <a:gd name="connsiteY27" fmla="*/ 1477107 h 1610751"/>
              <a:gd name="connsiteX28" fmla="*/ 4065563 w 4081975"/>
              <a:gd name="connsiteY28" fmla="*/ 1434904 h 1610751"/>
              <a:gd name="connsiteX29" fmla="*/ 4065563 w 4081975"/>
              <a:gd name="connsiteY29" fmla="*/ 1420837 h 161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81975" h="1610751">
                <a:moveTo>
                  <a:pt x="0" y="0"/>
                </a:moveTo>
                <a:lnTo>
                  <a:pt x="351692" y="182880"/>
                </a:lnTo>
                <a:cubicBezTo>
                  <a:pt x="438443" y="229772"/>
                  <a:pt x="464233" y="239151"/>
                  <a:pt x="520504" y="281354"/>
                </a:cubicBezTo>
                <a:cubicBezTo>
                  <a:pt x="576775" y="323557"/>
                  <a:pt x="609600" y="370449"/>
                  <a:pt x="689317" y="436098"/>
                </a:cubicBezTo>
                <a:cubicBezTo>
                  <a:pt x="769034" y="501747"/>
                  <a:pt x="907366" y="607255"/>
                  <a:pt x="998806" y="675249"/>
                </a:cubicBezTo>
                <a:cubicBezTo>
                  <a:pt x="1090246" y="743243"/>
                  <a:pt x="1158240" y="790135"/>
                  <a:pt x="1237957" y="844061"/>
                </a:cubicBezTo>
                <a:cubicBezTo>
                  <a:pt x="1317674" y="897987"/>
                  <a:pt x="1397391" y="949569"/>
                  <a:pt x="1477108" y="998806"/>
                </a:cubicBezTo>
                <a:cubicBezTo>
                  <a:pt x="1556825" y="1048043"/>
                  <a:pt x="1659987" y="1120726"/>
                  <a:pt x="1716258" y="1139483"/>
                </a:cubicBezTo>
                <a:cubicBezTo>
                  <a:pt x="1772529" y="1158240"/>
                  <a:pt x="1779563" y="1116036"/>
                  <a:pt x="1814732" y="1111347"/>
                </a:cubicBezTo>
                <a:cubicBezTo>
                  <a:pt x="1849901" y="1106658"/>
                  <a:pt x="1899139" y="1104313"/>
                  <a:pt x="1927274" y="1111347"/>
                </a:cubicBezTo>
                <a:cubicBezTo>
                  <a:pt x="1955409" y="1118381"/>
                  <a:pt x="1964787" y="1146517"/>
                  <a:pt x="1983544" y="1153551"/>
                </a:cubicBezTo>
                <a:cubicBezTo>
                  <a:pt x="2002301" y="1160585"/>
                  <a:pt x="2006990" y="1146517"/>
                  <a:pt x="2039815" y="1153551"/>
                </a:cubicBezTo>
                <a:cubicBezTo>
                  <a:pt x="2072640" y="1160585"/>
                  <a:pt x="2131255" y="1191065"/>
                  <a:pt x="2180492" y="1195754"/>
                </a:cubicBezTo>
                <a:cubicBezTo>
                  <a:pt x="2229729" y="1200443"/>
                  <a:pt x="2288345" y="1172308"/>
                  <a:pt x="2335237" y="1181686"/>
                </a:cubicBezTo>
                <a:cubicBezTo>
                  <a:pt x="2382129" y="1191064"/>
                  <a:pt x="2414954" y="1256713"/>
                  <a:pt x="2461846" y="1252024"/>
                </a:cubicBezTo>
                <a:cubicBezTo>
                  <a:pt x="2508738" y="1247335"/>
                  <a:pt x="2560320" y="1169963"/>
                  <a:pt x="2616591" y="1153551"/>
                </a:cubicBezTo>
                <a:cubicBezTo>
                  <a:pt x="2672862" y="1137139"/>
                  <a:pt x="2754923" y="1146517"/>
                  <a:pt x="2799471" y="1153551"/>
                </a:cubicBezTo>
                <a:cubicBezTo>
                  <a:pt x="2844019" y="1160585"/>
                  <a:pt x="2848708" y="1191065"/>
                  <a:pt x="2883877" y="1195754"/>
                </a:cubicBezTo>
                <a:cubicBezTo>
                  <a:pt x="2919046" y="1200443"/>
                  <a:pt x="2958905" y="1181686"/>
                  <a:pt x="3010486" y="1181686"/>
                </a:cubicBezTo>
                <a:cubicBezTo>
                  <a:pt x="3062067" y="1181686"/>
                  <a:pt x="3139440" y="1195754"/>
                  <a:pt x="3193366" y="1195754"/>
                </a:cubicBezTo>
                <a:cubicBezTo>
                  <a:pt x="3247292" y="1195754"/>
                  <a:pt x="3289495" y="1169963"/>
                  <a:pt x="3334043" y="1181686"/>
                </a:cubicBezTo>
                <a:cubicBezTo>
                  <a:pt x="3378591" y="1193409"/>
                  <a:pt x="3413760" y="1240301"/>
                  <a:pt x="3460652" y="1266092"/>
                </a:cubicBezTo>
                <a:cubicBezTo>
                  <a:pt x="3507544" y="1291883"/>
                  <a:pt x="3582572" y="1308296"/>
                  <a:pt x="3615397" y="1336431"/>
                </a:cubicBezTo>
                <a:cubicBezTo>
                  <a:pt x="3648222" y="1364566"/>
                  <a:pt x="3638843" y="1392701"/>
                  <a:pt x="3657600" y="1434904"/>
                </a:cubicBezTo>
                <a:cubicBezTo>
                  <a:pt x="3676357" y="1477107"/>
                  <a:pt x="3713870" y="1568547"/>
                  <a:pt x="3727938" y="1589649"/>
                </a:cubicBezTo>
                <a:cubicBezTo>
                  <a:pt x="3742006" y="1610751"/>
                  <a:pt x="3720904" y="1570893"/>
                  <a:pt x="3742006" y="1561514"/>
                </a:cubicBezTo>
                <a:cubicBezTo>
                  <a:pt x="3763108" y="1552136"/>
                  <a:pt x="3817034" y="1547446"/>
                  <a:pt x="3854548" y="1533378"/>
                </a:cubicBezTo>
                <a:cubicBezTo>
                  <a:pt x="3892062" y="1519310"/>
                  <a:pt x="3931920" y="1493519"/>
                  <a:pt x="3967089" y="1477107"/>
                </a:cubicBezTo>
                <a:cubicBezTo>
                  <a:pt x="4002258" y="1460695"/>
                  <a:pt x="4049151" y="1444282"/>
                  <a:pt x="4065563" y="1434904"/>
                </a:cubicBezTo>
                <a:cubicBezTo>
                  <a:pt x="4081975" y="1425526"/>
                  <a:pt x="4073769" y="1423181"/>
                  <a:pt x="4065563" y="1420837"/>
                </a:cubicBezTo>
              </a:path>
            </a:pathLst>
          </a:cu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4787900" y="1989138"/>
            <a:ext cx="863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SAVA</a:t>
            </a:r>
          </a:p>
        </p:txBody>
      </p:sp>
      <p:sp>
        <p:nvSpPr>
          <p:cNvPr id="7" name="Prostoručno 6"/>
          <p:cNvSpPr/>
          <p:nvPr/>
        </p:nvSpPr>
        <p:spPr>
          <a:xfrm>
            <a:off x="4248150" y="717550"/>
            <a:ext cx="3060700" cy="1343025"/>
          </a:xfrm>
          <a:custGeom>
            <a:avLst/>
            <a:gdLst>
              <a:gd name="connsiteX0" fmla="*/ 0 w 3151163"/>
              <a:gd name="connsiteY0" fmla="*/ 0 h 1392702"/>
              <a:gd name="connsiteX1" fmla="*/ 225083 w 3151163"/>
              <a:gd name="connsiteY1" fmla="*/ 168813 h 1392702"/>
              <a:gd name="connsiteX2" fmla="*/ 407963 w 3151163"/>
              <a:gd name="connsiteY2" fmla="*/ 154745 h 1392702"/>
              <a:gd name="connsiteX3" fmla="*/ 647114 w 3151163"/>
              <a:gd name="connsiteY3" fmla="*/ 211016 h 1392702"/>
              <a:gd name="connsiteX4" fmla="*/ 829994 w 3151163"/>
              <a:gd name="connsiteY4" fmla="*/ 351693 h 1392702"/>
              <a:gd name="connsiteX5" fmla="*/ 1041009 w 3151163"/>
              <a:gd name="connsiteY5" fmla="*/ 492370 h 1392702"/>
              <a:gd name="connsiteX6" fmla="*/ 1223889 w 3151163"/>
              <a:gd name="connsiteY6" fmla="*/ 731520 h 1392702"/>
              <a:gd name="connsiteX7" fmla="*/ 1434905 w 3151163"/>
              <a:gd name="connsiteY7" fmla="*/ 773723 h 1392702"/>
              <a:gd name="connsiteX8" fmla="*/ 1631852 w 3151163"/>
              <a:gd name="connsiteY8" fmla="*/ 900333 h 1392702"/>
              <a:gd name="connsiteX9" fmla="*/ 1955409 w 3151163"/>
              <a:gd name="connsiteY9" fmla="*/ 998806 h 1392702"/>
              <a:gd name="connsiteX10" fmla="*/ 2307102 w 3151163"/>
              <a:gd name="connsiteY10" fmla="*/ 998806 h 1392702"/>
              <a:gd name="connsiteX11" fmla="*/ 2588455 w 3151163"/>
              <a:gd name="connsiteY11" fmla="*/ 1083213 h 1392702"/>
              <a:gd name="connsiteX12" fmla="*/ 2827606 w 3151163"/>
              <a:gd name="connsiteY12" fmla="*/ 1252025 h 1392702"/>
              <a:gd name="connsiteX13" fmla="*/ 3066757 w 3151163"/>
              <a:gd name="connsiteY13" fmla="*/ 1350499 h 1392702"/>
              <a:gd name="connsiteX14" fmla="*/ 3151163 w 3151163"/>
              <a:gd name="connsiteY14" fmla="*/ 1392702 h 13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51163" h="1392702">
                <a:moveTo>
                  <a:pt x="0" y="0"/>
                </a:moveTo>
                <a:cubicBezTo>
                  <a:pt x="78544" y="71511"/>
                  <a:pt x="157089" y="143022"/>
                  <a:pt x="225083" y="168813"/>
                </a:cubicBezTo>
                <a:cubicBezTo>
                  <a:pt x="293077" y="194604"/>
                  <a:pt x="337625" y="147711"/>
                  <a:pt x="407963" y="154745"/>
                </a:cubicBezTo>
                <a:cubicBezTo>
                  <a:pt x="478301" y="161779"/>
                  <a:pt x="576776" y="178191"/>
                  <a:pt x="647114" y="211016"/>
                </a:cubicBezTo>
                <a:cubicBezTo>
                  <a:pt x="717453" y="243841"/>
                  <a:pt x="764345" y="304801"/>
                  <a:pt x="829994" y="351693"/>
                </a:cubicBezTo>
                <a:cubicBezTo>
                  <a:pt x="895643" y="398585"/>
                  <a:pt x="975360" y="429066"/>
                  <a:pt x="1041009" y="492370"/>
                </a:cubicBezTo>
                <a:cubicBezTo>
                  <a:pt x="1106658" y="555675"/>
                  <a:pt x="1158240" y="684628"/>
                  <a:pt x="1223889" y="731520"/>
                </a:cubicBezTo>
                <a:cubicBezTo>
                  <a:pt x="1289538" y="778412"/>
                  <a:pt x="1366911" y="745588"/>
                  <a:pt x="1434905" y="773723"/>
                </a:cubicBezTo>
                <a:cubicBezTo>
                  <a:pt x="1502899" y="801858"/>
                  <a:pt x="1545101" y="862819"/>
                  <a:pt x="1631852" y="900333"/>
                </a:cubicBezTo>
                <a:cubicBezTo>
                  <a:pt x="1718603" y="937847"/>
                  <a:pt x="1842867" y="982394"/>
                  <a:pt x="1955409" y="998806"/>
                </a:cubicBezTo>
                <a:cubicBezTo>
                  <a:pt x="2067951" y="1015218"/>
                  <a:pt x="2201594" y="984738"/>
                  <a:pt x="2307102" y="998806"/>
                </a:cubicBezTo>
                <a:cubicBezTo>
                  <a:pt x="2412610" y="1012874"/>
                  <a:pt x="2501704" y="1041010"/>
                  <a:pt x="2588455" y="1083213"/>
                </a:cubicBezTo>
                <a:cubicBezTo>
                  <a:pt x="2675206" y="1125416"/>
                  <a:pt x="2747889" y="1207477"/>
                  <a:pt x="2827606" y="1252025"/>
                </a:cubicBezTo>
                <a:cubicBezTo>
                  <a:pt x="2907323" y="1296573"/>
                  <a:pt x="3012831" y="1327053"/>
                  <a:pt x="3066757" y="1350499"/>
                </a:cubicBezTo>
                <a:cubicBezTo>
                  <a:pt x="3120683" y="1373945"/>
                  <a:pt x="3135923" y="1383323"/>
                  <a:pt x="3151163" y="1392702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5435600" y="1052513"/>
            <a:ext cx="10810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DRAVA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7524750" y="1628775"/>
            <a:ext cx="1150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DUNAV</a:t>
            </a:r>
          </a:p>
        </p:txBody>
      </p:sp>
      <p:sp>
        <p:nvSpPr>
          <p:cNvPr id="10" name="Prostoručno 9"/>
          <p:cNvSpPr/>
          <p:nvPr/>
        </p:nvSpPr>
        <p:spPr>
          <a:xfrm>
            <a:off x="7188200" y="1392238"/>
            <a:ext cx="858838" cy="1090612"/>
          </a:xfrm>
          <a:custGeom>
            <a:avLst/>
            <a:gdLst>
              <a:gd name="connsiteX0" fmla="*/ 0 w 858129"/>
              <a:gd name="connsiteY0" fmla="*/ 0 h 1090246"/>
              <a:gd name="connsiteX1" fmla="*/ 28135 w 858129"/>
              <a:gd name="connsiteY1" fmla="*/ 309489 h 1090246"/>
              <a:gd name="connsiteX2" fmla="*/ 126609 w 858129"/>
              <a:gd name="connsiteY2" fmla="*/ 337624 h 1090246"/>
              <a:gd name="connsiteX3" fmla="*/ 84406 w 858129"/>
              <a:gd name="connsiteY3" fmla="*/ 478301 h 1090246"/>
              <a:gd name="connsiteX4" fmla="*/ 126609 w 858129"/>
              <a:gd name="connsiteY4" fmla="*/ 647113 h 1090246"/>
              <a:gd name="connsiteX5" fmla="*/ 225083 w 858129"/>
              <a:gd name="connsiteY5" fmla="*/ 703384 h 1090246"/>
              <a:gd name="connsiteX6" fmla="*/ 225083 w 858129"/>
              <a:gd name="connsiteY6" fmla="*/ 801858 h 1090246"/>
              <a:gd name="connsiteX7" fmla="*/ 323557 w 858129"/>
              <a:gd name="connsiteY7" fmla="*/ 886264 h 1090246"/>
              <a:gd name="connsiteX8" fmla="*/ 422031 w 858129"/>
              <a:gd name="connsiteY8" fmla="*/ 956603 h 1090246"/>
              <a:gd name="connsiteX9" fmla="*/ 548640 w 858129"/>
              <a:gd name="connsiteY9" fmla="*/ 1041009 h 1090246"/>
              <a:gd name="connsiteX10" fmla="*/ 675249 w 858129"/>
              <a:gd name="connsiteY10" fmla="*/ 1041009 h 1090246"/>
              <a:gd name="connsiteX11" fmla="*/ 829994 w 858129"/>
              <a:gd name="connsiteY11" fmla="*/ 1083212 h 1090246"/>
              <a:gd name="connsiteX12" fmla="*/ 844061 w 858129"/>
              <a:gd name="connsiteY12" fmla="*/ 1083212 h 1090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8129" h="1090246">
                <a:moveTo>
                  <a:pt x="0" y="0"/>
                </a:moveTo>
                <a:cubicBezTo>
                  <a:pt x="3517" y="126609"/>
                  <a:pt x="7034" y="253218"/>
                  <a:pt x="28135" y="309489"/>
                </a:cubicBezTo>
                <a:cubicBezTo>
                  <a:pt x="49236" y="365760"/>
                  <a:pt x="117230" y="309489"/>
                  <a:pt x="126609" y="337624"/>
                </a:cubicBezTo>
                <a:cubicBezTo>
                  <a:pt x="135988" y="365759"/>
                  <a:pt x="84406" y="426720"/>
                  <a:pt x="84406" y="478301"/>
                </a:cubicBezTo>
                <a:cubicBezTo>
                  <a:pt x="84406" y="529882"/>
                  <a:pt x="103163" y="609599"/>
                  <a:pt x="126609" y="647113"/>
                </a:cubicBezTo>
                <a:cubicBezTo>
                  <a:pt x="150055" y="684627"/>
                  <a:pt x="208671" y="677593"/>
                  <a:pt x="225083" y="703384"/>
                </a:cubicBezTo>
                <a:cubicBezTo>
                  <a:pt x="241495" y="729175"/>
                  <a:pt x="208671" y="771378"/>
                  <a:pt x="225083" y="801858"/>
                </a:cubicBezTo>
                <a:cubicBezTo>
                  <a:pt x="241495" y="832338"/>
                  <a:pt x="290732" y="860473"/>
                  <a:pt x="323557" y="886264"/>
                </a:cubicBezTo>
                <a:cubicBezTo>
                  <a:pt x="356382" y="912055"/>
                  <a:pt x="384517" y="930812"/>
                  <a:pt x="422031" y="956603"/>
                </a:cubicBezTo>
                <a:cubicBezTo>
                  <a:pt x="459545" y="982394"/>
                  <a:pt x="506437" y="1026941"/>
                  <a:pt x="548640" y="1041009"/>
                </a:cubicBezTo>
                <a:cubicBezTo>
                  <a:pt x="590843" y="1055077"/>
                  <a:pt x="628357" y="1033975"/>
                  <a:pt x="675249" y="1041009"/>
                </a:cubicBezTo>
                <a:cubicBezTo>
                  <a:pt x="722141" y="1048043"/>
                  <a:pt x="801859" y="1076178"/>
                  <a:pt x="829994" y="1083212"/>
                </a:cubicBezTo>
                <a:cubicBezTo>
                  <a:pt x="858129" y="1090246"/>
                  <a:pt x="851095" y="1086729"/>
                  <a:pt x="844061" y="1083212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18" name="Elipsa 17"/>
          <p:cNvSpPr/>
          <p:nvPr/>
        </p:nvSpPr>
        <p:spPr>
          <a:xfrm>
            <a:off x="4284663" y="908050"/>
            <a:ext cx="142875" cy="144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6516688" y="1628775"/>
            <a:ext cx="142875" cy="144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2" name="Elipsa 21"/>
          <p:cNvSpPr/>
          <p:nvPr/>
        </p:nvSpPr>
        <p:spPr>
          <a:xfrm>
            <a:off x="7308850" y="2133600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3" name="Elipsa 22"/>
          <p:cNvSpPr/>
          <p:nvPr/>
        </p:nvSpPr>
        <p:spPr>
          <a:xfrm>
            <a:off x="6516688" y="2349500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7092950" y="2492375"/>
            <a:ext cx="142875" cy="144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25" name="TekstniOkvir 24"/>
          <p:cNvSpPr txBox="1">
            <a:spLocks noChangeArrowheads="1"/>
          </p:cNvSpPr>
          <p:nvPr/>
        </p:nvSpPr>
        <p:spPr bwMode="auto">
          <a:xfrm>
            <a:off x="3779838" y="1052513"/>
            <a:ext cx="122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VARAŽDIN</a:t>
            </a:r>
          </a:p>
        </p:txBody>
      </p:sp>
      <p:sp>
        <p:nvSpPr>
          <p:cNvPr id="26" name="TekstniOkvir 25"/>
          <p:cNvSpPr txBox="1">
            <a:spLocks noChangeArrowheads="1"/>
          </p:cNvSpPr>
          <p:nvPr/>
        </p:nvSpPr>
        <p:spPr bwMode="auto">
          <a:xfrm>
            <a:off x="5364163" y="2565400"/>
            <a:ext cx="1944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SLAVONSKI BROD</a:t>
            </a:r>
          </a:p>
        </p:txBody>
      </p:sp>
      <p:sp>
        <p:nvSpPr>
          <p:cNvPr id="27" name="TekstniOkvir 26"/>
          <p:cNvSpPr txBox="1">
            <a:spLocks noChangeArrowheads="1"/>
          </p:cNvSpPr>
          <p:nvPr/>
        </p:nvSpPr>
        <p:spPr bwMode="auto">
          <a:xfrm>
            <a:off x="7164388" y="270827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ŽUPANJA</a:t>
            </a:r>
          </a:p>
        </p:txBody>
      </p:sp>
      <p:sp>
        <p:nvSpPr>
          <p:cNvPr id="28" name="TekstniOkvir 27"/>
          <p:cNvSpPr txBox="1">
            <a:spLocks noChangeArrowheads="1"/>
          </p:cNvSpPr>
          <p:nvPr/>
        </p:nvSpPr>
        <p:spPr bwMode="auto">
          <a:xfrm>
            <a:off x="7451725" y="198913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VUKOVAR</a:t>
            </a:r>
          </a:p>
        </p:txBody>
      </p:sp>
      <p:sp>
        <p:nvSpPr>
          <p:cNvPr id="29" name="TekstniOkvir 28"/>
          <p:cNvSpPr txBox="1">
            <a:spLocks noChangeArrowheads="1"/>
          </p:cNvSpPr>
          <p:nvPr/>
        </p:nvSpPr>
        <p:spPr bwMode="auto">
          <a:xfrm>
            <a:off x="6084888" y="1341438"/>
            <a:ext cx="187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DONJI MIHOLJAC</a:t>
            </a:r>
          </a:p>
        </p:txBody>
      </p:sp>
      <p:sp>
        <p:nvSpPr>
          <p:cNvPr id="35" name="TekstniOkvir 34"/>
          <p:cNvSpPr txBox="1">
            <a:spLocks noChangeArrowheads="1"/>
          </p:cNvSpPr>
          <p:nvPr/>
        </p:nvSpPr>
        <p:spPr bwMode="auto">
          <a:xfrm>
            <a:off x="3924300" y="1341438"/>
            <a:ext cx="239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X</a:t>
            </a:r>
          </a:p>
        </p:txBody>
      </p:sp>
      <p:sp>
        <p:nvSpPr>
          <p:cNvPr id="36" name="TekstniOkvir 35"/>
          <p:cNvSpPr txBox="1">
            <a:spLocks noChangeArrowheads="1"/>
          </p:cNvSpPr>
          <p:nvPr/>
        </p:nvSpPr>
        <p:spPr bwMode="auto">
          <a:xfrm>
            <a:off x="6732588" y="1773238"/>
            <a:ext cx="28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X</a:t>
            </a:r>
          </a:p>
        </p:txBody>
      </p:sp>
      <p:sp>
        <p:nvSpPr>
          <p:cNvPr id="37" name="TekstniOkvir 36"/>
          <p:cNvSpPr txBox="1">
            <a:spLocks noChangeArrowheads="1"/>
          </p:cNvSpPr>
          <p:nvPr/>
        </p:nvSpPr>
        <p:spPr bwMode="auto">
          <a:xfrm>
            <a:off x="7019925" y="2133600"/>
            <a:ext cx="28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X</a:t>
            </a:r>
          </a:p>
        </p:txBody>
      </p:sp>
      <p:sp>
        <p:nvSpPr>
          <p:cNvPr id="38" name="TekstniOkvir 37"/>
          <p:cNvSpPr txBox="1">
            <a:spLocks noChangeArrowheads="1"/>
          </p:cNvSpPr>
          <p:nvPr/>
        </p:nvSpPr>
        <p:spPr bwMode="auto">
          <a:xfrm>
            <a:off x="6084888" y="18446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OSIJEK</a:t>
            </a:r>
          </a:p>
        </p:txBody>
      </p:sp>
      <p:sp>
        <p:nvSpPr>
          <p:cNvPr id="39" name="TekstniOkvir 38"/>
          <p:cNvSpPr txBox="1">
            <a:spLocks noChangeArrowheads="1"/>
          </p:cNvSpPr>
          <p:nvPr/>
        </p:nvSpPr>
        <p:spPr bwMode="auto">
          <a:xfrm>
            <a:off x="3851275" y="1628775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ZAGREB</a:t>
            </a:r>
          </a:p>
        </p:txBody>
      </p:sp>
      <p:sp>
        <p:nvSpPr>
          <p:cNvPr id="40" name="TekstniOkvir 39"/>
          <p:cNvSpPr txBox="1">
            <a:spLocks noChangeArrowheads="1"/>
          </p:cNvSpPr>
          <p:nvPr/>
        </p:nvSpPr>
        <p:spPr bwMode="auto">
          <a:xfrm>
            <a:off x="7235825" y="2276475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b="1"/>
              <a:t>VINKOVCI</a:t>
            </a:r>
          </a:p>
        </p:txBody>
      </p:sp>
      <p:sp>
        <p:nvSpPr>
          <p:cNvPr id="41" name="TekstniOkvir 40"/>
          <p:cNvSpPr txBox="1">
            <a:spLocks noChangeArrowheads="1"/>
          </p:cNvSpPr>
          <p:nvPr/>
        </p:nvSpPr>
        <p:spPr bwMode="auto">
          <a:xfrm>
            <a:off x="6011863" y="5300663"/>
            <a:ext cx="1728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3600" b="1">
                <a:solidFill>
                  <a:srgbClr val="FF0000"/>
                </a:solidFill>
              </a:rPr>
              <a:t>ČEPIN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  <p:bldP spid="8" grpId="0"/>
      <p:bldP spid="8" grpId="1"/>
      <p:bldP spid="9" grpId="0"/>
      <p:bldP spid="9" grpId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5689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altLang="sr-Latn-RS" smtClean="0"/>
              <a:t>Najviše tragova iz STAROG VIJEKA ostavili su Rimljani. Osnivali su gradove i povezivali ih dobrim cestama. 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Najpoznatiji su: 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Siscia - ???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Mursa - ???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Cibalae - ???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2276475"/>
            <a:ext cx="4824412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6372225" y="5876925"/>
            <a:ext cx="1071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400"/>
              <a:t>Meraja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algn="l"/>
            <a:r>
              <a:rPr lang="hr-HR" altLang="sr-Latn-RS" sz="3200" smtClean="0"/>
              <a:t>Važni kulturno-povijesni spomenici nizinskog kraja su </a:t>
            </a:r>
            <a:r>
              <a:rPr lang="hr-HR" altLang="sr-Latn-RS" sz="3200" b="1" smtClean="0"/>
              <a:t>stari gradovi, utvrđeni vojni gradovi, dvorci, crkve i katedrale</a:t>
            </a:r>
            <a:r>
              <a:rPr lang="hr-HR" altLang="sr-Latn-RS" sz="3200" smtClean="0"/>
              <a:t>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321175"/>
          </a:xfrm>
        </p:spPr>
        <p:txBody>
          <a:bodyPr/>
          <a:lstStyle/>
          <a:p>
            <a:r>
              <a:rPr lang="hr-HR" altLang="sr-Latn-RS" smtClean="0"/>
              <a:t>stari gradovi: Zagreb, Varaždin, Sisak i Bjelovar</a:t>
            </a:r>
          </a:p>
          <a:p>
            <a:r>
              <a:rPr lang="hr-HR" altLang="sr-Latn-RS" smtClean="0"/>
              <a:t>utvrđeni vojni gradovi: Karlovac, Osijek i Slavonski Brod</a:t>
            </a:r>
          </a:p>
          <a:p>
            <a:r>
              <a:rPr lang="hr-HR" altLang="sr-Latn-RS" smtClean="0"/>
              <a:t>dvorci u: Iloku, Valpovu, Virovitici, Vukovaru, Čakovcu, Našicama,…</a:t>
            </a:r>
          </a:p>
          <a:p>
            <a:r>
              <a:rPr lang="hr-HR" altLang="sr-Latn-RS" smtClean="0"/>
              <a:t>katedrale u Đakovu i Zagrebu, konkatedrala u Osijeku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6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692150"/>
            <a:ext cx="46863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95775"/>
            <a:ext cx="34194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211638" y="0"/>
            <a:ext cx="3251200" cy="1143000"/>
          </a:xfrm>
        </p:spPr>
        <p:txBody>
          <a:bodyPr/>
          <a:lstStyle/>
          <a:p>
            <a:r>
              <a:rPr lang="hr-HR" altLang="sr-Latn-RS" smtClean="0"/>
              <a:t>ZAGREB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94175"/>
            <a:ext cx="4251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459788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8418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08625" y="2420938"/>
            <a:ext cx="3465513" cy="1143000"/>
          </a:xfrm>
        </p:spPr>
        <p:txBody>
          <a:bodyPr/>
          <a:lstStyle/>
          <a:p>
            <a:r>
              <a:rPr lang="hr-HR" altLang="sr-Latn-RS" smtClean="0">
                <a:solidFill>
                  <a:schemeClr val="bg1"/>
                </a:solidFill>
              </a:rPr>
              <a:t>VARAŽDIN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3544888"/>
            <a:ext cx="52006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363" y="981075"/>
            <a:ext cx="3970337" cy="1143000"/>
          </a:xfrm>
        </p:spPr>
        <p:txBody>
          <a:bodyPr/>
          <a:lstStyle/>
          <a:p>
            <a:r>
              <a:rPr lang="hr-HR" altLang="sr-Latn-RS" smtClean="0"/>
              <a:t>SISAK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185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197225"/>
            <a:ext cx="48863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0526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3141663"/>
            <a:ext cx="4187825" cy="1143000"/>
          </a:xfrm>
        </p:spPr>
        <p:txBody>
          <a:bodyPr/>
          <a:lstStyle/>
          <a:p>
            <a:r>
              <a:rPr lang="hr-HR" altLang="sr-Latn-RS" smtClean="0"/>
              <a:t>BJELOVAR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311308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31686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32813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6463" y="981075"/>
            <a:ext cx="3887787" cy="1143000"/>
          </a:xfrm>
        </p:spPr>
        <p:txBody>
          <a:bodyPr/>
          <a:lstStyle/>
          <a:p>
            <a:r>
              <a:rPr lang="hr-HR" altLang="sr-Latn-RS" smtClean="0"/>
              <a:t>KARLOVAC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3702050"/>
            <a:ext cx="495617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288" y="1052513"/>
            <a:ext cx="3754437" cy="1143000"/>
          </a:xfrm>
        </p:spPr>
        <p:txBody>
          <a:bodyPr/>
          <a:lstStyle/>
          <a:p>
            <a:r>
              <a:rPr lang="hr-HR" altLang="sr-Latn-RS" smtClean="0"/>
              <a:t>OSIJEK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37496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57563"/>
            <a:ext cx="4213225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45624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4619625" cy="1143000"/>
          </a:xfrm>
        </p:spPr>
        <p:txBody>
          <a:bodyPr/>
          <a:lstStyle/>
          <a:p>
            <a:r>
              <a:rPr lang="hr-HR" altLang="sr-Latn-RS" smtClean="0"/>
              <a:t>SLAVONSKI BROD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2882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0370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865563"/>
            <a:ext cx="399573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4813"/>
            <a:ext cx="37353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53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3716338"/>
            <a:ext cx="419258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689350"/>
            <a:ext cx="42846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1132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3141663"/>
            <a:ext cx="46085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/>
              <a:t>ILOK</a:t>
            </a:r>
            <a:br>
              <a:rPr lang="hr-HR" b="1" dirty="0" smtClean="0"/>
            </a:br>
            <a:r>
              <a:rPr lang="hr-HR" b="1" dirty="0" smtClean="0"/>
              <a:t>dvorac </a:t>
            </a:r>
            <a:r>
              <a:rPr lang="hr-HR" b="1" dirty="0" err="1" smtClean="0"/>
              <a:t>Odescalchi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altLang="sr-Latn-RS" smtClean="0"/>
              <a:t>5. Napiši 3 obilježja sela u nizinskom kraju!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  <a:p>
            <a:pPr>
              <a:buFont typeface="Arial" charset="0"/>
              <a:buNone/>
            </a:pPr>
            <a:endParaRPr lang="hr-HR" altLang="sr-Latn-RS" smtClean="0"/>
          </a:p>
          <a:p>
            <a:pPr>
              <a:buFont typeface="Arial" charset="0"/>
              <a:buNone/>
            </a:pPr>
            <a:r>
              <a:rPr lang="hr-HR" altLang="sr-Latn-RS" smtClean="0"/>
              <a:t>6. Napiši 5 sela nizinskog zavičaja!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  <a:p>
            <a:pPr>
              <a:buFont typeface="Arial" charset="0"/>
              <a:buNone/>
            </a:pPr>
            <a:endParaRPr lang="hr-HR" altLang="sr-Latn-RS" smtClean="0"/>
          </a:p>
          <a:p>
            <a:pPr>
              <a:buFont typeface="Arial" charset="0"/>
              <a:buNone/>
            </a:pPr>
            <a:r>
              <a:rPr lang="hr-HR" altLang="sr-Latn-RS" smtClean="0"/>
              <a:t>7. Koji je najveći grad nizinskih prostora?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  <a:p>
            <a:pPr>
              <a:buFont typeface="Arial" charset="0"/>
              <a:buNone/>
            </a:pPr>
            <a:r>
              <a:rPr lang="hr-HR" altLang="sr-Latn-RS" smtClean="0"/>
              <a:t>8. Koji je najveći grad Istočne Slavonije?</a:t>
            </a:r>
          </a:p>
        </p:txBody>
      </p:sp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611188" y="1196975"/>
            <a:ext cx="7777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400">
                <a:solidFill>
                  <a:srgbClr val="FF0000"/>
                </a:solidFill>
              </a:rPr>
              <a:t>puno stanovnika, duga po nekoliko km, ravne i široke ulice (šorovi), planski građena,…</a:t>
            </a:r>
            <a:r>
              <a:rPr lang="hr-HR" altLang="sr-Latn-R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684213" y="3068638"/>
            <a:ext cx="7775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400">
                <a:solidFill>
                  <a:srgbClr val="FF0000"/>
                </a:solidFill>
              </a:rPr>
              <a:t>Cerić, Nuštar, Marinci, Rokovci, Ilača, Jankovci, Privlaka,…</a:t>
            </a:r>
            <a:endParaRPr lang="hr-HR" altLang="sr-Latn-RS">
              <a:solidFill>
                <a:srgbClr val="FF0000"/>
              </a:solidFill>
            </a:endParaRPr>
          </a:p>
        </p:txBody>
      </p:sp>
      <p:sp>
        <p:nvSpPr>
          <p:cNvPr id="7" name="TekstniOkvir 6"/>
          <p:cNvSpPr txBox="1">
            <a:spLocks noChangeArrowheads="1"/>
          </p:cNvSpPr>
          <p:nvPr/>
        </p:nvSpPr>
        <p:spPr bwMode="auto">
          <a:xfrm>
            <a:off x="1331913" y="4581525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400">
                <a:solidFill>
                  <a:srgbClr val="FF0000"/>
                </a:solidFill>
              </a:rPr>
              <a:t>ZAGREB</a:t>
            </a:r>
            <a:endParaRPr lang="hr-HR" altLang="sr-Latn-RS">
              <a:solidFill>
                <a:srgbClr val="FF0000"/>
              </a:solidFill>
            </a:endParaRPr>
          </a:p>
        </p:txBody>
      </p:sp>
      <p:sp>
        <p:nvSpPr>
          <p:cNvPr id="8" name="TekstniOkvir 7"/>
          <p:cNvSpPr txBox="1">
            <a:spLocks noChangeArrowheads="1"/>
          </p:cNvSpPr>
          <p:nvPr/>
        </p:nvSpPr>
        <p:spPr bwMode="auto">
          <a:xfrm>
            <a:off x="1258888" y="5949950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400">
                <a:solidFill>
                  <a:srgbClr val="FF0000"/>
                </a:solidFill>
              </a:rPr>
              <a:t>OSIJEK</a:t>
            </a:r>
            <a:endParaRPr lang="hr-HR" altLang="sr-Latn-R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08700" y="908050"/>
            <a:ext cx="30353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VUKOVAR</a:t>
            </a:r>
            <a:br>
              <a:rPr lang="hr-HR" dirty="0" smtClean="0"/>
            </a:br>
            <a:r>
              <a:rPr lang="hr-HR" dirty="0" smtClean="0"/>
              <a:t>dvorac </a:t>
            </a:r>
            <a:r>
              <a:rPr lang="hr-HR" dirty="0" err="1" smtClean="0"/>
              <a:t>Eltz</a:t>
            </a:r>
            <a:endParaRPr lang="hr-H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560763"/>
            <a:ext cx="4402137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801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73463"/>
            <a:ext cx="348138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6100" y="549275"/>
            <a:ext cx="4787900" cy="19431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VALPOVO</a:t>
            </a:r>
            <a:br>
              <a:rPr lang="hr-HR" dirty="0" smtClean="0"/>
            </a:br>
            <a:r>
              <a:rPr lang="hr-HR" dirty="0" smtClean="0"/>
              <a:t>dvorac </a:t>
            </a:r>
            <a:br>
              <a:rPr lang="hr-HR" dirty="0" smtClean="0"/>
            </a:br>
            <a:r>
              <a:rPr lang="hr-HR" dirty="0" err="1" smtClean="0"/>
              <a:t>Prandau</a:t>
            </a:r>
            <a:r>
              <a:rPr lang="hr-HR" dirty="0" smtClean="0"/>
              <a:t>-</a:t>
            </a:r>
            <a:r>
              <a:rPr lang="hr-HR" dirty="0" err="1" smtClean="0"/>
              <a:t>Normann</a:t>
            </a:r>
            <a:endParaRPr lang="hr-H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386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141663"/>
            <a:ext cx="41338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86150"/>
            <a:ext cx="45021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7900" y="274638"/>
            <a:ext cx="4356100" cy="17859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NAŠICE</a:t>
            </a:r>
            <a:br>
              <a:rPr lang="hr-HR" dirty="0" smtClean="0"/>
            </a:br>
            <a:r>
              <a:rPr lang="hr-HR" dirty="0" smtClean="0"/>
              <a:t>Pejačevićev dvorac </a:t>
            </a:r>
            <a:endParaRPr lang="hr-H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0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24175"/>
            <a:ext cx="34432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43322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2217737"/>
          </a:xfrm>
        </p:spPr>
        <p:txBody>
          <a:bodyPr/>
          <a:lstStyle/>
          <a:p>
            <a:r>
              <a:rPr lang="hr-HR" altLang="sr-Latn-RS" smtClean="0"/>
              <a:t>VIROVITICA</a:t>
            </a:r>
            <a:br>
              <a:rPr lang="hr-HR" altLang="sr-Latn-RS" smtClean="0"/>
            </a:br>
            <a:r>
              <a:rPr lang="hr-HR" altLang="sr-Latn-RS" smtClean="0"/>
              <a:t>dvorac Pejačević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3813"/>
            <a:ext cx="40370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2997200"/>
            <a:ext cx="49085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950" y="346075"/>
            <a:ext cx="4330700" cy="2074863"/>
          </a:xfrm>
        </p:spPr>
        <p:txBody>
          <a:bodyPr/>
          <a:lstStyle/>
          <a:p>
            <a:r>
              <a:rPr lang="hr-HR" altLang="sr-Latn-RS" smtClean="0"/>
              <a:t>ČAKOVEC</a:t>
            </a:r>
            <a:br>
              <a:rPr lang="hr-HR" altLang="sr-Latn-RS" smtClean="0"/>
            </a:br>
            <a:r>
              <a:rPr lang="hr-HR" altLang="sr-Latn-RS" smtClean="0"/>
              <a:t>dvorac Zrinskih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188"/>
            <a:ext cx="54737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4815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048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638300"/>
            <a:ext cx="2674938" cy="1143000"/>
          </a:xfrm>
        </p:spPr>
        <p:txBody>
          <a:bodyPr/>
          <a:lstStyle/>
          <a:p>
            <a:r>
              <a:rPr lang="hr-HR" altLang="sr-Latn-RS" smtClean="0"/>
              <a:t>ZAGREB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025"/>
            <a:ext cx="32035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495675"/>
            <a:ext cx="46069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4560888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2760663" y="0"/>
            <a:ext cx="267493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400" dirty="0">
                <a:latin typeface="+mj-lt"/>
                <a:ea typeface="+mj-ea"/>
                <a:cs typeface="+mj-cs"/>
              </a:rPr>
              <a:t>OSIJEK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3913188" y="3500438"/>
            <a:ext cx="267493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400" dirty="0">
                <a:latin typeface="+mj-lt"/>
                <a:ea typeface="+mj-ea"/>
                <a:cs typeface="+mj-cs"/>
              </a:rPr>
              <a:t>ĐAKOVO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313"/>
            <a:ext cx="38877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0" y="0"/>
            <a:ext cx="6227763" cy="1439863"/>
          </a:xfrm>
        </p:spPr>
        <p:txBody>
          <a:bodyPr/>
          <a:lstStyle/>
          <a:p>
            <a:pPr algn="l"/>
            <a:r>
              <a:rPr lang="hr-HR" altLang="sr-Latn-RS" smtClean="0"/>
              <a:t>Nizinski kraj poznat je i po narodnim nošnjama.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33813"/>
            <a:ext cx="23368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0"/>
            <a:ext cx="2811462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241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205038"/>
            <a:ext cx="28035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0" y="0"/>
            <a:ext cx="7715250" cy="1143000"/>
          </a:xfrm>
        </p:spPr>
        <p:txBody>
          <a:bodyPr/>
          <a:lstStyle/>
          <a:p>
            <a:r>
              <a:rPr lang="hr-HR" altLang="sr-Latn-RS" smtClean="0"/>
              <a:t>Prepoznatljivi su i pučki običaji: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38544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5538"/>
            <a:ext cx="3571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6700"/>
            <a:ext cx="371316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2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4813"/>
            <a:ext cx="3732213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19087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37648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554412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30607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64318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39195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6163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81513"/>
            <a:ext cx="35702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altLang="sr-Latn-RS" smtClean="0"/>
              <a:t>9. Spoji: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Đakovo					“Mali Beč”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Požega					Marsonia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Karlovac					katedrala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Slavonski Brod				“Zlatna dolina”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Sisak						“grad-heroj”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Osijek					4 rijeke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Vukovar					Mursa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Varaždin					Siscia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</p:txBody>
      </p:sp>
      <p:cxnSp>
        <p:nvCxnSpPr>
          <p:cNvPr id="5" name="Ravni poveznik 4"/>
          <p:cNvCxnSpPr/>
          <p:nvPr/>
        </p:nvCxnSpPr>
        <p:spPr>
          <a:xfrm>
            <a:off x="1908175" y="1341438"/>
            <a:ext cx="4103688" cy="11509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1763713" y="1916113"/>
            <a:ext cx="4176712" cy="10810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2051050" y="2492375"/>
            <a:ext cx="3889375" cy="15843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3059113" y="1916113"/>
            <a:ext cx="2808287" cy="11525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1547813" y="3644900"/>
            <a:ext cx="4392612" cy="1728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>
            <a:off x="1763713" y="4221163"/>
            <a:ext cx="4103687" cy="57626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 flipV="1">
            <a:off x="2051050" y="3716338"/>
            <a:ext cx="3889375" cy="10810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ručno 17"/>
          <p:cNvSpPr/>
          <p:nvPr/>
        </p:nvSpPr>
        <p:spPr>
          <a:xfrm>
            <a:off x="2181225" y="1031875"/>
            <a:ext cx="3854450" cy="4730750"/>
          </a:xfrm>
          <a:custGeom>
            <a:avLst/>
            <a:gdLst>
              <a:gd name="connsiteX0" fmla="*/ 0 w 3854548"/>
              <a:gd name="connsiteY0" fmla="*/ 4412567 h 4731435"/>
              <a:gd name="connsiteX1" fmla="*/ 759656 w 3854548"/>
              <a:gd name="connsiteY1" fmla="*/ 4103078 h 4731435"/>
              <a:gd name="connsiteX2" fmla="*/ 2335237 w 3854548"/>
              <a:gd name="connsiteY2" fmla="*/ 642425 h 4731435"/>
              <a:gd name="connsiteX3" fmla="*/ 3629465 w 3854548"/>
              <a:gd name="connsiteY3" fmla="*/ 248530 h 4731435"/>
              <a:gd name="connsiteX4" fmla="*/ 3685736 w 3854548"/>
              <a:gd name="connsiteY4" fmla="*/ 248530 h 473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4548" h="4731435">
                <a:moveTo>
                  <a:pt x="0" y="4412567"/>
                </a:moveTo>
                <a:cubicBezTo>
                  <a:pt x="185225" y="4572001"/>
                  <a:pt x="370450" y="4731435"/>
                  <a:pt x="759656" y="4103078"/>
                </a:cubicBezTo>
                <a:cubicBezTo>
                  <a:pt x="1148862" y="3474721"/>
                  <a:pt x="1856936" y="1284850"/>
                  <a:pt x="2335237" y="642425"/>
                </a:cubicBezTo>
                <a:cubicBezTo>
                  <a:pt x="2813539" y="0"/>
                  <a:pt x="3404382" y="314179"/>
                  <a:pt x="3629465" y="248530"/>
                </a:cubicBezTo>
                <a:cubicBezTo>
                  <a:pt x="3854548" y="182881"/>
                  <a:pt x="3770142" y="215705"/>
                  <a:pt x="3685736" y="24853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25304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0290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5845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42497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r-HR" altLang="sr-Latn-RS" smtClean="0"/>
              <a:t>POZNATE OSOBE NIZINSKOG KRAJA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2194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>
            <a:spLocks noChangeArrowheads="1"/>
          </p:cNvSpPr>
          <p:nvPr/>
        </p:nvSpPr>
        <p:spPr bwMode="auto">
          <a:xfrm>
            <a:off x="179388" y="4179888"/>
            <a:ext cx="4572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altLang="sr-Latn-RS" sz="2400" b="1">
                <a:latin typeface="Arial" charset="0"/>
              </a:rPr>
              <a:t>JOSIP JURAJ ŠTROSMAJER</a:t>
            </a:r>
            <a:r>
              <a:rPr lang="vi-VN" altLang="sr-Latn-RS" sz="2400">
                <a:latin typeface="Arial" charset="0"/>
              </a:rPr>
              <a:t> (Strossmayer; 1815-1905), đakovački</a:t>
            </a:r>
            <a:r>
              <a:rPr lang="hr-HR" altLang="sr-Latn-RS" sz="2400"/>
              <a:t> </a:t>
            </a:r>
            <a:r>
              <a:rPr lang="vi-VN" altLang="sr-Latn-RS" sz="2400">
                <a:latin typeface="Arial" charset="0"/>
              </a:rPr>
              <a:t>biskup; veliki mecena kulture i umjetnosti, pokretač značajnih društvenih aktivnosti;  utemeljitelj Hrvatskoga sveučilišta</a:t>
            </a:r>
            <a:r>
              <a:rPr lang="hr-HR" altLang="sr-Latn-RS" sz="2400"/>
              <a:t>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60800"/>
            <a:ext cx="26876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4716463" y="1700213"/>
            <a:ext cx="4140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400" b="1"/>
              <a:t>LAVOSLAV RUŽIČKA </a:t>
            </a:r>
            <a:r>
              <a:rPr lang="hr-HR" altLang="sr-Latn-RS" sz="2400"/>
              <a:t>(rođen u Vukovaru) dobitnik je Nobelove nagrade za kemiju, te je prvi dobitnik te nagrade iz Hrvatske.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250825" y="3357563"/>
            <a:ext cx="4752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400" b="1"/>
              <a:t>Josip Kozarac</a:t>
            </a:r>
            <a:r>
              <a:rPr lang="hr-HR" altLang="sr-Latn-RS" sz="2400"/>
              <a:t> (rođen u Vinkovcima), </a:t>
            </a:r>
          </a:p>
          <a:p>
            <a:r>
              <a:rPr lang="hr-HR" altLang="sr-Latn-RS" sz="2400"/>
              <a:t>hrvatski je pisac - novelist, romanopisac, pjesnik, pisac pripovijetki, diplomirani inženjer šumarstva, jedan od najpoznatijih hrvatskih šumara.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20955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3924300" y="476250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400" b="1"/>
              <a:t>Ivana Brlić-Mažuranić</a:t>
            </a:r>
            <a:r>
              <a:rPr lang="hr-HR" altLang="sr-Latn-RS" sz="2400"/>
              <a:t> (rođena u Ogulinu, živjela i radila u Sl. Brodu) -  književnica koja je priznata u Hrvatskoj i u svijetu kao jedna od najznačajnijih spisateljica za djecu.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2376487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>
            <a:spLocks noChangeArrowheads="1"/>
          </p:cNvSpPr>
          <p:nvPr/>
        </p:nvSpPr>
        <p:spPr bwMode="auto">
          <a:xfrm>
            <a:off x="395288" y="404813"/>
            <a:ext cx="30241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altLang="sr-Latn-RS" sz="2400" b="1"/>
              <a:t>Dora Pejačević</a:t>
            </a:r>
            <a:r>
              <a:rPr lang="hr-HR" altLang="sr-Latn-RS" sz="2400"/>
              <a:t>  - hrvatska skladateljica, rodom iz slavonske grofovske obitelji Pejačević.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565400"/>
            <a:ext cx="2592387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5003800" y="2420938"/>
            <a:ext cx="30972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altLang="sr-Latn-RS" sz="2400" b="1"/>
              <a:t>Jagoda Truhelka</a:t>
            </a:r>
            <a:r>
              <a:rPr lang="hr-HR" altLang="sr-Latn-RS" sz="2400"/>
              <a:t> (rođena u Osijeku), hrvatska pedagoginja i književnica za djecu i mladež.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0"/>
            <a:ext cx="25050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1960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>
            <a:spLocks noChangeArrowheads="1"/>
          </p:cNvSpPr>
          <p:nvPr/>
        </p:nvSpPr>
        <p:spPr bwMode="auto">
          <a:xfrm>
            <a:off x="539750" y="549275"/>
            <a:ext cx="3527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altLang="sr-Latn-RS" sz="2400" b="1"/>
              <a:t>Josip Runjanin</a:t>
            </a:r>
            <a:r>
              <a:rPr lang="hr-HR" altLang="sr-Latn-RS" sz="2400"/>
              <a:t> (rođen u Vinkovcima), skladatelj hrvatske himne.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25368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avokutnik 3"/>
          <p:cNvSpPr>
            <a:spLocks noChangeArrowheads="1"/>
          </p:cNvSpPr>
          <p:nvPr/>
        </p:nvSpPr>
        <p:spPr bwMode="auto">
          <a:xfrm>
            <a:off x="4787900" y="692150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altLang="sr-Latn-RS" sz="2400" b="1"/>
              <a:t>Dragutin Tadijanović</a:t>
            </a:r>
            <a:r>
              <a:rPr lang="hr-HR" altLang="sr-Latn-RS" sz="2400"/>
              <a:t> (rođen u Rastušju kod Sl. Broda), hrvatski pjesnik.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333625"/>
            <a:ext cx="35623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4859338" y="5013325"/>
            <a:ext cx="3744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altLang="sr-Latn-RS" sz="2000" b="1"/>
              <a:t>U svojoj 100. godini na zagrebačkom sajmu knjiga </a:t>
            </a:r>
            <a:r>
              <a:rPr lang="hr-HR" altLang="sr-Latn-RS" sz="2000" b="1" i="1"/>
              <a:t>Interliberu</a:t>
            </a:r>
            <a:r>
              <a:rPr lang="hr-HR" altLang="sr-Latn-RS" sz="2000" b="1"/>
              <a:t>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4213" y="2205038"/>
            <a:ext cx="7772400" cy="2160587"/>
          </a:xfrm>
        </p:spPr>
        <p:txBody>
          <a:bodyPr/>
          <a:lstStyle/>
          <a:p>
            <a:r>
              <a:rPr lang="hr-HR" altLang="sr-Latn-RS" smtClean="0"/>
              <a:t>POVIJESNE I KULTURNE ZNAMENITOSTI NIZINSKIH KRAJEVA REPUBLIKE HRVATSKE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altLang="sr-Latn-RS" smtClean="0"/>
              <a:t>Nizinski krajevi naseljeni su od davnina i veoma su bogati kulturno-povijesnim spomenicima.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  <a:p>
            <a:pPr>
              <a:buFont typeface="Arial" charset="0"/>
              <a:buNone/>
            </a:pPr>
            <a:r>
              <a:rPr lang="hr-HR" altLang="sr-Latn-RS" smtClean="0"/>
              <a:t>Kroz dugu povijest nastajale su i prožimale se mnoge kulture. Neke su nestale, a druge su ostavile dubok trag.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  <a:p>
            <a:pPr>
              <a:buFont typeface="Arial" charset="0"/>
              <a:buNone/>
            </a:pPr>
            <a:r>
              <a:rPr lang="hr-HR" altLang="sr-Latn-RS" smtClean="0"/>
              <a:t>Većinu kulturno-povijesnih spomenika nalazimo u većim gradovima.</a:t>
            </a:r>
          </a:p>
          <a:p>
            <a:pPr>
              <a:buFont typeface="Arial" charset="0"/>
              <a:buNone/>
            </a:pPr>
            <a:endParaRPr lang="hr-HR" altLang="sr-Latn-RS" smtClean="0"/>
          </a:p>
          <a:p>
            <a:pPr>
              <a:buFont typeface="Arial" charset="0"/>
              <a:buNone/>
            </a:pPr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hr-HR" altLang="sr-Latn-RS" smtClean="0"/>
              <a:t>Neki znanstvenici kažu da je područje Vinkovaca jedno od najstarijih stalno naseljenih područja u Hrvatskoj. 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Smatraju da nije postojalo povijesno vrijeme kada na tom području nije bilo ljudi.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Kako su to saznali? 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Zahvaljujući arheološkim istraživanjima!</a:t>
            </a:r>
          </a:p>
          <a:p>
            <a:pPr>
              <a:buFont typeface="Arial" charset="0"/>
              <a:buNone/>
            </a:pPr>
            <a:r>
              <a:rPr lang="hr-HR" altLang="sr-Latn-RS" smtClean="0"/>
              <a:t>Najzanimljiviji arheološki nalaz je ORION, najstariji europski kalendar otisnut na posudi staroj 8 000 godina, pronađenoj u Vinkovcima.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92725" y="260350"/>
            <a:ext cx="3609975" cy="1714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ORION – simbol grada Vinkovaca</a:t>
            </a:r>
            <a:endParaRPr lang="hr-HR" dirty="0"/>
          </a:p>
        </p:txBody>
      </p:sp>
      <p:pic>
        <p:nvPicPr>
          <p:cNvPr id="5" name="Slika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301875"/>
            <a:ext cx="682307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5072063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844800"/>
            <a:ext cx="605313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475" cy="4484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0"/>
            <a:ext cx="3713163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00525"/>
            <a:ext cx="1714500" cy="2657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4640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Najpoznatija je keramička posuda s arheoloških iskopina na Vučedolu.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Modelirana u obliku golubice, postala je jedan od najprepoznatljivijih simbola grada Vukovara, u čijoj se blizini nalazi Vučedol.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Imala je kultnu namjenu kao kadionica.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Tamne je boje, ukrašena bijelom inkrustacijom (mašnice, ogrlica, niz valovitih i cik-cak crta na krilima) u urezanom ukrasu i ornamentu nastalom žigosanim ubadanjem.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Iako je prozvana golubica, arheolozi smatraju da se zapravo radi o ptici jarebici.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>
            <a:spLocks noChangeArrowheads="1"/>
          </p:cNvSpPr>
          <p:nvPr/>
        </p:nvSpPr>
        <p:spPr bwMode="auto">
          <a:xfrm>
            <a:off x="755650" y="188913"/>
            <a:ext cx="62642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sr-Latn-RS" sz="2800"/>
              <a:t>Jedan od najstarijih spomenika je</a:t>
            </a:r>
          </a:p>
          <a:p>
            <a:r>
              <a:rPr lang="hr-HR" altLang="sr-Latn-RS" sz="2800"/>
              <a:t>VUČEDOLSKA GOLUBICA. </a:t>
            </a:r>
          </a:p>
          <a:p>
            <a:r>
              <a:rPr lang="hr-HR" altLang="sr-Latn-RS" sz="2800"/>
              <a:t>Svjedoči o životu ljudi na našem području</a:t>
            </a:r>
          </a:p>
          <a:p>
            <a:r>
              <a:rPr lang="hr-HR" altLang="sr-Latn-RS" sz="2800"/>
              <a:t>u davnim vremenima prapovijesti.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268</TotalTime>
  <Words>677</Words>
  <Application>Microsoft Office PowerPoint</Application>
  <PresentationFormat>Prikaz na zaslonu (4:3)</PresentationFormat>
  <Paragraphs>105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Office tema</vt:lpstr>
      <vt:lpstr>PONOVIMO</vt:lpstr>
      <vt:lpstr>PowerPointova prezentacija</vt:lpstr>
      <vt:lpstr>PowerPointova prezentacija</vt:lpstr>
      <vt:lpstr>POVIJESNE I KULTURNE ZNAMENITOSTI NIZINSKIH KRAJEVA REPUBLIKE HRVATSKE</vt:lpstr>
      <vt:lpstr>PowerPointova prezentacija</vt:lpstr>
      <vt:lpstr>PowerPointova prezentacija</vt:lpstr>
      <vt:lpstr>ORION – simbol grada Vinkovaca</vt:lpstr>
      <vt:lpstr>PowerPointova prezentacija</vt:lpstr>
      <vt:lpstr>PowerPointova prezentacija</vt:lpstr>
      <vt:lpstr>PowerPointova prezentacija</vt:lpstr>
      <vt:lpstr>Važni kulturno-povijesni spomenici nizinskog kraja su stari gradovi, utvrđeni vojni gradovi, dvorci, crkve i katedrale.</vt:lpstr>
      <vt:lpstr>ZAGREB</vt:lpstr>
      <vt:lpstr>VARAŽDIN</vt:lpstr>
      <vt:lpstr>SISAK</vt:lpstr>
      <vt:lpstr>BJELOVAR</vt:lpstr>
      <vt:lpstr>KARLOVAC</vt:lpstr>
      <vt:lpstr>OSIJEK</vt:lpstr>
      <vt:lpstr>SLAVONSKI BROD</vt:lpstr>
      <vt:lpstr>ILOK dvorac Odescalchi</vt:lpstr>
      <vt:lpstr>VUKOVAR dvorac Eltz</vt:lpstr>
      <vt:lpstr>VALPOVO dvorac  Prandau-Normann</vt:lpstr>
      <vt:lpstr>NAŠICE Pejačevićev dvorac </vt:lpstr>
      <vt:lpstr>VIROVITICA dvorac Pejačević</vt:lpstr>
      <vt:lpstr>ČAKOVEC dvorac Zrinskih</vt:lpstr>
      <vt:lpstr>ZAGREB</vt:lpstr>
      <vt:lpstr>Nizinski kraj poznat je i po narodnim nošnjama.</vt:lpstr>
      <vt:lpstr>Prepoznatljivi su i pučki običaji:</vt:lpstr>
      <vt:lpstr>PowerPointova prezentacija</vt:lpstr>
      <vt:lpstr>PowerPointova prezentacija</vt:lpstr>
      <vt:lpstr>PowerPointova prezentacija</vt:lpstr>
      <vt:lpstr>POZNATE OSOBE NIZINSKOG KRAJA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Maca</dc:creator>
  <cp:lastModifiedBy>Višnja</cp:lastModifiedBy>
  <cp:revision>62</cp:revision>
  <dcterms:created xsi:type="dcterms:W3CDTF">2010-10-16T15:40:42Z</dcterms:created>
  <dcterms:modified xsi:type="dcterms:W3CDTF">2015-04-06T17:49:30Z</dcterms:modified>
</cp:coreProperties>
</file>