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86" r:id="rId5"/>
    <p:sldId id="283" r:id="rId6"/>
    <p:sldId id="288" r:id="rId7"/>
    <p:sldId id="289" r:id="rId8"/>
    <p:sldId id="299" r:id="rId9"/>
    <p:sldId id="290" r:id="rId10"/>
    <p:sldId id="291" r:id="rId11"/>
    <p:sldId id="292" r:id="rId12"/>
    <p:sldId id="293" r:id="rId13"/>
    <p:sldId id="295" r:id="rId14"/>
    <p:sldId id="296" r:id="rId15"/>
    <p:sldId id="297" r:id="rId16"/>
    <p:sldId id="298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5" d="100"/>
          <a:sy n="105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86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02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3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36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13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4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97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45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907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04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9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C7EC-9298-4377-BC11-3DCD90D0AD5C}" type="datetimeFigureOut">
              <a:rPr lang="hr-HR" smtClean="0"/>
              <a:pPr/>
              <a:t>9.7.2016.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B3BB-0B41-45DB-8945-8A8A4EC51DA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11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4652" y="2551837"/>
            <a:ext cx="5214697" cy="1754326"/>
          </a:xfr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hr-HR" altLang="sr-Latn-R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POVIJESNE I KULTURNE </a:t>
            </a:r>
            <a:br>
              <a:rPr lang="hr-HR" altLang="sr-Latn-R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hr-HR" altLang="sr-Latn-R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ZNAMENITOSTI</a:t>
            </a:r>
            <a:r>
              <a:rPr lang="hr-HR" altLang="sr-Latn-RS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hr-HR" altLang="sr-Latn-RS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hr-HR" altLang="sr-Latn-RS" sz="4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PRIMORSKE HRVATSKE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039207" y="6464223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</a:p>
        </p:txBody>
      </p:sp>
    </p:spTree>
    <p:extLst>
      <p:ext uri="{BB962C8B-B14F-4D97-AF65-F5344CB8AC3E}">
        <p14:creationId xmlns:p14="http://schemas.microsoft.com/office/powerpoint/2010/main" val="14860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44598" y="2939593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Pustinja </a:t>
            </a:r>
            <a:r>
              <a:rPr lang="hr-HR" altLang="sr-Latn-RS" sz="20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Blaca</a:t>
            </a:r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(Brač)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4201138" y="2985760"/>
            <a:ext cx="741725" cy="886480"/>
            <a:chOff x="8402275" y="5971519"/>
            <a:chExt cx="741725" cy="88648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275" y="6294684"/>
              <a:ext cx="741725" cy="563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niOkvir 8"/>
            <p:cNvSpPr txBox="1"/>
            <p:nvPr/>
          </p:nvSpPr>
          <p:spPr>
            <a:xfrm>
              <a:off x="8593522" y="5971519"/>
              <a:ext cx="359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600" dirty="0" smtClean="0">
                  <a:solidFill>
                    <a:srgbClr val="FF0000"/>
                  </a:solidFill>
                </a:rPr>
                <a:t>?</a:t>
              </a:r>
              <a:endParaRPr lang="hr-HR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753802" y="2939593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Vinogradi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(Primošten)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626"/>
            <a:ext cx="5334773" cy="300081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515" y="-13104"/>
            <a:ext cx="3998485" cy="29988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9356"/>
            <a:ext cx="4751614" cy="297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144598" y="3590582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grad Korčula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(Korčula)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94" y="3899356"/>
            <a:ext cx="4464606" cy="297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8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44598" y="2939593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tvrđava Nehaj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(Senj)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5138419" y="2939593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Frankopanski</a:t>
            </a:r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kaštel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(Novi Vinodolski)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144598" y="3590582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Baščanska ploča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(Baška, Krk)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290"/>
            <a:ext cx="4442157" cy="294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029" y="0"/>
            <a:ext cx="3907971" cy="293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829" y="3453591"/>
            <a:ext cx="2841170" cy="340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4495801" y="5843143"/>
            <a:ext cx="1807028" cy="8956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svetište Majke Božje Trsatske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(Rijeka)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68" y="3959914"/>
            <a:ext cx="43406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5776" y="161574"/>
            <a:ext cx="167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Prirodna dobra</a:t>
            </a: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_Brijuni06_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4572000" cy="344269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92935" y="76650"/>
            <a:ext cx="1210589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NP Brijuni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2" descr="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171" y="-27384"/>
            <a:ext cx="4582829" cy="343305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756418" y="76650"/>
            <a:ext cx="1087414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NP Mljet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2" descr="skradinski bu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15308"/>
            <a:ext cx="4582830" cy="345084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92935" y="3519342"/>
            <a:ext cx="999825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NP Krka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2" descr="Kornat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170" y="3424944"/>
            <a:ext cx="4582829" cy="344985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4756418" y="3519342"/>
            <a:ext cx="1296958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NP Kornati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2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8"/>
    </mc:Choice>
    <mc:Fallback xmlns="">
      <p:transition spd="slow" advTm="113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ROATIA-BIOKOVO-3-1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794" y="3519342"/>
            <a:ext cx="4470206" cy="333865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9342"/>
            <a:ext cx="4673794" cy="333865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ajducki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3794" y="0"/>
            <a:ext cx="4470206" cy="35193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3857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794" cy="35193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92935" y="76650"/>
            <a:ext cx="1526572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NP Paklenica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740466" y="76650"/>
            <a:ext cx="2122762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NP Sjeverni Velebit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92935" y="3595992"/>
            <a:ext cx="1301639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PP Lastovo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4740466" y="3595992"/>
            <a:ext cx="1321323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PP Biokovo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5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8"/>
    </mc:Choice>
    <mc:Fallback xmlns="">
      <p:transition spd="slow" advTm="1132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85" y="3408520"/>
            <a:ext cx="4579769" cy="3434827"/>
          </a:xfrm>
          <a:prstGeom prst="rect">
            <a:avLst/>
          </a:prstGeom>
        </p:spPr>
      </p:pic>
      <p:pic>
        <p:nvPicPr>
          <p:cNvPr id="17" name="Picture 2" descr="veleb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8521"/>
            <a:ext cx="4561993" cy="343482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vransko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886" y="0"/>
            <a:ext cx="4561114" cy="340852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82886" cy="340852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92935" y="87986"/>
            <a:ext cx="1427762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PP </a:t>
            </a:r>
            <a:r>
              <a:rPr lang="hr-HR" altLang="sr-Latn-RS" sz="20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Telaščica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740466" y="87986"/>
            <a:ext cx="2013180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PP Vransko jezero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92935" y="3595992"/>
            <a:ext cx="1221873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PP Velebit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4740466" y="3595992"/>
            <a:ext cx="1021177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PP Učka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8"/>
    </mc:Choice>
    <mc:Fallback xmlns="">
      <p:transition spd="slow" advTm="113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5776" y="161574"/>
            <a:ext cx="2301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Nematerijalna baština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29" y="-10429"/>
            <a:ext cx="4593771" cy="686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2985677" y="6360963"/>
            <a:ext cx="1379994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Sinjska alka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811" y="570411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5954751" y="576372"/>
            <a:ext cx="1907446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klapsko</a:t>
            </a:r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pjevanje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5569388" cy="328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611" y="-4357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019" y="3304901"/>
            <a:ext cx="5332981" cy="355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1308218" y="6488668"/>
            <a:ext cx="2502801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Dubrovačke ljetne igre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06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881908" y="6488668"/>
            <a:ext cx="1380186" cy="3693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paška čipka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299" y="150359"/>
            <a:ext cx="5867400" cy="59912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011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881246" y="163285"/>
            <a:ext cx="7381508" cy="701731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rgbClr val="002060"/>
                </a:solidFill>
              </a:rPr>
              <a:t>Poznate osobe primorskog kraja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http://www.skole.hr/upload/portalzaskole/images/newsimg/8369/Image/Gunduli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90" y="983786"/>
            <a:ext cx="1673274" cy="2021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010948" y="983786"/>
            <a:ext cx="1668423" cy="8679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Ivan Gundulić</a:t>
            </a:r>
          </a:p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(Dubrovnik)</a:t>
            </a:r>
          </a:p>
          <a:p>
            <a:pPr algn="ctr"/>
            <a:r>
              <a:rPr lang="hr-HR" altLang="sr-Latn-RS" sz="1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književnik</a:t>
            </a:r>
            <a:endParaRPr lang="hr-HR" altLang="sr-Latn-RS" sz="1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058" y="983786"/>
            <a:ext cx="1591162" cy="202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5703004" y="983786"/>
            <a:ext cx="1753710" cy="8679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Marko Marulić</a:t>
            </a:r>
          </a:p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(Split)</a:t>
            </a:r>
          </a:p>
          <a:p>
            <a:pPr algn="ctr"/>
            <a:r>
              <a:rPr lang="hr-HR" altLang="sr-Latn-RS" sz="16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književnik</a:t>
            </a:r>
            <a:endParaRPr lang="hr-HR" altLang="sr-Latn-RS" sz="16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4" descr="http://upload.wikimedia.org/wikipedia/commons/thumb/0/02/Juraj_Dalmatinac_cropped.jpg/250px-Juraj_Dalmatinac_cropp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90" y="3272272"/>
            <a:ext cx="1669306" cy="202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010948" y="3272272"/>
            <a:ext cx="1962338" cy="10895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Juraj </a:t>
            </a:r>
            <a:r>
              <a:rPr lang="hr-HR" altLang="sr-Latn-R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Dalmatinac</a:t>
            </a:r>
          </a:p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(Zadar)</a:t>
            </a:r>
          </a:p>
          <a:p>
            <a:pPr algn="ctr"/>
            <a:r>
              <a:rPr lang="hr-HR" altLang="sr-Latn-RS" sz="16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graditelj </a:t>
            </a:r>
            <a:r>
              <a:rPr lang="hr-HR" altLang="sr-Latn-RS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šibenske katedrale</a:t>
            </a:r>
          </a:p>
        </p:txBody>
      </p:sp>
      <p:pic>
        <p:nvPicPr>
          <p:cNvPr id="15" name="Picture 6" descr="http://lib.irb.hr/web/images/stories/slike_sadrzaj/JRBoskovi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220" y="2515176"/>
            <a:ext cx="1528168" cy="2323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7231173" y="2515176"/>
            <a:ext cx="1814856" cy="8679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Ruđer Bošković</a:t>
            </a:r>
          </a:p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(Dubrovnik)</a:t>
            </a:r>
          </a:p>
          <a:p>
            <a:pPr algn="ctr"/>
            <a:r>
              <a:rPr lang="hr-HR" altLang="sr-Latn-RS" sz="1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znanstvenik i filozof</a:t>
            </a:r>
          </a:p>
        </p:txBody>
      </p:sp>
      <p:pic>
        <p:nvPicPr>
          <p:cNvPr id="17" name="Picture 16" descr="http://www.unicath.hr/wp-unicath/wp-content/uploads/2013/03/Juraj-Dobrila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358" y="4687579"/>
            <a:ext cx="1589297" cy="202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7"/>
          <p:cNvSpPr txBox="1">
            <a:spLocks noChangeArrowheads="1"/>
          </p:cNvSpPr>
          <p:nvPr/>
        </p:nvSpPr>
        <p:spPr>
          <a:xfrm>
            <a:off x="5173291" y="5621250"/>
            <a:ext cx="1597624" cy="8679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Juraj Dobrila </a:t>
            </a:r>
            <a:endParaRPr lang="hr-HR" altLang="sr-Latn-RS" sz="2000" b="1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hr-HR" altLang="sr-Latn-R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</a:t>
            </a:r>
            <a:r>
              <a:rPr lang="hr-HR" altLang="sr-Latn-RS" sz="2000" b="1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Tinjan</a:t>
            </a:r>
            <a:r>
              <a:rPr lang="hr-HR" altLang="sr-Latn-RS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) </a:t>
            </a:r>
          </a:p>
          <a:p>
            <a:pPr algn="ctr"/>
            <a:r>
              <a:rPr lang="hr-HR" altLang="sr-Latn-RS" sz="16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biskup</a:t>
            </a:r>
            <a:endParaRPr lang="hr-HR" altLang="sr-Latn-RS" sz="1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0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944" y="4967134"/>
            <a:ext cx="2242456" cy="170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540000" y="540000"/>
            <a:ext cx="777294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U Primorskoj Hrvatskoj ima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najviše kulturnih znamenitosti koje su uvrštene na listu svjetske baštine </a:t>
            </a:r>
            <a:r>
              <a:rPr lang="hr-HR" sz="20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UNESCO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-a, a neke su i na listi čekanja.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UNESCO</a:t>
            </a:r>
            <a:r>
              <a:rPr lang="hr-HR" sz="2000" b="1" dirty="0" smtClean="0">
                <a:solidFill>
                  <a:srgbClr val="FF0000"/>
                </a:solidFill>
              </a:rPr>
              <a:t> - </a:t>
            </a:r>
            <a:r>
              <a:rPr lang="hr-HR" sz="2000" b="1" i="1" dirty="0" smtClean="0">
                <a:solidFill>
                  <a:srgbClr val="FF0000"/>
                </a:solidFill>
                <a:cs typeface="Arial" pitchFamily="34" charset="0"/>
              </a:rPr>
              <a:t>Obrazovna, znanstvena i kulturna organizacija Ujedinjenih naroda </a:t>
            </a:r>
            <a:r>
              <a:rPr lang="en-US" sz="2000" b="1" dirty="0" err="1" smtClean="0">
                <a:solidFill>
                  <a:srgbClr val="FF0000"/>
                </a:solidFill>
              </a:rPr>
              <a:t>koj</a:t>
            </a:r>
            <a:r>
              <a:rPr lang="hr-HR" sz="2000" b="1" dirty="0">
                <a:solidFill>
                  <a:srgbClr val="FF0000"/>
                </a:solidFill>
              </a:rPr>
              <a:t>oj je zadatak očuvati svjetsku kulturnu i povijesnu baštinu</a:t>
            </a:r>
            <a:r>
              <a:rPr lang="hr-HR" sz="2000" b="1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hr-HR" sz="2000" b="1" dirty="0">
              <a:solidFill>
                <a:srgbClr val="FF0000"/>
              </a:solidFill>
            </a:endParaRP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2">
                    <a:lumMod val="50000"/>
                  </a:schemeClr>
                </a:solidFill>
              </a:rPr>
              <a:t>Kulturna dobra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 – dvorci, crkve, utvrde…</a:t>
            </a:r>
          </a:p>
          <a:p>
            <a:pPr marL="719138" indent="-285750"/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2">
                    <a:lumMod val="50000"/>
                  </a:schemeClr>
                </a:solidFill>
              </a:rPr>
              <a:t>Prirodna dobra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 – zaštićeni krajolici</a:t>
            </a:r>
          </a:p>
          <a:p>
            <a:pPr marL="719138" indent="-285750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  <a:p>
            <a:pPr marL="719138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2">
                    <a:lumMod val="50000"/>
                  </a:schemeClr>
                </a:solidFill>
              </a:rPr>
              <a:t>Nematerijalna baština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 - običaji, vjerovanja, znanja, vještine…</a:t>
            </a:r>
          </a:p>
          <a:p>
            <a:pPr>
              <a:lnSpc>
                <a:spcPct val="150000"/>
              </a:lnSpc>
            </a:pPr>
            <a:endParaRPr lang="hr-HR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To nije važno samo 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</a:rPr>
              <a:t>za nas nego i za cijeli </a:t>
            </a:r>
            <a:r>
              <a:rPr lang="hr-HR" sz="2000" dirty="0" smtClean="0">
                <a:solidFill>
                  <a:schemeClr val="accent5">
                    <a:lumMod val="50000"/>
                  </a:schemeClr>
                </a:solidFill>
              </a:rPr>
              <a:t>svijet.</a:t>
            </a:r>
            <a:endParaRPr lang="hr-HR" sz="2000" dirty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5776" y="161574"/>
            <a:ext cx="1624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chemeClr val="tx2">
                    <a:lumMod val="50000"/>
                  </a:schemeClr>
                </a:solidFill>
              </a:rPr>
              <a:t>Kulturna </a:t>
            </a:r>
            <a:r>
              <a:rPr lang="hr-HR" b="1" dirty="0" smtClean="0">
                <a:solidFill>
                  <a:schemeClr val="tx2">
                    <a:lumMod val="50000"/>
                  </a:schemeClr>
                </a:solidFill>
              </a:rPr>
              <a:t>dobra</a:t>
            </a:r>
            <a:endParaRPr lang="hr-H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394857" y="6339017"/>
            <a:ext cx="435428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Eufrazijeva bazilika, 6. st. </a:t>
            </a:r>
            <a:r>
              <a:rPr lang="hr-HR" altLang="sr-Latn-RS" sz="18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(Poreč)</a:t>
            </a:r>
            <a:endParaRPr lang="hr-HR" altLang="sr-Latn-RS" sz="1800" i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5572"/>
            <a:ext cx="6967117" cy="4934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633" y="1"/>
            <a:ext cx="2999367" cy="296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275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to-porec.com/sadrzaj/katalog/2036/11_eufrasiana_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600" y="2911486"/>
            <a:ext cx="2577400" cy="1716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482193" cy="597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193" y="-1"/>
            <a:ext cx="4669971" cy="328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94857" y="6339017"/>
            <a:ext cx="435428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Povijesna jezgra </a:t>
            </a:r>
            <a:r>
              <a:rPr lang="hr-HR" altLang="sr-Latn-RS" sz="18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(Trogir)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275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490357" y="135003"/>
            <a:ext cx="1905002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16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tvrđava </a:t>
            </a:r>
            <a:r>
              <a:rPr lang="hr-HR" altLang="sr-Latn-RS" sz="16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Kamerlengo</a:t>
            </a:r>
            <a:endParaRPr lang="hr-HR" altLang="sr-Latn-RS" sz="16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0" y="106246"/>
            <a:ext cx="1905002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1600" i="1" dirty="0" smtClean="0">
                <a:solidFill>
                  <a:schemeClr val="bg1"/>
                </a:solidFill>
                <a:latin typeface="+mn-lt"/>
              </a:rPr>
              <a:t>Katedrala sv. Lovre</a:t>
            </a:r>
            <a:endParaRPr lang="hr-HR" altLang="sr-Latn-RS" sz="160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181" y="3280098"/>
            <a:ext cx="2032705" cy="269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8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52" y="0"/>
            <a:ext cx="7465296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427" y="0"/>
            <a:ext cx="1966573" cy="294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275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394857" y="6339017"/>
            <a:ext cx="435428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Katedrala sv. Jakova </a:t>
            </a:r>
            <a:r>
              <a:rPr lang="hr-HR" altLang="sr-Latn-RS" sz="18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(Šibenik)</a:t>
            </a:r>
          </a:p>
        </p:txBody>
      </p:sp>
    </p:spTree>
    <p:extLst>
      <p:ext uri="{BB962C8B-B14F-4D97-AF65-F5344CB8AC3E}">
        <p14:creationId xmlns:p14="http://schemas.microsoft.com/office/powerpoint/2010/main" val="4215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494815" cy="499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2394857" y="6339017"/>
            <a:ext cx="435428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Dioklecijanova palača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(Split)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275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544" y="2928258"/>
            <a:ext cx="4149291" cy="220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http://vikendplaner.info/universalis/2015/slika/dioklecijanova_palaca3_155708197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122" y="-1"/>
            <a:ext cx="3955713" cy="240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4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345593" y="6391676"/>
            <a:ext cx="30378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Stara jezgra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(Dubrovnik)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275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79822" cy="465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964" y="0"/>
            <a:ext cx="1973036" cy="2630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804" y="4659086"/>
            <a:ext cx="2239908" cy="167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www.dubrovnik2014.com/hr/images/dubrovnik_photo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9086"/>
            <a:ext cx="3326766" cy="218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22" y="2488427"/>
            <a:ext cx="1864178" cy="242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2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669971" y="6391676"/>
            <a:ext cx="281616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Starogradsko polje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(Hvar)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275" y="6294685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486139" cy="496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236" y="2310612"/>
            <a:ext cx="2465764" cy="184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743" y="4329956"/>
            <a:ext cx="2522257" cy="188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87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2573" y="0"/>
            <a:ext cx="5141427" cy="289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121201" y="2896337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Episkopalni sklop na </a:t>
            </a:r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Forumu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(Zadar)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45593" cy="289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upa 18"/>
          <p:cNvGrpSpPr/>
          <p:nvPr/>
        </p:nvGrpSpPr>
        <p:grpSpPr>
          <a:xfrm>
            <a:off x="4201138" y="2985760"/>
            <a:ext cx="741725" cy="886480"/>
            <a:chOff x="8402275" y="5971519"/>
            <a:chExt cx="741725" cy="88648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2275" y="6294684"/>
              <a:ext cx="741725" cy="563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kstniOkvir 8"/>
            <p:cNvSpPr txBox="1"/>
            <p:nvPr/>
          </p:nvSpPr>
          <p:spPr>
            <a:xfrm>
              <a:off x="8593522" y="5971519"/>
              <a:ext cx="3592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600" dirty="0" smtClean="0">
                  <a:solidFill>
                    <a:srgbClr val="FF0000"/>
                  </a:solidFill>
                </a:rPr>
                <a:t>?</a:t>
              </a:r>
              <a:endParaRPr lang="hr-HR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4753803" y="2896337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Lubenice </a:t>
            </a:r>
            <a:r>
              <a:rPr lang="hr-HR" altLang="sr-Latn-RS" sz="18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(Cres)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657" y="3951514"/>
            <a:ext cx="4834343" cy="292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7"/>
          <p:cNvSpPr txBox="1">
            <a:spLocks noChangeArrowheads="1"/>
          </p:cNvSpPr>
          <p:nvPr/>
        </p:nvSpPr>
        <p:spPr>
          <a:xfrm>
            <a:off x="4753802" y="3515867"/>
            <a:ext cx="410318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Motovun</a:t>
            </a:r>
            <a:endParaRPr lang="hr-HR" altLang="sr-Latn-RS" sz="1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60938"/>
            <a:ext cx="4345593" cy="2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103234" y="3617434"/>
            <a:ext cx="4103189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16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Povijesno urbanistička cjelina Stona s Malim Stonom</a:t>
            </a:r>
          </a:p>
        </p:txBody>
      </p:sp>
    </p:spTree>
    <p:extLst>
      <p:ext uri="{BB962C8B-B14F-4D97-AF65-F5344CB8AC3E}">
        <p14:creationId xmlns:p14="http://schemas.microsoft.com/office/powerpoint/2010/main" val="13606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2431</TotalTime>
  <Words>275</Words>
  <Application>Microsoft Office PowerPoint</Application>
  <PresentationFormat>Prikaz na zaslonu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Tema sustava Office</vt:lpstr>
      <vt:lpstr>POVIJESNE I KULTURNE  ZNAMENITOSTI PRIMORSKE HRVATSKE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Povijesne i kulturne znamenitosti Primorske Hrvatske - moja PPT</dc:title>
  <dc:subject>Priroda i društvo, 4. razred</dc:subject>
  <dc:creator>Vlatkica Horvat</dc:creator>
  <cp:lastModifiedBy>Višnja</cp:lastModifiedBy>
  <cp:revision>59</cp:revision>
  <dcterms:created xsi:type="dcterms:W3CDTF">2015-08-23T05:46:12Z</dcterms:created>
  <dcterms:modified xsi:type="dcterms:W3CDTF">2016-07-09T17:37:03Z</dcterms:modified>
</cp:coreProperties>
</file>