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651496-BCAE-4037-AD7D-24BF7BA1AF1D}" type="datetimeFigureOut">
              <a:rPr lang="hr-HR" smtClean="0"/>
              <a:t>18.4.2010.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C47B18-C96D-418E-8F86-0439A3D5B9D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71598" y="548680"/>
            <a:ext cx="727280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000" dist="50800" dir="7500000" algn="tl">
                    <a:srgbClr xmlns:mc="http://schemas.openxmlformats.org/markup-compatibility/2006" xmlns:a14="http://schemas.microsoft.com/office/drawing/2010/main" val="000000" mc:Ignorable="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PLESNA HALJINA ŽUTOG MASLAČKA</a:t>
            </a:r>
          </a:p>
          <a:p>
            <a:pPr algn="ctr"/>
            <a:endParaRPr lang="hr-HR" sz="54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xmlns:mc="http://schemas.openxmlformats.org/markup-compatibility/2006" xmlns:a14="http://schemas.microsoft.com/office/drawing/2010/main" val="000000" mc:Ignorable="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hr-HR" sz="54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50000" dist="50800" dir="7500000" algn="tl">
                  <a:srgbClr xmlns:mc="http://schemas.openxmlformats.org/markup-compatibility/2006" xmlns:a14="http://schemas.microsoft.com/office/drawing/2010/main" val="000000" mc:Ignorable="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hr-HR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50000" dist="50800" dir="7500000" algn="tl">
                  <a:srgbClr xmlns:mc="http://schemas.openxmlformats.org/markup-compatibility/2006" xmlns:a14="http://schemas.microsoft.com/office/drawing/2010/main" val="000000" mc:Ignorable="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hr-HR" sz="54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50000" dist="50800" dir="7500000" algn="tl">
                  <a:srgbClr xmlns:mc="http://schemas.openxmlformats.org/markup-compatibility/2006" xmlns:a14="http://schemas.microsoft.com/office/drawing/2010/main" val="000000" mc:Ignorable="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r-HR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000" dist="50800" dir="7500000" algn="tl">
                    <a:srgbClr xmlns:mc="http://schemas.openxmlformats.org/markup-compatibility/2006" xmlns:a14="http://schemas.microsoft.com/office/drawing/2010/main" val="000000" mc:Ignorable="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Sunčana Škrinjarić</a:t>
            </a:r>
            <a:endParaRPr lang="hr-HR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50000" dist="50800" dir="7500000" algn="tl">
                  <a:srgbClr xmlns:mc="http://schemas.openxmlformats.org/markup-compatibility/2006" xmlns:a14="http://schemas.microsoft.com/office/drawing/2010/main" val="000000" mc:Ignorable="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89679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I došli su uvijek zaposleni mravi, krijesnice umorne od noćnog rada, leptiri, bumbari i pčele, cvrčci i uholaže, pa </a:t>
            </a:r>
            <a:r>
              <a:rPr lang="hr-HR" sz="2400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čak </a:t>
            </a:r>
            <a:r>
              <a:rPr lang="hr-HR" sz="24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i jedan smrdljivi martin. Ali nitko nije znao pomoći malom maslačku koji je isplakao svoje suze i na kraju zaspao od tuge. Sanjao je o plesnoj svečanosti, o najljepšoj haljini i sjetnoj slavujevoj pjesmi, pa je makar u snu bio zadovoljan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9679"/>
            <a:ext cx="3583434" cy="191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30480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93096"/>
            <a:ext cx="2097400" cy="22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1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40" y="548680"/>
            <a:ext cx="3851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4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Verdana" pitchFamily="34" charset="0"/>
              </a:rPr>
              <a:t>No, u jarku na povišenom mjestu </a:t>
            </a:r>
            <a:r>
              <a:rPr lang="hr-HR" sz="24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Verdana" pitchFamily="34" charset="0"/>
              </a:rPr>
              <a:t>među </a:t>
            </a:r>
            <a:r>
              <a:rPr lang="hr-HR" sz="24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Verdana" pitchFamily="34" charset="0"/>
              </a:rPr>
              <a:t>šibljem i otpacima stanovao je neki stari, vrlo ružni pauk koji nikada u životu nije bio dobar. Bio je krvnik jadnih mušica, koje su se zalijetale u njegovu golemu mrežu, bio je zloban i pakostan, a živio je kao pustinjak. Zato ga nitko nije pozivao na sastanke i svečanosti.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229"/>
            <a:ext cx="445084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0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4320480" cy="60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Ali te noći, koja je bila lijepa i jasna jer je mjesec pokazao čitavo svoje okruglo debelo lice, stari pauk osjetio se nesretnim i osamljenim. Osjetio je da mu se približava smrt, a on nikada nije nikoga volio, nikada nije nikome donio radosti i </a:t>
            </a:r>
            <a:r>
              <a:rPr lang="hr-HR" sz="2000" i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darovao </a:t>
            </a:r>
            <a:r>
              <a:rPr lang="hr-HR" sz="2000" i="1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srce</a:t>
            </a: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, nego samo tugu i suze. On pogleda maslačkov cvijet i reče samome sebi:-Izatkat ću mu haljinu nježnu i prozračnu poput najfinije paučine, providnu i laganu od najdivnije prede, kakvu nema niti jedan cvijetak.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Učinit ću nekome radost i bit će mi lakše umrijeti, jer teško je ostaviti svijet kad saznaš da te nitko nije volio.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744416" cy="57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4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6339" y="1700808"/>
            <a:ext cx="28243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I stari se pauk dade na posao. Radio je neumorno čitavu noć, a ujutro je haljina bila gotova. I on je pokloni </a:t>
            </a:r>
            <a:r>
              <a:rPr lang="hr-HR" sz="20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malom </a:t>
            </a:r>
            <a:r>
              <a:rPr lang="hr-HR" sz="2000" b="1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maslačku koji je od čuda i prevelike sreće rasklopio svoje žute </a:t>
            </a:r>
            <a:r>
              <a:rPr lang="hr-HR" sz="20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cvjetove</a:t>
            </a:r>
            <a:endParaRPr lang="hr-HR" sz="2000" b="1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0264"/>
            <a:ext cx="5040560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2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2736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I maslačak odjene haljinu nježnu poput daha izatkanu tajnom vještinom starog pauka koji umre od sreće i ponosa, jer cvijetak je bio prekrasan i svatko mu se morao diviti. I u svojoj prozračnoj, paučinastoj haljinici maslačak ode na ples. Svi su se divili njegovoj haljini, najljepšoj i najčudesnijoj u koju je stari pauk utkao svu ljubav svog oporog srca koja je bila skrivena na dnu</a:t>
            </a:r>
            <a:r>
              <a:rPr lang="hr-HR" i="1" dirty="0">
                <a:latin typeface="Verdana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5184576" cy="58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0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0163"/>
            <a:ext cx="3096344" cy="60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Maslačak je plesao sa svima i bio je sretan. Glazba je te noći bila krasna, životinje su se umirile slušajući slavujevu pjesmu, pa i posve mala djeca u kolijevkama prestala su plakati. Maslačak je bio sretan i radostan.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Dozivao je leptire i razgovarao s bumbarima. On je kao i jasmin i perunika hvatao blijede mjesečeve zrake koje su se prosipale na prostranu poljanu i na cvijeće prekrasno u ovoj nezaboravnoj noći.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0687"/>
            <a:ext cx="4968552" cy="567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7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0112" y="908720"/>
            <a:ext cx="2987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Sutradan bilo je sve isto kao i obično, a maslačak je još sanjao o velikoj sreći protekle noći. Neki nestašni dječak puhnuo je u njegovu prozračnu plesnu haljinicu i ona se raspršila daleko po putovima. Ali od onda svake godine uoči cvjetnog plesa maslačci oblače svoje divne paučinaste haljinice i odlaze. </a:t>
            </a:r>
            <a:b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</a:br>
            <a:endParaRPr lang="hr-HR" sz="2000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60851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992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/>
            </a:r>
            <a:b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</a:b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Idućeg proljeća na toj poljani niklo je desetak novih malih maslaćaka i svi su oni također otišli na veliki cvjetni ples. Tako se ova priča ponavlja iz godine u godinu.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976663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630375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dirty="0" smtClean="0"/>
              <a:t>Izradila: učiteljica Sanja Husnjak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Svake godine cvijeće priređuje svoj veliki, raskošni ples do zore. Tada zvijezde </a:t>
            </a:r>
            <a:r>
              <a:rPr lang="hr-HR" sz="2000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sjaje </a:t>
            </a: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jače nego obično, a mali lampioni - krijesnice pale svoje svjetiljke po grmovima. S dalekih samotnih proplanaka dopire do plesne dvorane slavujeva pjesma, miševi su članovi zabavnog orkestra, a vjeverica - veliki bubnjar. To se događa svake godine u isto vrijeme samo mi ljudi teško saznajemo točnu noć i mjesto plesa, jer cvijeće je tajanstveno…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2448272" cy="156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241798" cy="200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409056" cy="185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6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400" dirty="0">
                <a:latin typeface="Verdana" pitchFamily="34" charset="0"/>
              </a:rPr>
              <a:t/>
            </a:r>
            <a:br>
              <a:rPr lang="hr-HR" sz="2400" dirty="0">
                <a:latin typeface="Verdana" pitchFamily="34" charset="0"/>
              </a:rPr>
            </a:br>
            <a:r>
              <a:rPr lang="hr-HR" sz="24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Znate i sami, da nikada ne govori… Ipak, štošta se može saznati od leptira i brbljavih bubamara, tih velikih prijatelja cvijeća. I oni odlaze na te godišnje plesove i svojim krilima kao lepezama rashlađuju umorne plesače.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960" y="3284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Ova je priča ispričana malenom, svjetlokosom dječaku koji je volio cvijeće i životinje. Nije trgao cvjetne latice po nasadima parkova i nije vukao za rep svoju sirotu, ostarjelu mačku. Bio je dobar, a životinje i cviječe vole djecu i povjeravaju im o svome životu više nego ostalima.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31236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5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224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Čitavu godinu cvijeće se priprema za taj ples. Kroje se šarene haljine, nježni ukrasi i čudnovate kape, leptiri donose na svojim ledima uzorke iz dalekih krajeva. Ruža - taj divan cvijet - odijeva nježno, šareno ruho i posipava latice opojnim mirisom. Plavooke potočnice odijevaju modre haljinice sa zelenim kišnim kabanicama. Ljubičica skromno nosi svoju jednostavnu, ali otmjenu odjeću, visibaba dolazi odjevena u bijelo kao vila ili mlade nevjesta.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322412"/>
            <a:ext cx="1908720" cy="274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3068960"/>
            <a:ext cx="1931831" cy="25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306896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55976"/>
            <a:ext cx="2051720" cy="231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3617"/>
            <a:ext cx="2160240" cy="194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12"/>
            <a:ext cx="1944216" cy="273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3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Vitki zumbuli plešu sa stidljivim orhidejama, mirisni jorgovan sa žarkim tulipanima, blijedi lopoč sa sredine jezera doziva svoju ljubimicu - hladnu i čudesnu peruniku. Vi poznajete, sve to cvijeće; visibabe i ljubičice brali ste u šumama, ruže se kupuju kao dar za rodenđan, jorgovani su možda mirisali u vašim staklenim vazama.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80171"/>
            <a:ext cx="25202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1480"/>
            <a:ext cx="3240360" cy="338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89040"/>
            <a:ext cx="48718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7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188640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4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/>
            </a:r>
            <a:br>
              <a:rPr lang="hr-HR" sz="24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</a:br>
            <a:r>
              <a:rPr lang="hr-HR" dirty="0">
                <a:latin typeface="Verdana" pitchFamily="34" charset="0"/>
              </a:rPr>
              <a:t/>
            </a:r>
            <a:br>
              <a:rPr lang="hr-HR" dirty="0">
                <a:latin typeface="Verdana" pitchFamily="34" charset="0"/>
              </a:rPr>
            </a:br>
            <a:endParaRPr lang="hr-HR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2108"/>
            <a:ext cx="2736304" cy="300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3737992" cy="280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51920" y="657851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Ali postoji cvijet koji se ne prodaje po trgovinama, ne bere na proljetnim šumskim šetnjama, on ne miriše lijepo, a vrtlari ga ne vole. Ljudi gaze po njemu: - To je maslačak, obični dosadni drač.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4900" y="3861048"/>
            <a:ext cx="35535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Pa ipak, na velikom godišnjem plesu imao je maslačak najljepšu haljinu, nitko pa ni ruža nije bila tako lijepa, kao skromni cvijet iz seoskog jarka. </a:t>
            </a:r>
            <a:b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</a:br>
            <a:endParaRPr lang="hr-HR" sz="2000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338437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hr-HR" sz="2000" i="1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mic Sans MS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hr-HR" sz="2000" i="1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Comic Sans MS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To </a:t>
            </a: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se dogodilo jedne godine, ne znam koje, jer u životu cvijeta sve se ponavlja. Ono ne broji svoje godine kao mi ljudi, u njih prolazi vrijeme brže nego u našim kalendarima. Krojile su se haljine za veliku plesnu svečanost, svaki cvijetak je bio radostan, sunce je sjalo, nebo je bilo modro i ravno kao velika staklena ploča.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43361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3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288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A u seoskom jarku plakao je bijelim suzama maslačak u svojoj ružnoj izgaženoj suknji u kojoj nikako nije mogao poći na ples. Ali nikoga nije bilo tko bi mu mogao pomoći samo je jedna bubamara čula njegovo jecanje i upitala ga: - Zašto plačeš? Svi se raduju, a ti si tužan. Reci, možda te mogu savjetovati.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0090"/>
            <a:ext cx="367240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2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3384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Maslačak je odgovorio: - Haljina mi je izgažena, ne mirišem kao ruža ili jorgovan, nemam plavu boju potočnice ni ponosno držanje zumbula. A sutra je ples. Neću da budem najružniji. Bubamara se zamislila. Ona je mudra i stara, svuda putuje i svakoga poznaje, ali nije znala pomoći malom maslačku. Samo je rekla: - Sazvat </a:t>
            </a:r>
            <a:r>
              <a:rPr lang="hr-HR" sz="2000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ću </a:t>
            </a:r>
            <a:r>
              <a:rPr lang="hr-HR" sz="20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omic Sans MS" pitchFamily="66" charset="0"/>
              </a:rPr>
              <a:t>sve kukce i pitati ih za savjet. Sigurno će ti netko od njih pomoći.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908720"/>
            <a:ext cx="4315916" cy="501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0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212745" mc:Ignorable=""/>
      </a:dk2>
      <a:lt2>
        <a:srgbClr xmlns:mc="http://schemas.openxmlformats.org/markup-compatibility/2006" xmlns:a14="http://schemas.microsoft.com/office/drawing/2010/main" val="B4DCFA" mc:Ignorable=""/>
      </a:lt2>
      <a:accent1>
        <a:srgbClr xmlns:mc="http://schemas.openxmlformats.org/markup-compatibility/2006" xmlns:a14="http://schemas.microsoft.com/office/drawing/2010/main" val="4E67C8" mc:Ignorable=""/>
      </a:accent1>
      <a:accent2>
        <a:srgbClr xmlns:mc="http://schemas.openxmlformats.org/markup-compatibility/2006" xmlns:a14="http://schemas.microsoft.com/office/drawing/2010/main" val="5ECCF3" mc:Ignorable=""/>
      </a:accent2>
      <a:accent3>
        <a:srgbClr xmlns:mc="http://schemas.openxmlformats.org/markup-compatibility/2006" xmlns:a14="http://schemas.microsoft.com/office/drawing/2010/main" val="A7EA52" mc:Ignorable=""/>
      </a:accent3>
      <a:accent4>
        <a:srgbClr xmlns:mc="http://schemas.openxmlformats.org/markup-compatibility/2006" xmlns:a14="http://schemas.microsoft.com/office/drawing/2010/main" val="5DCEAF" mc:Ignorable=""/>
      </a:accent4>
      <a:accent5>
        <a:srgbClr xmlns:mc="http://schemas.openxmlformats.org/markup-compatibility/2006" xmlns:a14="http://schemas.microsoft.com/office/drawing/2010/main" val="FF8021" mc:Ignorable=""/>
      </a:accent5>
      <a:accent6>
        <a:srgbClr xmlns:mc="http://schemas.openxmlformats.org/markup-compatibility/2006" xmlns:a14="http://schemas.microsoft.com/office/drawing/2010/main" val="F14124" mc:Ignorable=""/>
      </a:accent6>
      <a:hlink>
        <a:srgbClr xmlns:mc="http://schemas.openxmlformats.org/markup-compatibility/2006" xmlns:a14="http://schemas.microsoft.com/office/drawing/2010/main" val="56C7AA" mc:Ignorable=""/>
      </a:hlink>
      <a:folHlink>
        <a:srgbClr xmlns:mc="http://schemas.openxmlformats.org/markup-compatibility/2006" xmlns:a14="http://schemas.microsoft.com/office/drawing/2010/main" val="59A8D1" mc:Ignorable=""/>
      </a:folHlink>
    </a:clrScheme>
    <a:fontScheme name="Slipstre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1052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sanja</cp:lastModifiedBy>
  <cp:revision>13</cp:revision>
  <dcterms:created xsi:type="dcterms:W3CDTF">2010-03-02T18:39:45Z</dcterms:created>
  <dcterms:modified xsi:type="dcterms:W3CDTF">2010-04-18T11:55:11Z</dcterms:modified>
</cp:coreProperties>
</file>