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0" r:id="rId6"/>
    <p:sldId id="271" r:id="rId7"/>
    <p:sldId id="261" r:id="rId8"/>
    <p:sldId id="272" r:id="rId9"/>
    <p:sldId id="275" r:id="rId10"/>
    <p:sldId id="262" r:id="rId11"/>
    <p:sldId id="258" r:id="rId12"/>
    <p:sldId id="264" r:id="rId13"/>
    <p:sldId id="268" r:id="rId14"/>
    <p:sldId id="266" r:id="rId15"/>
    <p:sldId id="269" r:id="rId16"/>
    <p:sldId id="265" r:id="rId17"/>
    <p:sldId id="270" r:id="rId18"/>
    <p:sldId id="267" r:id="rId19"/>
    <p:sldId id="273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00759-A6C7-4199-9042-2C774E4313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EFB8C865-F4E6-4A1A-811E-49D34A63E2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NIZINSKI KRAJ</a:t>
          </a:r>
        </a:p>
      </dgm:t>
    </dgm:pt>
    <dgm:pt modelId="{5B7F4C05-3F79-4A13-BB35-B4B1ACAD4907}" type="parTrans" cxnId="{1B4D2722-7974-40CA-B512-EA7BC468B03E}">
      <dgm:prSet/>
      <dgm:spPr/>
    </dgm:pt>
    <dgm:pt modelId="{85BB8976-AD0B-40FD-A6B3-08C1453062A7}" type="sibTrans" cxnId="{1B4D2722-7974-40CA-B512-EA7BC468B03E}">
      <dgm:prSet/>
      <dgm:spPr/>
    </dgm:pt>
    <dgm:pt modelId="{A685B2C6-F52E-42FD-8542-358EAD7DD9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Sava-Posavina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Drava – Podravina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Dunav - Podunavlje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Mura- Međimurje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Ilova - Poilovlje</a:t>
          </a:r>
        </a:p>
      </dgm:t>
    </dgm:pt>
    <dgm:pt modelId="{108317AC-6564-493F-9D8B-D118C1474F6C}" type="parTrans" cxnId="{B8E19254-AC6B-4DC8-A972-9AE5FF1CECCF}">
      <dgm:prSet/>
      <dgm:spPr/>
      <dgm:t>
        <a:bodyPr/>
        <a:lstStyle/>
        <a:p>
          <a:endParaRPr lang="hr-HR"/>
        </a:p>
      </dgm:t>
    </dgm:pt>
    <dgm:pt modelId="{E5ADAC58-363D-4D94-9F8E-27957B8FB6FC}" type="sibTrans" cxnId="{B8E19254-AC6B-4DC8-A972-9AE5FF1CECCF}">
      <dgm:prSet/>
      <dgm:spPr/>
    </dgm:pt>
    <dgm:pt modelId="{374493A3-D4DB-4BB1-855A-4CAB6E5BD8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Baranja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istočna Slavonija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Srijem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Požeška kotlina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središnja Hrvatske</a:t>
          </a:r>
        </a:p>
      </dgm:t>
    </dgm:pt>
    <dgm:pt modelId="{51BE6A4E-9191-458B-9D5C-185B39920BE0}" type="parTrans" cxnId="{3CB9EA04-AA83-44D4-A35D-D300D6E48B46}">
      <dgm:prSet/>
      <dgm:spPr/>
      <dgm:t>
        <a:bodyPr/>
        <a:lstStyle/>
        <a:p>
          <a:endParaRPr lang="hr-HR"/>
        </a:p>
      </dgm:t>
    </dgm:pt>
    <dgm:pt modelId="{0ECBC131-1089-47EA-83EC-E78042BA6310}" type="sibTrans" cxnId="{3CB9EA04-AA83-44D4-A35D-D300D6E48B46}">
      <dgm:prSet/>
      <dgm:spPr/>
    </dgm:pt>
    <dgm:pt modelId="{D99C6C61-482C-4CCD-9879-BDB2D68AB0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parkovi prirode: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Kopački rit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Lonjsko polje</a:t>
          </a:r>
        </a:p>
      </dgm:t>
    </dgm:pt>
    <dgm:pt modelId="{F395837A-E558-43F6-A1A4-104C419D90C4}" type="parTrans" cxnId="{E55AA635-9CFC-4ED1-9D42-E1FC1F973903}">
      <dgm:prSet/>
      <dgm:spPr/>
      <dgm:t>
        <a:bodyPr/>
        <a:lstStyle/>
        <a:p>
          <a:endParaRPr lang="hr-HR"/>
        </a:p>
      </dgm:t>
    </dgm:pt>
    <dgm:pt modelId="{5B4ECEF8-76C5-4BC2-8081-FEDB3E40466B}" type="sibTrans" cxnId="{E55AA635-9CFC-4ED1-9D42-E1FC1F973903}">
      <dgm:prSet/>
      <dgm:spPr/>
    </dgm:pt>
    <dgm:pt modelId="{FCE09305-A819-4163-A9D5-4D4EDE537A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umjereno topla klima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topla ljeta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hladne zime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dosta kiše</a:t>
          </a:r>
        </a:p>
      </dgm:t>
    </dgm:pt>
    <dgm:pt modelId="{C1FE4170-2712-469F-8025-067CBFCC92FC}" type="parTrans" cxnId="{AE57A46C-71F6-4CBA-9CBC-2E8AC54D39DA}">
      <dgm:prSet/>
      <dgm:spPr/>
      <dgm:t>
        <a:bodyPr/>
        <a:lstStyle/>
        <a:p>
          <a:endParaRPr lang="hr-HR"/>
        </a:p>
      </dgm:t>
    </dgm:pt>
    <dgm:pt modelId="{20126CD5-3022-4873-952C-1CFBA4736F36}" type="sibTrans" cxnId="{AE57A46C-71F6-4CBA-9CBC-2E8AC54D39DA}">
      <dgm:prSet/>
      <dgm:spPr/>
    </dgm:pt>
    <dgm:pt modelId="{8D5C2B56-0A34-4E9C-8211-0C58877B5E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hrastove šume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plodno tlo-crnica</a:t>
          </a:r>
        </a:p>
      </dgm:t>
    </dgm:pt>
    <dgm:pt modelId="{59465A05-FB16-4FCA-B54B-61547F76EBED}" type="parTrans" cxnId="{D8E3EA50-5283-4DB6-800D-5B3190B446FC}">
      <dgm:prSet/>
      <dgm:spPr/>
      <dgm:t>
        <a:bodyPr/>
        <a:lstStyle/>
        <a:p>
          <a:endParaRPr lang="hr-HR"/>
        </a:p>
      </dgm:t>
    </dgm:pt>
    <dgm:pt modelId="{CC1B4938-1032-42CB-A7C4-02A3B725E0B0}" type="sibTrans" cxnId="{D8E3EA50-5283-4DB6-800D-5B3190B446FC}">
      <dgm:prSet/>
      <dgm:spPr/>
    </dgm:pt>
    <dgm:pt modelId="{DAE477D1-F6A7-470C-895C-AEBB71DF2056}" type="pres">
      <dgm:prSet presAssocID="{CA700759-A6C7-4199-9042-2C774E4313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81B5B8-45A6-4A82-A297-789B1319D354}" type="pres">
      <dgm:prSet presAssocID="{EFB8C865-F4E6-4A1A-811E-49D34A63E2BD}" presName="centerShape" presStyleLbl="node0" presStyleIdx="0" presStyleCnt="1"/>
      <dgm:spPr/>
      <dgm:t>
        <a:bodyPr/>
        <a:lstStyle/>
        <a:p>
          <a:endParaRPr lang="hr-HR"/>
        </a:p>
      </dgm:t>
    </dgm:pt>
    <dgm:pt modelId="{F1FA3264-8F7B-414C-ABF1-FA73F66B0CE0}" type="pres">
      <dgm:prSet presAssocID="{108317AC-6564-493F-9D8B-D118C1474F6C}" presName="Name9" presStyleLbl="parChTrans1D2" presStyleIdx="0" presStyleCnt="5"/>
      <dgm:spPr/>
      <dgm:t>
        <a:bodyPr/>
        <a:lstStyle/>
        <a:p>
          <a:endParaRPr lang="hr-HR"/>
        </a:p>
      </dgm:t>
    </dgm:pt>
    <dgm:pt modelId="{CDBA0E28-D0F0-4177-9480-1D1C8C9FB7D7}" type="pres">
      <dgm:prSet presAssocID="{108317AC-6564-493F-9D8B-D118C1474F6C}" presName="connTx" presStyleLbl="parChTrans1D2" presStyleIdx="0" presStyleCnt="5"/>
      <dgm:spPr/>
      <dgm:t>
        <a:bodyPr/>
        <a:lstStyle/>
        <a:p>
          <a:endParaRPr lang="hr-HR"/>
        </a:p>
      </dgm:t>
    </dgm:pt>
    <dgm:pt modelId="{5406F1DB-86AB-4F5C-B20D-3C2C84ED820C}" type="pres">
      <dgm:prSet presAssocID="{A685B2C6-F52E-42FD-8542-358EAD7DD9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9C1472-B2FD-49A1-931C-2CFF7C22B5DB}" type="pres">
      <dgm:prSet presAssocID="{51BE6A4E-9191-458B-9D5C-185B39920BE0}" presName="Name9" presStyleLbl="parChTrans1D2" presStyleIdx="1" presStyleCnt="5"/>
      <dgm:spPr/>
      <dgm:t>
        <a:bodyPr/>
        <a:lstStyle/>
        <a:p>
          <a:endParaRPr lang="hr-HR"/>
        </a:p>
      </dgm:t>
    </dgm:pt>
    <dgm:pt modelId="{B3D0CB28-9505-49BE-85A5-BF4801238D87}" type="pres">
      <dgm:prSet presAssocID="{51BE6A4E-9191-458B-9D5C-185B39920BE0}" presName="connTx" presStyleLbl="parChTrans1D2" presStyleIdx="1" presStyleCnt="5"/>
      <dgm:spPr/>
      <dgm:t>
        <a:bodyPr/>
        <a:lstStyle/>
        <a:p>
          <a:endParaRPr lang="hr-HR"/>
        </a:p>
      </dgm:t>
    </dgm:pt>
    <dgm:pt modelId="{B78698D2-CE5E-4550-A860-759D4936B294}" type="pres">
      <dgm:prSet presAssocID="{374493A3-D4DB-4BB1-855A-4CAB6E5BD8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C1C3FF-39E0-46D2-903C-1A2603FC1B52}" type="pres">
      <dgm:prSet presAssocID="{F395837A-E558-43F6-A1A4-104C419D90C4}" presName="Name9" presStyleLbl="parChTrans1D2" presStyleIdx="2" presStyleCnt="5"/>
      <dgm:spPr/>
      <dgm:t>
        <a:bodyPr/>
        <a:lstStyle/>
        <a:p>
          <a:endParaRPr lang="hr-HR"/>
        </a:p>
      </dgm:t>
    </dgm:pt>
    <dgm:pt modelId="{EE6EF95A-DC21-4310-8B4A-AC38598EECC9}" type="pres">
      <dgm:prSet presAssocID="{F395837A-E558-43F6-A1A4-104C419D90C4}" presName="connTx" presStyleLbl="parChTrans1D2" presStyleIdx="2" presStyleCnt="5"/>
      <dgm:spPr/>
      <dgm:t>
        <a:bodyPr/>
        <a:lstStyle/>
        <a:p>
          <a:endParaRPr lang="hr-HR"/>
        </a:p>
      </dgm:t>
    </dgm:pt>
    <dgm:pt modelId="{AA090C3E-BD59-41F7-9256-8CBDF30143B6}" type="pres">
      <dgm:prSet presAssocID="{D99C6C61-482C-4CCD-9879-BDB2D68AB0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4DF6D5-0A80-416D-81F7-71526931570C}" type="pres">
      <dgm:prSet presAssocID="{C1FE4170-2712-469F-8025-067CBFCC92FC}" presName="Name9" presStyleLbl="parChTrans1D2" presStyleIdx="3" presStyleCnt="5"/>
      <dgm:spPr/>
      <dgm:t>
        <a:bodyPr/>
        <a:lstStyle/>
        <a:p>
          <a:endParaRPr lang="hr-HR"/>
        </a:p>
      </dgm:t>
    </dgm:pt>
    <dgm:pt modelId="{33906F41-EEBA-4031-90BF-46610A4C1CC4}" type="pres">
      <dgm:prSet presAssocID="{C1FE4170-2712-469F-8025-067CBFCC92FC}" presName="connTx" presStyleLbl="parChTrans1D2" presStyleIdx="3" presStyleCnt="5"/>
      <dgm:spPr/>
      <dgm:t>
        <a:bodyPr/>
        <a:lstStyle/>
        <a:p>
          <a:endParaRPr lang="hr-HR"/>
        </a:p>
      </dgm:t>
    </dgm:pt>
    <dgm:pt modelId="{5F76F2A6-8FE8-4AD9-85B4-020E0887C71D}" type="pres">
      <dgm:prSet presAssocID="{FCE09305-A819-4163-A9D5-4D4EDE537A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C0DB69-EF0E-457A-9A37-CF0C31FFF20A}" type="pres">
      <dgm:prSet presAssocID="{59465A05-FB16-4FCA-B54B-61547F76EBED}" presName="Name9" presStyleLbl="parChTrans1D2" presStyleIdx="4" presStyleCnt="5"/>
      <dgm:spPr/>
      <dgm:t>
        <a:bodyPr/>
        <a:lstStyle/>
        <a:p>
          <a:endParaRPr lang="hr-HR"/>
        </a:p>
      </dgm:t>
    </dgm:pt>
    <dgm:pt modelId="{457D0EDC-249C-46E0-A6FD-8543A73B4A93}" type="pres">
      <dgm:prSet presAssocID="{59465A05-FB16-4FCA-B54B-61547F76EBED}" presName="connTx" presStyleLbl="parChTrans1D2" presStyleIdx="4" presStyleCnt="5"/>
      <dgm:spPr/>
      <dgm:t>
        <a:bodyPr/>
        <a:lstStyle/>
        <a:p>
          <a:endParaRPr lang="hr-HR"/>
        </a:p>
      </dgm:t>
    </dgm:pt>
    <dgm:pt modelId="{B70A7906-2853-4523-BE5D-36858185EC33}" type="pres">
      <dgm:prSet presAssocID="{8D5C2B56-0A34-4E9C-8211-0C58877B5E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4CBDC1-6083-44E5-93A7-EF4AF07266B5}" type="presOf" srcId="{F395837A-E558-43F6-A1A4-104C419D90C4}" destId="{B0C1C3FF-39E0-46D2-903C-1A2603FC1B52}" srcOrd="0" destOrd="0" presId="urn:microsoft.com/office/officeart/2005/8/layout/radial1"/>
    <dgm:cxn modelId="{1B4D2722-7974-40CA-B512-EA7BC468B03E}" srcId="{CA700759-A6C7-4199-9042-2C774E431360}" destId="{EFB8C865-F4E6-4A1A-811E-49D34A63E2BD}" srcOrd="0" destOrd="0" parTransId="{5B7F4C05-3F79-4A13-BB35-B4B1ACAD4907}" sibTransId="{85BB8976-AD0B-40FD-A6B3-08C1453062A7}"/>
    <dgm:cxn modelId="{3CB9EA04-AA83-44D4-A35D-D300D6E48B46}" srcId="{EFB8C865-F4E6-4A1A-811E-49D34A63E2BD}" destId="{374493A3-D4DB-4BB1-855A-4CAB6E5BD8CB}" srcOrd="1" destOrd="0" parTransId="{51BE6A4E-9191-458B-9D5C-185B39920BE0}" sibTransId="{0ECBC131-1089-47EA-83EC-E78042BA6310}"/>
    <dgm:cxn modelId="{74FFC1DC-2CA1-410C-A202-CAECDF22B384}" type="presOf" srcId="{F395837A-E558-43F6-A1A4-104C419D90C4}" destId="{EE6EF95A-DC21-4310-8B4A-AC38598EECC9}" srcOrd="1" destOrd="0" presId="urn:microsoft.com/office/officeart/2005/8/layout/radial1"/>
    <dgm:cxn modelId="{0FCE305C-8700-4798-AC6C-A17688154595}" type="presOf" srcId="{D99C6C61-482C-4CCD-9879-BDB2D68AB063}" destId="{AA090C3E-BD59-41F7-9256-8CBDF30143B6}" srcOrd="0" destOrd="0" presId="urn:microsoft.com/office/officeart/2005/8/layout/radial1"/>
    <dgm:cxn modelId="{E55AA635-9CFC-4ED1-9D42-E1FC1F973903}" srcId="{EFB8C865-F4E6-4A1A-811E-49D34A63E2BD}" destId="{D99C6C61-482C-4CCD-9879-BDB2D68AB063}" srcOrd="2" destOrd="0" parTransId="{F395837A-E558-43F6-A1A4-104C419D90C4}" sibTransId="{5B4ECEF8-76C5-4BC2-8081-FEDB3E40466B}"/>
    <dgm:cxn modelId="{71542637-21EC-47E3-BD56-A5DD7C9B2912}" type="presOf" srcId="{FCE09305-A819-4163-A9D5-4D4EDE537A1F}" destId="{5F76F2A6-8FE8-4AD9-85B4-020E0887C71D}" srcOrd="0" destOrd="0" presId="urn:microsoft.com/office/officeart/2005/8/layout/radial1"/>
    <dgm:cxn modelId="{CF24A32F-6CDA-4AAD-A160-554E52CA553C}" type="presOf" srcId="{A685B2C6-F52E-42FD-8542-358EAD7DD9E8}" destId="{5406F1DB-86AB-4F5C-B20D-3C2C84ED820C}" srcOrd="0" destOrd="0" presId="urn:microsoft.com/office/officeart/2005/8/layout/radial1"/>
    <dgm:cxn modelId="{122EB322-8721-4671-BB07-DA012027448D}" type="presOf" srcId="{C1FE4170-2712-469F-8025-067CBFCC92FC}" destId="{704DF6D5-0A80-416D-81F7-71526931570C}" srcOrd="0" destOrd="0" presId="urn:microsoft.com/office/officeart/2005/8/layout/radial1"/>
    <dgm:cxn modelId="{E622AE63-F0BC-48B7-BC3E-657E6EDEE25B}" type="presOf" srcId="{CA700759-A6C7-4199-9042-2C774E431360}" destId="{DAE477D1-F6A7-470C-895C-AEBB71DF2056}" srcOrd="0" destOrd="0" presId="urn:microsoft.com/office/officeart/2005/8/layout/radial1"/>
    <dgm:cxn modelId="{AE57A46C-71F6-4CBA-9CBC-2E8AC54D39DA}" srcId="{EFB8C865-F4E6-4A1A-811E-49D34A63E2BD}" destId="{FCE09305-A819-4163-A9D5-4D4EDE537A1F}" srcOrd="3" destOrd="0" parTransId="{C1FE4170-2712-469F-8025-067CBFCC92FC}" sibTransId="{20126CD5-3022-4873-952C-1CFBA4736F36}"/>
    <dgm:cxn modelId="{F04493F9-30E1-4D95-BFF5-680E461C1453}" type="presOf" srcId="{C1FE4170-2712-469F-8025-067CBFCC92FC}" destId="{33906F41-EEBA-4031-90BF-46610A4C1CC4}" srcOrd="1" destOrd="0" presId="urn:microsoft.com/office/officeart/2005/8/layout/radial1"/>
    <dgm:cxn modelId="{6BCA9AD4-8B8A-4035-A425-D2004C7B22FC}" type="presOf" srcId="{108317AC-6564-493F-9D8B-D118C1474F6C}" destId="{F1FA3264-8F7B-414C-ABF1-FA73F66B0CE0}" srcOrd="0" destOrd="0" presId="urn:microsoft.com/office/officeart/2005/8/layout/radial1"/>
    <dgm:cxn modelId="{B6687B19-F779-4ED1-9B80-6BC361108D2D}" type="presOf" srcId="{8D5C2B56-0A34-4E9C-8211-0C58877B5E90}" destId="{B70A7906-2853-4523-BE5D-36858185EC33}" srcOrd="0" destOrd="0" presId="urn:microsoft.com/office/officeart/2005/8/layout/radial1"/>
    <dgm:cxn modelId="{1BC8C690-4279-4A9A-863D-3652CD30EA38}" type="presOf" srcId="{59465A05-FB16-4FCA-B54B-61547F76EBED}" destId="{CDC0DB69-EF0E-457A-9A37-CF0C31FFF20A}" srcOrd="0" destOrd="0" presId="urn:microsoft.com/office/officeart/2005/8/layout/radial1"/>
    <dgm:cxn modelId="{BCE39EAB-CAEE-4CC3-BFB5-5B4DDA684E46}" type="presOf" srcId="{EFB8C865-F4E6-4A1A-811E-49D34A63E2BD}" destId="{6E81B5B8-45A6-4A82-A297-789B1319D354}" srcOrd="0" destOrd="0" presId="urn:microsoft.com/office/officeart/2005/8/layout/radial1"/>
    <dgm:cxn modelId="{C9263689-A477-4DB3-9B43-07BAF8E63A24}" type="presOf" srcId="{51BE6A4E-9191-458B-9D5C-185B39920BE0}" destId="{219C1472-B2FD-49A1-931C-2CFF7C22B5DB}" srcOrd="0" destOrd="0" presId="urn:microsoft.com/office/officeart/2005/8/layout/radial1"/>
    <dgm:cxn modelId="{B8E19254-AC6B-4DC8-A972-9AE5FF1CECCF}" srcId="{EFB8C865-F4E6-4A1A-811E-49D34A63E2BD}" destId="{A685B2C6-F52E-42FD-8542-358EAD7DD9E8}" srcOrd="0" destOrd="0" parTransId="{108317AC-6564-493F-9D8B-D118C1474F6C}" sibTransId="{E5ADAC58-363D-4D94-9F8E-27957B8FB6FC}"/>
    <dgm:cxn modelId="{D8E3EA50-5283-4DB6-800D-5B3190B446FC}" srcId="{EFB8C865-F4E6-4A1A-811E-49D34A63E2BD}" destId="{8D5C2B56-0A34-4E9C-8211-0C58877B5E90}" srcOrd="4" destOrd="0" parTransId="{59465A05-FB16-4FCA-B54B-61547F76EBED}" sibTransId="{CC1B4938-1032-42CB-A7C4-02A3B725E0B0}"/>
    <dgm:cxn modelId="{4585F9D5-E7D7-44E3-ADF8-9BC88C1DA97E}" type="presOf" srcId="{108317AC-6564-493F-9D8B-D118C1474F6C}" destId="{CDBA0E28-D0F0-4177-9480-1D1C8C9FB7D7}" srcOrd="1" destOrd="0" presId="urn:microsoft.com/office/officeart/2005/8/layout/radial1"/>
    <dgm:cxn modelId="{986F7FCD-4CA1-431F-876F-7DE325B9B403}" type="presOf" srcId="{51BE6A4E-9191-458B-9D5C-185B39920BE0}" destId="{B3D0CB28-9505-49BE-85A5-BF4801238D87}" srcOrd="1" destOrd="0" presId="urn:microsoft.com/office/officeart/2005/8/layout/radial1"/>
    <dgm:cxn modelId="{CF057CF8-0D9A-4376-A644-5254078F0119}" type="presOf" srcId="{59465A05-FB16-4FCA-B54B-61547F76EBED}" destId="{457D0EDC-249C-46E0-A6FD-8543A73B4A93}" srcOrd="1" destOrd="0" presId="urn:microsoft.com/office/officeart/2005/8/layout/radial1"/>
    <dgm:cxn modelId="{DA295DAE-F95C-455D-9043-6E9AD2AF39FB}" type="presOf" srcId="{374493A3-D4DB-4BB1-855A-4CAB6E5BD8CB}" destId="{B78698D2-CE5E-4550-A860-759D4936B294}" srcOrd="0" destOrd="0" presId="urn:microsoft.com/office/officeart/2005/8/layout/radial1"/>
    <dgm:cxn modelId="{2D1ED46C-8731-4827-80AC-A18BBD4F6E79}" type="presParOf" srcId="{DAE477D1-F6A7-470C-895C-AEBB71DF2056}" destId="{6E81B5B8-45A6-4A82-A297-789B1319D354}" srcOrd="0" destOrd="0" presId="urn:microsoft.com/office/officeart/2005/8/layout/radial1"/>
    <dgm:cxn modelId="{0E063241-6B2C-474A-B612-B31970763789}" type="presParOf" srcId="{DAE477D1-F6A7-470C-895C-AEBB71DF2056}" destId="{F1FA3264-8F7B-414C-ABF1-FA73F66B0CE0}" srcOrd="1" destOrd="0" presId="urn:microsoft.com/office/officeart/2005/8/layout/radial1"/>
    <dgm:cxn modelId="{4FA704F1-74F3-4695-ACED-6CAA3693797A}" type="presParOf" srcId="{F1FA3264-8F7B-414C-ABF1-FA73F66B0CE0}" destId="{CDBA0E28-D0F0-4177-9480-1D1C8C9FB7D7}" srcOrd="0" destOrd="0" presId="urn:microsoft.com/office/officeart/2005/8/layout/radial1"/>
    <dgm:cxn modelId="{15D82612-2C5B-4DB2-A7D9-2CBC5973FCDD}" type="presParOf" srcId="{DAE477D1-F6A7-470C-895C-AEBB71DF2056}" destId="{5406F1DB-86AB-4F5C-B20D-3C2C84ED820C}" srcOrd="2" destOrd="0" presId="urn:microsoft.com/office/officeart/2005/8/layout/radial1"/>
    <dgm:cxn modelId="{4CFE1D26-5EC5-4496-A051-5E8950C8EC18}" type="presParOf" srcId="{DAE477D1-F6A7-470C-895C-AEBB71DF2056}" destId="{219C1472-B2FD-49A1-931C-2CFF7C22B5DB}" srcOrd="3" destOrd="0" presId="urn:microsoft.com/office/officeart/2005/8/layout/radial1"/>
    <dgm:cxn modelId="{B64A0064-E243-4FC7-9B0A-DA23EC8B89A2}" type="presParOf" srcId="{219C1472-B2FD-49A1-931C-2CFF7C22B5DB}" destId="{B3D0CB28-9505-49BE-85A5-BF4801238D87}" srcOrd="0" destOrd="0" presId="urn:microsoft.com/office/officeart/2005/8/layout/radial1"/>
    <dgm:cxn modelId="{9A37C35E-BF2C-4C56-958C-D77396253B3E}" type="presParOf" srcId="{DAE477D1-F6A7-470C-895C-AEBB71DF2056}" destId="{B78698D2-CE5E-4550-A860-759D4936B294}" srcOrd="4" destOrd="0" presId="urn:microsoft.com/office/officeart/2005/8/layout/radial1"/>
    <dgm:cxn modelId="{8FE000E1-7513-407D-BBE1-CD396CF22F4A}" type="presParOf" srcId="{DAE477D1-F6A7-470C-895C-AEBB71DF2056}" destId="{B0C1C3FF-39E0-46D2-903C-1A2603FC1B52}" srcOrd="5" destOrd="0" presId="urn:microsoft.com/office/officeart/2005/8/layout/radial1"/>
    <dgm:cxn modelId="{3932B825-4A15-4FE9-8807-09367A75E255}" type="presParOf" srcId="{B0C1C3FF-39E0-46D2-903C-1A2603FC1B52}" destId="{EE6EF95A-DC21-4310-8B4A-AC38598EECC9}" srcOrd="0" destOrd="0" presId="urn:microsoft.com/office/officeart/2005/8/layout/radial1"/>
    <dgm:cxn modelId="{316D3118-5E94-4C94-9E23-6D5A0C86B7AC}" type="presParOf" srcId="{DAE477D1-F6A7-470C-895C-AEBB71DF2056}" destId="{AA090C3E-BD59-41F7-9256-8CBDF30143B6}" srcOrd="6" destOrd="0" presId="urn:microsoft.com/office/officeart/2005/8/layout/radial1"/>
    <dgm:cxn modelId="{0B33F36D-8C89-47BA-8B6A-353FCB590BE3}" type="presParOf" srcId="{DAE477D1-F6A7-470C-895C-AEBB71DF2056}" destId="{704DF6D5-0A80-416D-81F7-71526931570C}" srcOrd="7" destOrd="0" presId="urn:microsoft.com/office/officeart/2005/8/layout/radial1"/>
    <dgm:cxn modelId="{29D3190C-4FB2-49BE-98AC-28D323668E78}" type="presParOf" srcId="{704DF6D5-0A80-416D-81F7-71526931570C}" destId="{33906F41-EEBA-4031-90BF-46610A4C1CC4}" srcOrd="0" destOrd="0" presId="urn:microsoft.com/office/officeart/2005/8/layout/radial1"/>
    <dgm:cxn modelId="{438C8FE8-C379-46B2-A8C5-B64C133CCE46}" type="presParOf" srcId="{DAE477D1-F6A7-470C-895C-AEBB71DF2056}" destId="{5F76F2A6-8FE8-4AD9-85B4-020E0887C71D}" srcOrd="8" destOrd="0" presId="urn:microsoft.com/office/officeart/2005/8/layout/radial1"/>
    <dgm:cxn modelId="{ADF90786-5997-4E70-A7B3-9EDBD1D2B05C}" type="presParOf" srcId="{DAE477D1-F6A7-470C-895C-AEBB71DF2056}" destId="{CDC0DB69-EF0E-457A-9A37-CF0C31FFF20A}" srcOrd="9" destOrd="0" presId="urn:microsoft.com/office/officeart/2005/8/layout/radial1"/>
    <dgm:cxn modelId="{17FCF081-47EF-4C55-9941-ACB6EE4E10AB}" type="presParOf" srcId="{CDC0DB69-EF0E-457A-9A37-CF0C31FFF20A}" destId="{457D0EDC-249C-46E0-A6FD-8543A73B4A93}" srcOrd="0" destOrd="0" presId="urn:microsoft.com/office/officeart/2005/8/layout/radial1"/>
    <dgm:cxn modelId="{80726C82-9182-45C3-97DC-5CDB31293C03}" type="presParOf" srcId="{DAE477D1-F6A7-470C-895C-AEBB71DF2056}" destId="{B70A7906-2853-4523-BE5D-36858185EC3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B5B8-45A6-4A82-A297-789B1319D354}">
      <dsp:nvSpPr>
        <dsp:cNvPr id="0" name=""/>
        <dsp:cNvSpPr/>
      </dsp:nvSpPr>
      <dsp:spPr>
        <a:xfrm>
          <a:off x="3557538" y="2666698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NIZINSKI KRAJ</a:t>
          </a:r>
        </a:p>
      </dsp:txBody>
      <dsp:txXfrm>
        <a:off x="3854667" y="2963827"/>
        <a:ext cx="1434664" cy="1434664"/>
      </dsp:txXfrm>
    </dsp:sp>
    <dsp:sp modelId="{F1FA3264-8F7B-414C-ABF1-FA73F66B0CE0}">
      <dsp:nvSpPr>
        <dsp:cNvPr id="0" name=""/>
        <dsp:cNvSpPr/>
      </dsp:nvSpPr>
      <dsp:spPr>
        <a:xfrm rot="16200000">
          <a:off x="4266135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556706" y="2345540"/>
        <a:ext cx="30586" cy="30586"/>
      </dsp:txXfrm>
    </dsp:sp>
    <dsp:sp modelId="{5406F1DB-86AB-4F5C-B20D-3C2C84ED820C}">
      <dsp:nvSpPr>
        <dsp:cNvPr id="0" name=""/>
        <dsp:cNvSpPr/>
      </dsp:nvSpPr>
      <dsp:spPr>
        <a:xfrm>
          <a:off x="3557538" y="26046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Sava-Posavina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Drava – Podravina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Dunav - Podunavlje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Mura- Međimurje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Ilova - Poilovlje</a:t>
          </a:r>
        </a:p>
      </dsp:txBody>
      <dsp:txXfrm>
        <a:off x="3854667" y="323175"/>
        <a:ext cx="1434664" cy="1434664"/>
      </dsp:txXfrm>
    </dsp:sp>
    <dsp:sp modelId="{219C1472-B2FD-49A1-931C-2CFF7C22B5DB}">
      <dsp:nvSpPr>
        <dsp:cNvPr id="0" name=""/>
        <dsp:cNvSpPr/>
      </dsp:nvSpPr>
      <dsp:spPr>
        <a:xfrm rot="20520000">
          <a:off x="5521839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812411" y="3257863"/>
        <a:ext cx="30586" cy="30586"/>
      </dsp:txXfrm>
    </dsp:sp>
    <dsp:sp modelId="{B78698D2-CE5E-4550-A860-759D4936B294}">
      <dsp:nvSpPr>
        <dsp:cNvPr id="0" name=""/>
        <dsp:cNvSpPr/>
      </dsp:nvSpPr>
      <dsp:spPr>
        <a:xfrm>
          <a:off x="6068947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Baranja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istočna Slavonija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Srijem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Požeška kotlina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središnja Hrvatske</a:t>
          </a:r>
        </a:p>
      </dsp:txBody>
      <dsp:txXfrm>
        <a:off x="6366076" y="2147821"/>
        <a:ext cx="1434664" cy="1434664"/>
      </dsp:txXfrm>
    </dsp:sp>
    <dsp:sp modelId="{B0C1C3FF-39E0-46D2-903C-1A2603FC1B52}">
      <dsp:nvSpPr>
        <dsp:cNvPr id="0" name=""/>
        <dsp:cNvSpPr/>
      </dsp:nvSpPr>
      <dsp:spPr>
        <a:xfrm rot="3240000">
          <a:off x="5042203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332774" y="4734032"/>
        <a:ext cx="30586" cy="30586"/>
      </dsp:txXfrm>
    </dsp:sp>
    <dsp:sp modelId="{AA090C3E-BD59-41F7-9256-8CBDF30143B6}">
      <dsp:nvSpPr>
        <dsp:cNvPr id="0" name=""/>
        <dsp:cNvSpPr/>
      </dsp:nvSpPr>
      <dsp:spPr>
        <a:xfrm>
          <a:off x="5109674" y="4803030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parkovi prirode: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Kopački rit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Lonjsko polje</a:t>
          </a:r>
        </a:p>
      </dsp:txBody>
      <dsp:txXfrm>
        <a:off x="5406803" y="5100159"/>
        <a:ext cx="1434664" cy="1434664"/>
      </dsp:txXfrm>
    </dsp:sp>
    <dsp:sp modelId="{704DF6D5-0A80-416D-81F7-71526931570C}">
      <dsp:nvSpPr>
        <dsp:cNvPr id="0" name=""/>
        <dsp:cNvSpPr/>
      </dsp:nvSpPr>
      <dsp:spPr>
        <a:xfrm rot="7560000">
          <a:off x="3490067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780638" y="4734032"/>
        <a:ext cx="30586" cy="30586"/>
      </dsp:txXfrm>
    </dsp:sp>
    <dsp:sp modelId="{5F76F2A6-8FE8-4AD9-85B4-020E0887C71D}">
      <dsp:nvSpPr>
        <dsp:cNvPr id="0" name=""/>
        <dsp:cNvSpPr/>
      </dsp:nvSpPr>
      <dsp:spPr>
        <a:xfrm>
          <a:off x="2005402" y="4803030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umjereno topla klima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topla ljeta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hladne zime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dosta kiše</a:t>
          </a:r>
        </a:p>
      </dsp:txBody>
      <dsp:txXfrm>
        <a:off x="2302531" y="5100159"/>
        <a:ext cx="1434664" cy="1434664"/>
      </dsp:txXfrm>
    </dsp:sp>
    <dsp:sp modelId="{CDC0DB69-EF0E-457A-9A37-CF0C31FFF20A}">
      <dsp:nvSpPr>
        <dsp:cNvPr id="0" name=""/>
        <dsp:cNvSpPr/>
      </dsp:nvSpPr>
      <dsp:spPr>
        <a:xfrm rot="11880000">
          <a:off x="3010430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800000">
        <a:off x="3301002" y="3257863"/>
        <a:ext cx="30586" cy="30586"/>
      </dsp:txXfrm>
    </dsp:sp>
    <dsp:sp modelId="{B70A7906-2853-4523-BE5D-36858185EC33}">
      <dsp:nvSpPr>
        <dsp:cNvPr id="0" name=""/>
        <dsp:cNvSpPr/>
      </dsp:nvSpPr>
      <dsp:spPr>
        <a:xfrm>
          <a:off x="1046129" y="1850692"/>
          <a:ext cx="20289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hrastove šume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sr-Latn-R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plodno tlo-crnica</a:t>
          </a:r>
        </a:p>
      </dsp:txBody>
      <dsp:txXfrm>
        <a:off x="1343258" y="2147821"/>
        <a:ext cx="1434664" cy="143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7FE0-30C1-418E-8E55-E39BAECAC58C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A1B7-35A1-415D-9FB8-4DB228ABF2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1091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34A6-F76F-4601-87EB-1217966FCEDD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F38C-41AD-4CE6-A1C1-F192C0580A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47518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D9E4-4F09-45B5-B209-56A6A27BA29F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0C6F-7A48-4F3B-9401-523668F2D8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60092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6375" y="400050"/>
            <a:ext cx="7488238" cy="508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547813" y="1412875"/>
            <a:ext cx="3632200" cy="525621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5332413" y="1412875"/>
            <a:ext cx="3632200" cy="255111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5332413" y="4116388"/>
            <a:ext cx="3632200" cy="25527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73262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6375" y="400050"/>
            <a:ext cx="7488238" cy="508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547813" y="1412875"/>
            <a:ext cx="7416800" cy="255111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47813" y="4116388"/>
            <a:ext cx="7416800" cy="25527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58579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FA9C-EA0E-4880-AC4A-3A5B2DEF8C5A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1FE1-12D2-466A-B0D6-02B25EFEBB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6299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D441-0B36-49B9-8DC7-AEA1B0777560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3E48-CAC3-4561-908A-0D2FC5498E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82980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74E9-7B3D-41DB-A246-36FDA86C2589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4A86-7530-4A6F-952F-8784080C8A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57701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F01D-8CD2-444A-AAEA-D8731D764F4E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E3C5-D541-4675-935B-C68E1B01ED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80761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9BE7-942E-4D35-A60B-353C4C96F698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7FA5-51A2-4519-AE4A-A1CE91019A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94262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DBF7-0402-454D-879A-1BDDB118E107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D947-A364-4AEF-841F-4ECDFCE103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98098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FB4C-9918-4B3B-91D9-1CEAFA939070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AFE8-A266-4FC7-8B85-9A3ED9618B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95756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E30D-54A5-4306-8F8B-09AA1874BA2F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C919-3B63-4FD6-8D9B-2EF1395EC2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02023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2051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C20F1-7467-4CC5-8954-A7A3500867DF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9F4ED-0E9B-4AF2-8789-51A0C89F2C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428875"/>
            <a:ext cx="7272338" cy="2571750"/>
          </a:xfrm>
        </p:spPr>
        <p:txBody>
          <a:bodyPr/>
          <a:lstStyle/>
          <a:p>
            <a:pPr eaLnBrk="1" hangingPunct="1"/>
            <a:r>
              <a:rPr lang="hr-HR" altLang="sr-Latn-RS" b="1" smtClean="0"/>
              <a:t>PRIRODNO-ZEMLJOPISNI UVJETI NIZINSKIH KRAJEVA </a:t>
            </a:r>
            <a:br>
              <a:rPr lang="hr-HR" altLang="sr-Latn-RS" b="1" smtClean="0"/>
            </a:br>
            <a:r>
              <a:rPr lang="hr-HR" altLang="sr-Latn-RS" b="1" smtClean="0"/>
              <a:t>REPUBLIKE HRVATSKE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2857500"/>
            <a:ext cx="8229600" cy="4000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Nizinski predjeli razlikuju se po tome koliko su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udaljeni od rijeka:</a:t>
            </a:r>
          </a:p>
          <a:p>
            <a:pPr eaLnBrk="1" hangingPunct="1"/>
            <a:r>
              <a:rPr lang="hr-HR" altLang="sr-Latn-RS" smtClean="0"/>
              <a:t>močvarne nizine – izložene čestim poplavama</a:t>
            </a:r>
          </a:p>
          <a:p>
            <a:pPr eaLnBrk="1" hangingPunct="1"/>
            <a:r>
              <a:rPr lang="hr-HR" altLang="sr-Latn-RS" smtClean="0"/>
              <a:t>suhe (ocijedite) ravnice</a:t>
            </a:r>
          </a:p>
          <a:p>
            <a:pPr eaLnBrk="1" hangingPunct="1"/>
            <a:r>
              <a:rPr lang="hr-HR" altLang="sr-Latn-RS" smtClean="0"/>
              <a:t>viši ravničarski predjeli (zaravni)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914400" y="1928813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Nizine koje nisu izložene poplavama, posebno na istoku Hrvatske, naše su najveće žitnice.</a:t>
            </a:r>
          </a:p>
          <a:p>
            <a:pPr eaLnBrk="1" hangingPunct="1"/>
            <a:r>
              <a:rPr lang="hr-HR" altLang="sr-Latn-RS" smtClean="0"/>
              <a:t>Crnica je najplodnije tlo (dobro upija i zadržava vodu i lako se obrađuje), a najviše je ima u Baranji i okolici Vukovara.</a:t>
            </a:r>
          </a:p>
          <a:p>
            <a:pPr eaLnBrk="1" hangingPunct="1"/>
            <a:r>
              <a:rPr lang="hr-HR" altLang="sr-Latn-RS" smtClean="0"/>
              <a:t>Ljudi su močvarna područja uz rijeke isušivali kako bi bilo još više plodnih polja, a neke predjele su pretvorili u ribnjake.</a:t>
            </a:r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788" y="3011488"/>
            <a:ext cx="512921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7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33575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71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5143500"/>
            <a:ext cx="8072437" cy="1714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Comic Sans MS" pitchFamily="66" charset="0"/>
              </a:rPr>
              <a:t>	Neke su takve poplavne nizine i močvare ostale u prirodnom stanju i danas se čuvaju kao parkovi prirode.</a:t>
            </a:r>
          </a:p>
        </p:txBody>
      </p:sp>
      <p:pic>
        <p:nvPicPr>
          <p:cNvPr id="201737" name="Picture 9" descr="Lonjsko_polje_zr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5213" y="0"/>
            <a:ext cx="4268787" cy="3087688"/>
          </a:xfrm>
        </p:spPr>
      </p:pic>
      <p:pic>
        <p:nvPicPr>
          <p:cNvPr id="201738" name="Picture 10" descr="lonjsko polj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785938"/>
            <a:ext cx="4535488" cy="2973387"/>
          </a:xfrm>
        </p:spPr>
      </p:pic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1643063" y="285750"/>
            <a:ext cx="2819400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rgbClr val="C00000"/>
                </a:solidFill>
                <a:latin typeface="Comic Sans MS" pitchFamily="66" charset="0"/>
              </a:rPr>
              <a:t>LONJSKO POLJE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3575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  <p:bldP spid="2017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2571750"/>
            <a:ext cx="8229600" cy="4525963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Na području parka prirode Lonjsko polje susreću se rijeke Sava, Kupa, Una, Lonja i Strug. Poplave su česte tijekom cijele godine. </a:t>
            </a:r>
          </a:p>
          <a:p>
            <a:pPr eaLnBrk="1" hangingPunct="1"/>
            <a:r>
              <a:rPr lang="hr-HR" altLang="sr-Latn-RS" smtClean="0"/>
              <a:t>U parku prevladava močvarno bilje i brojne životinjske vrste.</a:t>
            </a:r>
          </a:p>
          <a:p>
            <a:pPr eaLnBrk="1" hangingPunct="1"/>
            <a:r>
              <a:rPr lang="hr-HR" altLang="sr-Latn-RS" smtClean="0"/>
              <a:t>U selu Čigoč žive rode. 1994. selo je proglašeno europskim selom roda. U selu živi 120 stanovnika i 200 roda.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285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17335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330325" y="214313"/>
            <a:ext cx="7813675" cy="142875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Comic Sans MS" pitchFamily="66" charset="0"/>
              </a:rPr>
              <a:t>KOPAČKI RIT – poplavno područje između rijeke Drave i Dunava</a:t>
            </a:r>
          </a:p>
        </p:txBody>
      </p:sp>
      <p:pic>
        <p:nvPicPr>
          <p:cNvPr id="202765" name="Picture 13" descr="kopački rit zr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285875"/>
            <a:ext cx="4500562" cy="3179763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2766" name="Picture 14" descr="kopački r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3725863"/>
            <a:ext cx="4357688" cy="3132137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78631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33289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Kopački rit se nalazi na ušću Drave u Dunav.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Najveće je prirodno mrjestilište riba na svijetu (oko 40 vrsta).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Do danas su u Parku prirode Kopački rit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zabilježene oko 293 vrste ptica.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5715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4500563"/>
            <a:ext cx="31480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39290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38" y="285750"/>
            <a:ext cx="8229600" cy="3071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Vlažne, poplavama izložene nizine dijelom su pokrivene šumama </a:t>
            </a:r>
            <a:r>
              <a:rPr lang="hr-HR" altLang="sr-Latn-RS" b="1" smtClean="0"/>
              <a:t>hrasta lužnjaka, </a:t>
            </a:r>
            <a:r>
              <a:rPr lang="hr-HR" altLang="sr-Latn-RS" smtClean="0"/>
              <a:t>poznatog kao slavonski hrast.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To su ostaci nekadašnjih rasprostranjenih šuma, poznatih kao </a:t>
            </a:r>
            <a:r>
              <a:rPr lang="hr-HR" altLang="sr-Latn-RS" b="1" i="1" smtClean="0"/>
              <a:t>slavonske šume</a:t>
            </a:r>
            <a:r>
              <a:rPr lang="hr-HR" altLang="sr-Latn-RS" smtClean="0"/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286125"/>
            <a:ext cx="38147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125" y="0"/>
            <a:ext cx="5186363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PODNEBLJE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Klima u nizinskom zavičaju je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(umjerena) kontinentalna.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Zime su hladne, a ljeta topla.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Padalina ima tijekom cijele godine.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Ljeti su česta nevremena s kišom i tučom.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Zimi pada snijeg.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770438"/>
            <a:ext cx="27860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0"/>
            <a:ext cx="18478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643438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2428875"/>
            <a:ext cx="135731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4143375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PONOVIMO: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12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3400425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RELJEF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28750"/>
            <a:ext cx="5072063" cy="5429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Najveći dio naše domovine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obuhvaćaju NIZINE.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Nizinski prostori uz Savu,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Dravu i Dunav dijelovi su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Panonske nizine.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Prave ravnice su na istoku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>
                <a:latin typeface="Arial" charset="0"/>
                <a:cs typeface="Arial" charset="0"/>
              </a:rPr>
              <a:t>– u BARANJI, ISTOČNOJ SLAVONIJI I SRIJEMU.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5" name="Picture 3" descr="slavonija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3851275"/>
            <a:ext cx="40417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avni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975" y="0"/>
            <a:ext cx="38830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ZINSKA-RELJE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813" y="0"/>
            <a:ext cx="7215187" cy="5184775"/>
          </a:xfrm>
        </p:spPr>
      </p:pic>
      <p:sp>
        <p:nvSpPr>
          <p:cNvPr id="5" name="Rezervirano mjesto sadržaja 2"/>
          <p:cNvSpPr txBox="1">
            <a:spLocks/>
          </p:cNvSpPr>
          <p:nvPr/>
        </p:nvSpPr>
        <p:spPr bwMode="auto">
          <a:xfrm>
            <a:off x="1643063" y="5589588"/>
            <a:ext cx="75009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hr-HR" altLang="sr-Latn-RS" sz="3200">
                <a:latin typeface="Calibri" pitchFamily="34" charset="0"/>
              </a:rPr>
              <a:t>	Nizina ima još i u Požeškoj kotlini (nizina okružena gorama) i u središnjoj Hrvatskoj.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r-HR" altLang="sr-Latn-RS" sz="32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1513" y="571500"/>
            <a:ext cx="7202487" cy="642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z="2800" smtClean="0">
                <a:latin typeface="Comic Sans MS" pitchFamily="66" charset="0"/>
              </a:rPr>
              <a:t>Kakav je obzor u ravnici, širok ili skučen?</a:t>
            </a:r>
          </a:p>
        </p:txBody>
      </p:sp>
      <p:pic>
        <p:nvPicPr>
          <p:cNvPr id="190473" name="Picture 9" descr="niz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50" y="1928813"/>
            <a:ext cx="6191250" cy="46355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7"/>
          <p:cNvSpPr>
            <a:spLocks noGrp="1" noChangeArrowheads="1"/>
          </p:cNvSpPr>
          <p:nvPr>
            <p:ph type="title"/>
          </p:nvPr>
        </p:nvSpPr>
        <p:spPr>
          <a:xfrm>
            <a:off x="1671638" y="285750"/>
            <a:ext cx="74723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Nizine su dobile ime po rijekama koje teku njihovim područjem: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57375" y="1785938"/>
            <a:ext cx="7286625" cy="50720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Posavina – nizina uz rijeku Savu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Podravina – nizina uz rijeku Dravu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Podunavlje – nizina uz rijeku Dunav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Međimurje – nizina uz rijeku Muru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Poilovlje – nizina uz rijeku Ilovu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Pounje – nizina uz rijeku Unu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Pokuplje – nizina uz rijeku Kupu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Kojom bojom na zemljovidu prikazujemo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rijeke?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6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6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6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6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6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66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/>
      <p:bldP spid="1966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0250" y="214313"/>
            <a:ext cx="6829425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Rijeke nizinskog područja teku sporo, imaju široko korito koje može krivudati.</a:t>
            </a:r>
          </a:p>
          <a:p>
            <a:pPr eaLnBrk="1" hangingPunct="1"/>
            <a:r>
              <a:rPr lang="hr-HR" altLang="sr-Latn-RS" smtClean="0"/>
              <a:t>Najveća rijeka je DUNAV. Dunavom plove brodovi.</a:t>
            </a:r>
          </a:p>
          <a:p>
            <a:pPr eaLnBrk="1" hangingPunct="1"/>
            <a:r>
              <a:rPr lang="hr-HR" altLang="sr-Latn-RS" smtClean="0"/>
              <a:t>Plovne su i Sava (nizvodno od Siska), Drava (nizvodno od Donjeg Miholjca) i Kupa.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88" y="4071938"/>
            <a:ext cx="37576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4572000"/>
            <a:ext cx="41211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98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355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143750" y="28575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ILOVA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5831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0" y="36433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 b="1">
                <a:solidFill>
                  <a:srgbClr val="FFFF00"/>
                </a:solidFill>
                <a:latin typeface="Comic Sans MS" pitchFamily="66" charset="0"/>
              </a:rPr>
              <a:t>MURA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340100"/>
            <a:ext cx="47148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1688" y="357188"/>
            <a:ext cx="6829425" cy="2257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Rijeke su i veliki izvor energije.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Na Dravi je izgrađeno nekoliko hidroelektrana.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713" y="1928813"/>
            <a:ext cx="31257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072188" y="4429125"/>
            <a:ext cx="1960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400">
                <a:latin typeface="Comic Sans MS" pitchFamily="66" charset="0"/>
              </a:rPr>
              <a:t>HE Varaždin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479925"/>
            <a:ext cx="35004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500313" y="4000500"/>
            <a:ext cx="279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400">
                <a:latin typeface="Comic Sans MS" pitchFamily="66" charset="0"/>
              </a:rPr>
              <a:t>HE Donja Dubrava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4375" y="2428875"/>
            <a:ext cx="8229600" cy="3257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smtClean="0"/>
              <a:t>Ravnice uz rijeke prije nisu bile naseljene zbog čestih poplava i vlažnog močvarnog tla.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Ljudi su krčenjem šuma, gradnjom nasipa i isušivanjem napravili plodno tlo, naselili ga i obrađivali.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516</Words>
  <Application>Microsoft Office PowerPoint</Application>
  <PresentationFormat>Prikaz na zaslonu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tema</vt:lpstr>
      <vt:lpstr>PRIRODNO-ZEMLJOPISNI UVJETI NIZINSKIH KRAJEVA  REPUBLIKE HRVATSKE</vt:lpstr>
      <vt:lpstr>RELJEF</vt:lpstr>
      <vt:lpstr>PowerPointova prezentacija</vt:lpstr>
      <vt:lpstr>PowerPointova prezentacija</vt:lpstr>
      <vt:lpstr>Nizine su dobile ime po rijekama koje teku njihovim područjem: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PODNEBLJE</vt:lpstr>
      <vt:lpstr>PONOVIMO: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PRIRODNO-ZEMLJOPISNI UVJETI NIZINSKIH KRAJEVA  REPUBLIKE HRVATSKE</dc:title>
  <dc:creator>Maca</dc:creator>
  <cp:lastModifiedBy>Višnja</cp:lastModifiedBy>
  <cp:revision>33</cp:revision>
  <dcterms:created xsi:type="dcterms:W3CDTF">2010-09-25T17:30:48Z</dcterms:created>
  <dcterms:modified xsi:type="dcterms:W3CDTF">2015-04-06T19:30:01Z</dcterms:modified>
</cp:coreProperties>
</file>