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68" r:id="rId5"/>
    <p:sldId id="294" r:id="rId6"/>
    <p:sldId id="274" r:id="rId7"/>
    <p:sldId id="273" r:id="rId8"/>
    <p:sldId id="293" r:id="rId9"/>
    <p:sldId id="275" r:id="rId10"/>
    <p:sldId id="276" r:id="rId11"/>
    <p:sldId id="263" r:id="rId12"/>
    <p:sldId id="277" r:id="rId13"/>
    <p:sldId id="278" r:id="rId14"/>
    <p:sldId id="289" r:id="rId15"/>
    <p:sldId id="279" r:id="rId16"/>
    <p:sldId id="261" r:id="rId17"/>
    <p:sldId id="262" r:id="rId18"/>
    <p:sldId id="280" r:id="rId19"/>
    <p:sldId id="259" r:id="rId20"/>
    <p:sldId id="281" r:id="rId21"/>
    <p:sldId id="282" r:id="rId22"/>
    <p:sldId id="290" r:id="rId23"/>
    <p:sldId id="283" r:id="rId24"/>
    <p:sldId id="260" r:id="rId25"/>
    <p:sldId id="284" r:id="rId26"/>
    <p:sldId id="269" r:id="rId27"/>
    <p:sldId id="270" r:id="rId28"/>
    <p:sldId id="271" r:id="rId29"/>
    <p:sldId id="272" r:id="rId30"/>
    <p:sldId id="285" r:id="rId31"/>
    <p:sldId id="286" r:id="rId32"/>
    <p:sldId id="265" r:id="rId33"/>
    <p:sldId id="287" r:id="rId34"/>
    <p:sldId id="288" r:id="rId35"/>
    <p:sldId id="291" r:id="rId36"/>
    <p:sldId id="292" r:id="rId3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B859-022F-4D28-B5C9-02B7D7A28742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D447-D386-45C9-B411-47BCC62343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7200-BA3D-4BCF-B827-465BC8C2E254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3799-6DED-437A-B2E0-2408E74465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5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1BF6-A54B-4FD9-80FC-B07F2045BF0E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AB34-E3C6-4DBD-BFC3-C127B6BB19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19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6253-D3D2-4880-9D13-1B0DEE81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slov, dva sadržaj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554A-EE0A-4C8D-B041-20A7C2A31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304F-A9A4-46C1-BB82-E38807EA1512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A92E-976B-406F-8264-C457E38921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965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71FD-25C8-4876-84E3-C2D1B96C2C1C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2A52-0CB0-40E8-9E77-8D8C9F5561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5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419F-C4C3-4BE2-B3EF-226EA6A10254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8DD6-8D50-41B6-9A4C-31BABE6D65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82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7D0C-BC58-4062-BF9C-80B38EDDE52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3BDA-5727-482B-93F5-5B14E1CD91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6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80F4-D6A6-4F36-970B-E98776CBAE0D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A8AD-7E85-4B0C-8438-F22A72FB8F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2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E61C-AEC3-4EB3-A011-FA7E28E2F2F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6239-A769-4D3B-926C-3091B77415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43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D504-5982-4C7B-8F14-9716F610E9EE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3E8C-BA54-4477-AE45-42170C42C2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39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281D-095F-495F-9198-D66DFC2AA6D8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6F3C-C52A-4DB5-B309-725B6E788D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2F18D-02B0-4FB5-9B8C-7030089FC3C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1DDFA-C343-4920-950E-2655CE884C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916113"/>
            <a:ext cx="7772400" cy="3027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PRIRODNO-ZEMLJOPISNI UVJETI BREŽULJKASTIH KRAJEVA REPUBLIKE HRVATSKE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3300413"/>
            <a:ext cx="8229600" cy="35575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Uzvisine više od brda su GORE. Visoke su od 500 do 1 000 m (i više) i obrasle su šumom.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Ivanščica, Medvednica, Kalničko gorje, Moslavačka gora, Papuk, Psunj, Požeška gora, Krndija, Dilj, Žumberačka gora, Petrova gora, Zrinska gora.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9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244792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hr-HR" altLang="sr-Latn-RS" sz="3600" smtClean="0">
                <a:latin typeface="Comic Sans MS" pitchFamily="66" charset="0"/>
              </a:rPr>
              <a:t>Sveta Gera na Žumberačkom gorju najviši je vrh nizinske Hrvatske na 1 181 m.</a:t>
            </a:r>
          </a:p>
        </p:txBody>
      </p:sp>
      <p:pic>
        <p:nvPicPr>
          <p:cNvPr id="104451" name="Picture 3" descr="svger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7038"/>
            <a:ext cx="9144000" cy="5160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Sve su gore pokrivene šumama. Dijelovi nekih gora zaštićeni su i proglašeni PARKOVIMA PRIRODE. To su: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Medvednica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Žumberak – Samoborsko gorje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Papuk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76250"/>
            <a:ext cx="43926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Park prirode </a:t>
            </a:r>
            <a:br>
              <a:rPr lang="hr-HR" dirty="0" smtClean="0"/>
            </a:br>
            <a:r>
              <a:rPr lang="hr-HR" dirty="0" smtClean="0"/>
              <a:t>MEDVEDNICA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313" y="3573463"/>
            <a:ext cx="4611687" cy="3284537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3482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Park prirode "Medvednica" proglašen je 29. 05. 1981. 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Najveći dio Medvednice obrastao je šumom.</a:t>
            </a:r>
            <a:r>
              <a:rPr lang="hr-H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Šume Medvednice</a:t>
            </a:r>
            <a:r>
              <a:rPr lang="hr-HR" dirty="0"/>
              <a:t> </a:t>
            </a:r>
            <a:r>
              <a:rPr lang="hr-HR" dirty="0" smtClean="0"/>
              <a:t>spuštaju se gotovo do samog središta Zagreba.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Osim mira i zelenila, ova planina obiluje bogatim i raznolikim životinjskim svijetom te posebnostima kao što su Šumska staza '</a:t>
            </a:r>
            <a:r>
              <a:rPr lang="hr-HR" dirty="0" err="1" smtClean="0"/>
              <a:t>Bliznec</a:t>
            </a:r>
            <a:r>
              <a:rPr lang="hr-HR" dirty="0" smtClean="0"/>
              <a:t>' za osobe s invaliditetom, špilja Veternica, srednjovjekovni rudnik Zrinski, Sljemenska kapelica, 500 Horvatovih stuba 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272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Park prirode ŽUMBERAK – SAMOBORSKO GORJE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49512" y="3356992"/>
            <a:ext cx="4389663" cy="3288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3749241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395886"/>
            <a:ext cx="3355821" cy="3462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>
                <a:latin typeface="Comic Sans MS" pitchFamily="66" charset="0"/>
              </a:rPr>
              <a:t>Žumberačko gorje</a:t>
            </a:r>
            <a:r>
              <a:rPr lang="hr-HR" sz="4000" dirty="0"/>
              <a:t> </a:t>
            </a:r>
          </a:p>
        </p:txBody>
      </p:sp>
      <p:pic>
        <p:nvPicPr>
          <p:cNvPr id="102403" name="Picture 3" descr="5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81075"/>
            <a:ext cx="7632700" cy="5876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/>
            <a:r>
              <a:rPr lang="hr-HR" altLang="sr-Latn-RS" sz="3200" smtClean="0">
                <a:latin typeface="Comic Sans MS" pitchFamily="66" charset="0"/>
              </a:rPr>
              <a:t>Žumberačko i Samoborsko gorje su dva dijela jednog planinskog lanca.</a:t>
            </a:r>
          </a:p>
        </p:txBody>
      </p:sp>
      <p:pic>
        <p:nvPicPr>
          <p:cNvPr id="103427" name="Picture 3" descr="F26 PARK PRIRODE ZUMBERACKO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284663" cy="5373687"/>
          </a:xfrm>
        </p:spPr>
      </p:pic>
      <p:sp>
        <p:nvSpPr>
          <p:cNvPr id="1034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356100" y="1771650"/>
            <a:ext cx="4787900" cy="5113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omic Sans MS" pitchFamily="66" charset="0"/>
              </a:rPr>
              <a:t>Žumberačko gorje, površine 333 km</a:t>
            </a:r>
            <a:r>
              <a:rPr lang="hr-HR" altLang="sr-Latn-RS" sz="2800" baseline="30000" smtClean="0">
                <a:latin typeface="Comic Sans MS" pitchFamily="66" charset="0"/>
              </a:rPr>
              <a:t>2, </a:t>
            </a:r>
            <a:r>
              <a:rPr lang="hr-HR" altLang="sr-Latn-RS" sz="2800" smtClean="0">
                <a:latin typeface="Comic Sans MS" pitchFamily="66" charset="0"/>
              </a:rPr>
              <a:t> nalazi se na granici Hrvatske i Slovenije. 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omic Sans MS" pitchFamily="66" charset="0"/>
              </a:rPr>
              <a:t>Žumberak ima prirodnih geoloških, hidroloških i vegetacijskih ljepota te je proglašen parkom prirode. Istočnije je Samoborsko gorje.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2750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Park prirode PAPUK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1196975"/>
            <a:ext cx="3721100" cy="566102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651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28717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495800" cy="6269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Papuk sa sjevera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zatvara Požešku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kotlinu; pruža se 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zapada prema istoku.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Parkom prirode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proglašen je 1999.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godine zbog očuvanosti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obilježja žive i nežive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prirode, karakteristične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za srednju Slavoniju.</a:t>
            </a:r>
            <a:r>
              <a:rPr lang="hr-HR" altLang="sr-Latn-RS" smtClean="0">
                <a:latin typeface="Comic Sans MS" pitchFamily="66" charset="0"/>
              </a:rPr>
              <a:t> </a:t>
            </a:r>
          </a:p>
        </p:txBody>
      </p:sp>
      <p:pic>
        <p:nvPicPr>
          <p:cNvPr id="100355" name="Picture 3" descr="potok-stijena-papuk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4068763" cy="6192838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00563" y="6092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2735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zauzimaju najveći dio Hrvatske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nisu posve ravni, a nisu ni prave planine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reljefu brežuljkastog kraja prevladavaju </a:t>
            </a:r>
            <a:r>
              <a:rPr lang="hr-HR" sz="3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brežuljci</a:t>
            </a: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hr-HR" sz="3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gore</a:t>
            </a: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Content Placeholder 7" descr="str2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500313"/>
            <a:ext cx="6037262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hr-HR" altLang="sr-Latn-RS" smtClean="0"/>
              <a:t>Koji su dijelovi uzvisine?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8362950" cy="1439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	Važno je je li neka padina okrenuta prema suncu ili nije.</a:t>
            </a:r>
          </a:p>
        </p:txBody>
      </p:sp>
      <p:sp>
        <p:nvSpPr>
          <p:cNvPr id="10" name="Prostoručno 9"/>
          <p:cNvSpPr/>
          <p:nvPr/>
        </p:nvSpPr>
        <p:spPr>
          <a:xfrm>
            <a:off x="2916238" y="3284538"/>
            <a:ext cx="6034087" cy="3365500"/>
          </a:xfrm>
          <a:custGeom>
            <a:avLst/>
            <a:gdLst>
              <a:gd name="connsiteX0" fmla="*/ 0 w 6035040"/>
              <a:gd name="connsiteY0" fmla="*/ 3223846 h 3364523"/>
              <a:gd name="connsiteX1" fmla="*/ 422031 w 6035040"/>
              <a:gd name="connsiteY1" fmla="*/ 3237914 h 3364523"/>
              <a:gd name="connsiteX2" fmla="*/ 618979 w 6035040"/>
              <a:gd name="connsiteY2" fmla="*/ 2844018 h 3364523"/>
              <a:gd name="connsiteX3" fmla="*/ 1097280 w 6035040"/>
              <a:gd name="connsiteY3" fmla="*/ 1803009 h 3364523"/>
              <a:gd name="connsiteX4" fmla="*/ 1434905 w 6035040"/>
              <a:gd name="connsiteY4" fmla="*/ 916744 h 3364523"/>
              <a:gd name="connsiteX5" fmla="*/ 2053884 w 6035040"/>
              <a:gd name="connsiteY5" fmla="*/ 100818 h 3364523"/>
              <a:gd name="connsiteX6" fmla="*/ 2616591 w 6035040"/>
              <a:gd name="connsiteY6" fmla="*/ 311834 h 3364523"/>
              <a:gd name="connsiteX7" fmla="*/ 3108960 w 6035040"/>
              <a:gd name="connsiteY7" fmla="*/ 874541 h 3364523"/>
              <a:gd name="connsiteX8" fmla="*/ 3657600 w 6035040"/>
              <a:gd name="connsiteY8" fmla="*/ 1521655 h 3364523"/>
              <a:gd name="connsiteX9" fmla="*/ 4065564 w 6035040"/>
              <a:gd name="connsiteY9" fmla="*/ 1957754 h 3364523"/>
              <a:gd name="connsiteX10" fmla="*/ 4487594 w 6035040"/>
              <a:gd name="connsiteY10" fmla="*/ 2534529 h 3364523"/>
              <a:gd name="connsiteX11" fmla="*/ 5008099 w 6035040"/>
              <a:gd name="connsiteY11" fmla="*/ 3097237 h 3364523"/>
              <a:gd name="connsiteX12" fmla="*/ 5387927 w 6035040"/>
              <a:gd name="connsiteY12" fmla="*/ 3322320 h 3364523"/>
              <a:gd name="connsiteX13" fmla="*/ 6035040 w 6035040"/>
              <a:gd name="connsiteY13" fmla="*/ 3350455 h 336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35040" h="3364523">
                <a:moveTo>
                  <a:pt x="0" y="3223846"/>
                </a:moveTo>
                <a:cubicBezTo>
                  <a:pt x="159434" y="3262532"/>
                  <a:pt x="318868" y="3301219"/>
                  <a:pt x="422031" y="3237914"/>
                </a:cubicBezTo>
                <a:cubicBezTo>
                  <a:pt x="525194" y="3174609"/>
                  <a:pt x="506438" y="3083169"/>
                  <a:pt x="618979" y="2844018"/>
                </a:cubicBezTo>
                <a:cubicBezTo>
                  <a:pt x="731521" y="2604867"/>
                  <a:pt x="961292" y="2124221"/>
                  <a:pt x="1097280" y="1803009"/>
                </a:cubicBezTo>
                <a:cubicBezTo>
                  <a:pt x="1233268" y="1481797"/>
                  <a:pt x="1275471" y="1200443"/>
                  <a:pt x="1434905" y="916744"/>
                </a:cubicBezTo>
                <a:cubicBezTo>
                  <a:pt x="1594339" y="633046"/>
                  <a:pt x="1856936" y="201636"/>
                  <a:pt x="2053884" y="100818"/>
                </a:cubicBezTo>
                <a:cubicBezTo>
                  <a:pt x="2250832" y="0"/>
                  <a:pt x="2440745" y="182880"/>
                  <a:pt x="2616591" y="311834"/>
                </a:cubicBezTo>
                <a:cubicBezTo>
                  <a:pt x="2792437" y="440788"/>
                  <a:pt x="2935459" y="672904"/>
                  <a:pt x="3108960" y="874541"/>
                </a:cubicBezTo>
                <a:cubicBezTo>
                  <a:pt x="3282461" y="1076178"/>
                  <a:pt x="3498166" y="1341120"/>
                  <a:pt x="3657600" y="1521655"/>
                </a:cubicBezTo>
                <a:cubicBezTo>
                  <a:pt x="3817034" y="1702191"/>
                  <a:pt x="3927232" y="1788942"/>
                  <a:pt x="4065564" y="1957754"/>
                </a:cubicBezTo>
                <a:cubicBezTo>
                  <a:pt x="4203896" y="2126566"/>
                  <a:pt x="4330505" y="2344615"/>
                  <a:pt x="4487594" y="2534529"/>
                </a:cubicBezTo>
                <a:cubicBezTo>
                  <a:pt x="4644683" y="2724443"/>
                  <a:pt x="4858044" y="2965939"/>
                  <a:pt x="5008099" y="3097237"/>
                </a:cubicBezTo>
                <a:cubicBezTo>
                  <a:pt x="5158155" y="3228536"/>
                  <a:pt x="5216770" y="3280117"/>
                  <a:pt x="5387927" y="3322320"/>
                </a:cubicBezTo>
                <a:cubicBezTo>
                  <a:pt x="5559084" y="3364523"/>
                  <a:pt x="5797062" y="3357489"/>
                  <a:pt x="6035040" y="3350455"/>
                </a:cubicBezTo>
              </a:path>
            </a:pathLst>
          </a:cu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284663" y="6308725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PODNOŽJE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 rot="-3120426">
            <a:off x="2648745" y="3863181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OSOJNA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 rot="2418841">
            <a:off x="6005513" y="4041775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PRISOJNA</a:t>
            </a:r>
          </a:p>
        </p:txBody>
      </p:sp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4500563" y="4868863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PADINE</a:t>
            </a:r>
          </a:p>
        </p:txBody>
      </p:sp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4716463" y="2781300"/>
            <a:ext cx="1150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VRH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7740650" y="2997200"/>
            <a:ext cx="576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44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2555875" y="2708275"/>
            <a:ext cx="576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440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b="1" smtClean="0"/>
              <a:t>Prisojne</a:t>
            </a:r>
            <a:r>
              <a:rPr lang="hr-HR" altLang="sr-Latn-RS" smtClean="0"/>
              <a:t> padine okrenute su prema jugu i imaju više svjetlosti i topline.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b="1" smtClean="0"/>
              <a:t>Osojne</a:t>
            </a:r>
            <a:r>
              <a:rPr lang="hr-HR" altLang="sr-Latn-RS" smtClean="0"/>
              <a:t> padine su okrenute prema sjeveru pa su slabije osunčane i hladnije.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Koje su plodnije i privlačnije za život?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PRISOJNE!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Na brežuljcima je šuma uglavnom iskrčena.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Prisoji su uglavnom pod oranicama i vinogradima, a osoji pod šumom.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Brda su djelomice pošumljena.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Najgušće šume ima u gorskim predjelima.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34417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dirty="0" smtClean="0"/>
              <a:t>Brežuljci i pobrđa su slikoviti krajolici.</a:t>
            </a:r>
            <a:br>
              <a:rPr lang="hr-HR" dirty="0" smtClean="0"/>
            </a:br>
            <a:r>
              <a:rPr lang="hr-HR" dirty="0" smtClean="0"/>
              <a:t>Niža područja su bila nepogodna za naseljavanje zbog izloženosti poplavama, a visoka gorska šumska područja zbog nepovoljne klime.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>
                <a:latin typeface="Comic Sans MS" pitchFamily="66" charset="0"/>
              </a:rPr>
              <a:t>Pogled na Medvednicu s Ivanščice. Hrvatsko zagorje je u oblacima. Najviši vrh Medvednice je Sljeme – 1 035 metara.</a:t>
            </a:r>
          </a:p>
        </p:txBody>
      </p:sp>
      <p:pic>
        <p:nvPicPr>
          <p:cNvPr id="101379" name="Picture 3" descr="pogled na medvednicu s ivanščice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41425"/>
            <a:ext cx="8680450" cy="5516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64726" y="3545632"/>
            <a:ext cx="627927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48680"/>
            <a:ext cx="3707904" cy="2536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6992"/>
            <a:ext cx="344561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83909" y="0"/>
            <a:ext cx="5060092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Kroz brežuljkaste krajeve ne protječu velike rijeke, ali ima 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puno malih rijeka i potoka.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višim dijelovima ima dosta izvora pa ovaj prostor uglavnom obiluje 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kvalitetnom pitkom vodom.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Rječice i potoci se usijecaju u padine i stvaraju male i uske doline koje odvajaju humlja i pobrđa. To je jedno od obilježja ovog kraja.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vasic\My Documents\My Pictures\Marija\Zumberak\DSC007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857250"/>
            <a:ext cx="3536950" cy="4714875"/>
          </a:xfrm>
        </p:spPr>
      </p:pic>
      <p:pic>
        <p:nvPicPr>
          <p:cNvPr id="10" name="Content Placeholder 3" descr="DSC007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0018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007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928688"/>
            <a:ext cx="6738937" cy="505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1-6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286000"/>
            <a:ext cx="5400675" cy="3752850"/>
          </a:xfrm>
        </p:spPr>
      </p:pic>
      <p:sp>
        <p:nvSpPr>
          <p:cNvPr id="11" name="TextBox 10"/>
          <p:cNvSpPr txBox="1"/>
          <p:nvPr/>
        </p:nvSpPr>
        <p:spPr>
          <a:xfrm>
            <a:off x="928688" y="428625"/>
            <a:ext cx="7500937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Značajnije rijeke: </a:t>
            </a:r>
            <a:r>
              <a:rPr lang="hr-HR" sz="25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Bednja, Sutla, Krapina, Lonja, Česma, Ilova, Kupa, Korana, Dobra i Mrežnica.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Rijeka Ilova </a:t>
            </a:r>
            <a:r>
              <a:rPr lang="hr-HR" sz="25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nakon velikih kiša blatnjava i razlijeva 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ZINSKA-RELJE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8459788" cy="608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Najdulja rijeka koja ima izvor i ušće u RH ja </a:t>
            </a:r>
            <a:r>
              <a:rPr lang="hr-HR" altLang="sr-Latn-RS" b="1" smtClean="0"/>
              <a:t>Kupa</a:t>
            </a:r>
            <a:r>
              <a:rPr lang="hr-HR" altLang="sr-Latn-RS" smtClean="0"/>
              <a:t>. Ona jednim svojim dijelom prolazi kroz Sloveniju.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Zato je </a:t>
            </a:r>
            <a:r>
              <a:rPr lang="hr-HR" altLang="sr-Latn-RS" b="1" smtClean="0"/>
              <a:t>Bednja</a:t>
            </a:r>
            <a:r>
              <a:rPr lang="hr-HR" altLang="sr-Latn-RS" smtClean="0"/>
              <a:t> najdulja hrvatska rijeka. Ona izvire, teče i ulijeva su u drugu rijeku na području RH.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KLIMA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Klima je </a:t>
            </a:r>
            <a:r>
              <a:rPr lang="hr-HR" altLang="sr-Latn-RS" b="1" smtClean="0"/>
              <a:t>umjereno topla vlažna </a:t>
            </a:r>
            <a:r>
              <a:rPr lang="hr-HR" altLang="sr-Latn-RS" smtClean="0"/>
              <a:t>(kao i u nizinskom kraju)</a:t>
            </a:r>
            <a:r>
              <a:rPr lang="hr-HR" altLang="sr-Latn-RS" b="1" smtClean="0"/>
              <a:t>.</a:t>
            </a:r>
            <a:endParaRPr lang="hr-HR" altLang="sr-Latn-RS" smtClean="0"/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Imaju nešto veću količinu padalina.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Zime su hladne s kišom i snijegom.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Ljeta su topla s čestim kišama.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16113"/>
          </a:xfrm>
        </p:spPr>
        <p:txBody>
          <a:bodyPr/>
          <a:lstStyle/>
          <a:p>
            <a:pPr eaLnBrk="1" hangingPunct="1"/>
            <a:r>
              <a:rPr lang="hr-HR" altLang="sr-Latn-RS" sz="2800" smtClean="0">
                <a:latin typeface="Comic Sans MS" pitchFamily="66" charset="0"/>
              </a:rPr>
              <a:t>Zima i snijeg na Sljemenu. Snijeg je važan za zaštitu bilja u zimsko doba godine. Zadržava se u prosjeku 20 – 40 dana u godini, a u najvišem gorju ima ga i dulje od 40 dana.</a:t>
            </a:r>
          </a:p>
        </p:txBody>
      </p:sp>
      <p:pic>
        <p:nvPicPr>
          <p:cNvPr id="149507" name="Picture 3" descr="sljeme zim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82775"/>
            <a:ext cx="7632700" cy="4975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BILJNI SVIJET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484313"/>
            <a:ext cx="8589963" cy="4968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U višim predjelima gora ima više padalina, pa ima i više šuma.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Prevladavaju listopadne i mješovite šume hrasta kitnjaka i graba.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U gorama brežuljkastog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 prostora rasprostranjena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je šuma bukve.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557588"/>
            <a:ext cx="44227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TLO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08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Zbog kiše koje ga ispiru tlo je manje plodno.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Voda se cijedi u dublje slojeve i odnosi hranjive tvari izvan domašaja biljaka.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Prevladavaju </a:t>
            </a:r>
            <a:r>
              <a:rPr lang="hr-HR" altLang="sr-Latn-RS" b="1" smtClean="0"/>
              <a:t>ilovača </a:t>
            </a:r>
            <a:r>
              <a:rPr lang="hr-HR" altLang="sr-Latn-RS" smtClean="0"/>
              <a:t>i </a:t>
            </a:r>
            <a:r>
              <a:rPr lang="hr-HR" altLang="sr-Latn-RS" b="1" smtClean="0"/>
              <a:t>glineno tlo</a:t>
            </a:r>
            <a:r>
              <a:rPr lang="hr-HR" altLang="sr-Latn-RS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802063"/>
            <a:ext cx="407511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6004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350"/>
            <a:ext cx="4402138" cy="586581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Ime književnice Kolarić-Kišur (1)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Mjesto uz cestu Požega – Slatina (3)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Gora SZ od Požege (2)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Mjesto ispod Krndije, nije Kutarevo, nego… (3)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Gora SI od Požege (3)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Teče kroz Požegu (4)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hr-HR" altLang="sr-Latn-RS" smtClean="0"/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6011863" y="404813"/>
            <a:ext cx="252095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0000"/>
                </a:solidFill>
              </a:rPr>
              <a:t>Z</a:t>
            </a:r>
            <a:r>
              <a:rPr lang="hr-HR" altLang="sr-Latn-RS" sz="3600" b="1"/>
              <a:t>LATA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VE</a:t>
            </a:r>
            <a:r>
              <a:rPr lang="hr-HR" altLang="sr-Latn-RS" sz="3600" b="1">
                <a:solidFill>
                  <a:srgbClr val="FF0000"/>
                </a:solidFill>
              </a:rPr>
              <a:t>L</a:t>
            </a:r>
            <a:r>
              <a:rPr lang="hr-HR" altLang="sr-Latn-RS" sz="3600" b="1"/>
              <a:t>IKA</a:t>
            </a:r>
          </a:p>
          <a:p>
            <a:pPr eaLnBrk="1" hangingPunct="1"/>
            <a:endParaRPr lang="hr-HR" altLang="sr-Latn-RS" sz="2000" b="1"/>
          </a:p>
          <a:p>
            <a:pPr eaLnBrk="1" hangingPunct="1"/>
            <a:r>
              <a:rPr lang="hr-HR" altLang="sr-Latn-RS" sz="3600" b="1"/>
              <a:t>P</a:t>
            </a:r>
            <a:r>
              <a:rPr lang="hr-HR" altLang="sr-Latn-RS" sz="3600" b="1">
                <a:solidFill>
                  <a:srgbClr val="FF0000"/>
                </a:solidFill>
              </a:rPr>
              <a:t>A</a:t>
            </a:r>
            <a:r>
              <a:rPr lang="hr-HR" altLang="sr-Latn-RS" sz="3600" b="1"/>
              <a:t>PUK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KU</a:t>
            </a:r>
            <a:r>
              <a:rPr lang="hr-HR" altLang="sr-Latn-RS" sz="3600" b="1">
                <a:solidFill>
                  <a:srgbClr val="FF0000"/>
                </a:solidFill>
              </a:rPr>
              <a:t>T</a:t>
            </a:r>
            <a:r>
              <a:rPr lang="hr-HR" altLang="sr-Latn-RS" sz="3600" b="1"/>
              <a:t>JEVO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KR</a:t>
            </a:r>
            <a:r>
              <a:rPr lang="hr-HR" altLang="sr-Latn-RS" sz="3600" b="1">
                <a:solidFill>
                  <a:srgbClr val="FF0000"/>
                </a:solidFill>
              </a:rPr>
              <a:t>N</a:t>
            </a:r>
            <a:r>
              <a:rPr lang="hr-HR" altLang="sr-Latn-RS" sz="3600" b="1"/>
              <a:t>DIJA</a:t>
            </a:r>
          </a:p>
          <a:p>
            <a:pPr eaLnBrk="1" hangingPunct="1"/>
            <a:r>
              <a:rPr lang="hr-HR" altLang="sr-Latn-RS" sz="3600" b="1"/>
              <a:t>ORLJ</a:t>
            </a:r>
            <a:r>
              <a:rPr lang="hr-HR" altLang="sr-Latn-RS" sz="3600" b="1">
                <a:solidFill>
                  <a:srgbClr val="FF0000"/>
                </a:solidFill>
              </a:rPr>
              <a:t>A</a:t>
            </a:r>
            <a:r>
              <a:rPr lang="hr-HR" altLang="sr-Latn-RS" sz="3600" b="1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3375"/>
            <a:ext cx="5122863" cy="62642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hr-HR" dirty="0" smtClean="0"/>
              <a:t>Gora južno od </a:t>
            </a:r>
            <a:r>
              <a:rPr lang="hr-HR" dirty="0" err="1" smtClean="0"/>
              <a:t>Krndije</a:t>
            </a:r>
            <a:r>
              <a:rPr lang="hr-HR" dirty="0" smtClean="0"/>
              <a:t> (1)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hr-HR" dirty="0" smtClean="0"/>
              <a:t>Grad okružen slavonskim gorama (2)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hr-HR" dirty="0" smtClean="0"/>
              <a:t>Zlata __________-</a:t>
            </a:r>
            <a:r>
              <a:rPr lang="hr-HR" dirty="0" err="1" smtClean="0"/>
              <a:t>Kišur</a:t>
            </a:r>
            <a:r>
              <a:rPr lang="hr-HR" dirty="0" smtClean="0"/>
              <a:t> (3)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4.  Zlata Kolarić-________ (2)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r>
              <a:rPr lang="hr-HR" dirty="0" smtClean="0"/>
              <a:t>Vrh Papuka – 863 m (3)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6.  Gora koja je dobila po gradu (6)</a:t>
            </a:r>
            <a:endParaRPr lang="hr-HR" dirty="0"/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6011863" y="404813"/>
            <a:ext cx="25209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0000"/>
                </a:solidFill>
              </a:rPr>
              <a:t>D</a:t>
            </a:r>
            <a:r>
              <a:rPr lang="hr-HR" altLang="sr-Latn-RS" sz="3600" b="1"/>
              <a:t>ILJ</a:t>
            </a:r>
          </a:p>
          <a:p>
            <a:pPr eaLnBrk="1" hangingPunct="1"/>
            <a:endParaRPr lang="hr-HR" altLang="sr-Latn-RS" b="1"/>
          </a:p>
          <a:p>
            <a:pPr eaLnBrk="1" hangingPunct="1"/>
            <a:r>
              <a:rPr lang="hr-HR" altLang="sr-Latn-RS" sz="3600" b="1"/>
              <a:t>P</a:t>
            </a:r>
            <a:r>
              <a:rPr lang="hr-HR" altLang="sr-Latn-RS" sz="3600" b="1">
                <a:solidFill>
                  <a:srgbClr val="FF0000"/>
                </a:solidFill>
              </a:rPr>
              <a:t>O</a:t>
            </a:r>
            <a:r>
              <a:rPr lang="hr-HR" altLang="sr-Latn-RS" sz="3600" b="1"/>
              <a:t>ŽEGA</a:t>
            </a:r>
          </a:p>
          <a:p>
            <a:pPr eaLnBrk="1" hangingPunct="1"/>
            <a:endParaRPr lang="hr-HR" altLang="sr-Latn-RS" sz="2000" b="1"/>
          </a:p>
          <a:p>
            <a:pPr eaLnBrk="1" hangingPunct="1"/>
            <a:r>
              <a:rPr lang="hr-HR" altLang="sr-Latn-RS" sz="3600" b="1"/>
              <a:t>KO</a:t>
            </a:r>
            <a:r>
              <a:rPr lang="hr-HR" altLang="sr-Latn-RS" sz="3600" b="1">
                <a:solidFill>
                  <a:srgbClr val="FF0000"/>
                </a:solidFill>
              </a:rPr>
              <a:t>L</a:t>
            </a:r>
            <a:r>
              <a:rPr lang="hr-HR" altLang="sr-Latn-RS" sz="3600" b="1"/>
              <a:t>ARIĆ</a:t>
            </a:r>
          </a:p>
          <a:p>
            <a:pPr eaLnBrk="1" hangingPunct="1"/>
            <a:r>
              <a:rPr lang="hr-HR" altLang="sr-Latn-RS" sz="3600" b="1"/>
              <a:t>K</a:t>
            </a:r>
            <a:r>
              <a:rPr lang="hr-HR" altLang="sr-Latn-RS" sz="3600" b="1">
                <a:solidFill>
                  <a:srgbClr val="FF0000"/>
                </a:solidFill>
              </a:rPr>
              <a:t>I</a:t>
            </a:r>
            <a:r>
              <a:rPr lang="hr-HR" altLang="sr-Latn-RS" sz="3600" b="1"/>
              <a:t>ŠUR</a:t>
            </a:r>
          </a:p>
          <a:p>
            <a:pPr eaLnBrk="1" hangingPunct="1"/>
            <a:r>
              <a:rPr lang="hr-HR" altLang="sr-Latn-RS" sz="3600" b="1"/>
              <a:t>CR</a:t>
            </a:r>
            <a:r>
              <a:rPr lang="hr-HR" altLang="sr-Latn-RS" sz="3600" b="1">
                <a:solidFill>
                  <a:srgbClr val="FF0000"/>
                </a:solidFill>
              </a:rPr>
              <a:t>N</a:t>
            </a:r>
            <a:r>
              <a:rPr lang="hr-HR" altLang="sr-Latn-RS" sz="3600" b="1"/>
              <a:t>I VRH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POŽEŠK</a:t>
            </a:r>
            <a:r>
              <a:rPr lang="hr-HR" altLang="sr-Latn-RS" sz="3600" b="1">
                <a:solidFill>
                  <a:srgbClr val="FF0000"/>
                </a:solidFill>
              </a:rPr>
              <a:t>A</a:t>
            </a:r>
            <a:r>
              <a:rPr lang="hr-HR" altLang="sr-Latn-RS" sz="3600" b="1"/>
              <a:t> GORA</a:t>
            </a: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195513" y="5876925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4000" b="1">
                <a:solidFill>
                  <a:srgbClr val="FF0000"/>
                </a:solidFill>
              </a:rPr>
              <a:t>ZLATNA DOLINA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453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Koji su krajevi naše domovine brežuljkasti?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Hrvatsko zagorje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amoborsko – jaskanski kraj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Prigorje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Moslavina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dio Međimurja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bilogorski kraj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- Vukomerečke gorice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Žumberak, dio Korduna i Banovine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- dio oko Zagreba s Medvednicom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- oko Požege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ZINSKA-RELJE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8459788" cy="608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Oboji brežuljkasti kraj u RB 79. str.!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z="3200" smtClean="0"/>
              <a:t>Uzvisine su dijelovi Zemljine površine različitih visina .</a:t>
            </a:r>
            <a:br>
              <a:rPr lang="hr-HR" altLang="sr-Latn-RS" sz="3200" smtClean="0"/>
            </a:br>
            <a:r>
              <a:rPr lang="hr-HR" altLang="sr-Latn-RS" sz="3200" smtClean="0"/>
              <a:t>Razlikujemo brežuljke, brda, gore i planine.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BREŽULJCI su najmanje uzvisine (do 500 m nadmorske visine).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Više brežuljaka čini brežuljkast kraj (humlje ili gorice).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Hrvatsko zagorje, dio Međimurja, Vukomerečke gorice, samoborski i jaskanski kraj, Prigorje, Moslavina i prostor oko Zagreba s Medvednicom.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92150"/>
            <a:ext cx="40005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7019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388" y="260350"/>
            <a:ext cx="8229600" cy="3673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Uzvisine više od brežuljaka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su BRDA.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Kraj u kojem prevladavaju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brda naziva se brdoviti kraj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ili pobrđe.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Kordun, Banija i Bilogora.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11588"/>
            <a:ext cx="40671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488"/>
            <a:ext cx="411797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290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280</TotalTime>
  <Words>905</Words>
  <Application>Microsoft Office PowerPoint</Application>
  <PresentationFormat>Prikaz na zaslonu (4:3)</PresentationFormat>
  <Paragraphs>135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1" baseType="lpstr">
      <vt:lpstr>Calibri</vt:lpstr>
      <vt:lpstr>Arial</vt:lpstr>
      <vt:lpstr>Comic Sans MS</vt:lpstr>
      <vt:lpstr>Wingdings</vt:lpstr>
      <vt:lpstr>Office tema</vt:lpstr>
      <vt:lpstr>PRIRODNO-ZEMLJOPISNI UVJETI BREŽULJKASTIH KRAJEVA REPUBLIKE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Uzvisine su dijelovi Zemljine površine različitih visina . Razlikujemo brežuljke, brda, gore i planine.</vt:lpstr>
      <vt:lpstr>PowerPointova prezentacija</vt:lpstr>
      <vt:lpstr>PowerPointova prezentacija</vt:lpstr>
      <vt:lpstr>PowerPointova prezentacija</vt:lpstr>
      <vt:lpstr>Sveta Gera na Žumberačkom gorju najviši je vrh nizinske Hrvatske na 1 181 m.</vt:lpstr>
      <vt:lpstr>PowerPointova prezentacija</vt:lpstr>
      <vt:lpstr>Park prirode  MEDVEDNICA</vt:lpstr>
      <vt:lpstr>PowerPointova prezentacija</vt:lpstr>
      <vt:lpstr>Park prirode ŽUMBERAK – SAMOBORSKO GORJE</vt:lpstr>
      <vt:lpstr>Žumberačko gorje </vt:lpstr>
      <vt:lpstr>Žumberačko i Samoborsko gorje su dva dijela jednog planinskog lanca.</vt:lpstr>
      <vt:lpstr>Park prirode PAPUK</vt:lpstr>
      <vt:lpstr>PowerPointova prezentacija</vt:lpstr>
      <vt:lpstr>Koji su dijelovi uzvisine?</vt:lpstr>
      <vt:lpstr>PowerPointova prezentacija</vt:lpstr>
      <vt:lpstr>PowerPointova prezentacija</vt:lpstr>
      <vt:lpstr>Brežuljci i pobrđa su slikoviti krajolici. Niža područja su bila nepogodna za naseljavanje zbog izloženosti poplavama, a visoka gorska šumska područja zbog nepovoljne klime. </vt:lpstr>
      <vt:lpstr>Pogled na Medvednicu s Ivanščice. Hrvatsko zagorje je u oblacima. Najviši vrh Medvednice je Sljeme – 1 035 metara.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KLIMA</vt:lpstr>
      <vt:lpstr>Zima i snijeg na Sljemenu. Snijeg je važan za zaštitu bilja u zimsko doba godine. Zadržava se u prosjeku 20 – 40 dana u godini, a u najvišem gorju ima ga i dulje od 40 dana.</vt:lpstr>
      <vt:lpstr>BILJNI SVIJET</vt:lpstr>
      <vt:lpstr>TLO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prirodno-zemljopisni uvjeti BREŽULJKASTI KRAJEVI RH -</dc:title>
  <dc:creator>Maca</dc:creator>
  <cp:lastModifiedBy>Višnja</cp:lastModifiedBy>
  <cp:revision>40</cp:revision>
  <dcterms:created xsi:type="dcterms:W3CDTF">2010-10-24T09:08:11Z</dcterms:created>
  <dcterms:modified xsi:type="dcterms:W3CDTF">2015-04-06T18:54:31Z</dcterms:modified>
</cp:coreProperties>
</file>