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256" r:id="rId2"/>
    <p:sldId id="310" r:id="rId3"/>
    <p:sldId id="259" r:id="rId4"/>
    <p:sldId id="260" r:id="rId5"/>
    <p:sldId id="261" r:id="rId6"/>
    <p:sldId id="258" r:id="rId7"/>
    <p:sldId id="309" r:id="rId8"/>
    <p:sldId id="263" r:id="rId9"/>
    <p:sldId id="266" r:id="rId10"/>
    <p:sldId id="265" r:id="rId11"/>
    <p:sldId id="267" r:id="rId12"/>
    <p:sldId id="268" r:id="rId13"/>
    <p:sldId id="270" r:id="rId14"/>
    <p:sldId id="271" r:id="rId15"/>
    <p:sldId id="272" r:id="rId16"/>
    <p:sldId id="273" r:id="rId17"/>
    <p:sldId id="275" r:id="rId18"/>
    <p:sldId id="274" r:id="rId19"/>
    <p:sldId id="276" r:id="rId20"/>
    <p:sldId id="277" r:id="rId21"/>
    <p:sldId id="278" r:id="rId22"/>
    <p:sldId id="282" r:id="rId23"/>
    <p:sldId id="279" r:id="rId24"/>
    <p:sldId id="280" r:id="rId25"/>
    <p:sldId id="283" r:id="rId26"/>
    <p:sldId id="284" r:id="rId27"/>
    <p:sldId id="285" r:id="rId28"/>
    <p:sldId id="281" r:id="rId29"/>
    <p:sldId id="286" r:id="rId30"/>
    <p:sldId id="287" r:id="rId31"/>
    <p:sldId id="294" r:id="rId32"/>
    <p:sldId id="288" r:id="rId33"/>
    <p:sldId id="289" r:id="rId34"/>
    <p:sldId id="290" r:id="rId35"/>
    <p:sldId id="291" r:id="rId36"/>
    <p:sldId id="292" r:id="rId37"/>
    <p:sldId id="293" r:id="rId38"/>
    <p:sldId id="295" r:id="rId39"/>
    <p:sldId id="296" r:id="rId40"/>
    <p:sldId id="308" r:id="rId41"/>
    <p:sldId id="307" r:id="rId42"/>
    <p:sldId id="297" r:id="rId43"/>
    <p:sldId id="304" r:id="rId44"/>
    <p:sldId id="305" r:id="rId45"/>
    <p:sldId id="306" r:id="rId46"/>
    <p:sldId id="298" r:id="rId47"/>
    <p:sldId id="299" r:id="rId48"/>
    <p:sldId id="300" r:id="rId49"/>
    <p:sldId id="301" r:id="rId50"/>
    <p:sldId id="302" r:id="rId51"/>
    <p:sldId id="303" r:id="rId52"/>
    <p:sldId id="269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600"/>
    <a:srgbClr val="0066FF"/>
    <a:srgbClr val="99CCFF"/>
    <a:srgbClr val="00FF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97395E4-C5E9-412E-80DD-51E1B010F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38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7AD0FC-096B-4055-8140-E7A25CA23E85}" type="slidenum">
              <a:rPr lang="en-US" altLang="sr-Latn-RS" smtClean="0"/>
              <a:pPr eaLnBrk="1" hangingPunct="1"/>
              <a:t>21</a:t>
            </a:fld>
            <a:endParaRPr lang="en-US" altLang="sr-Latn-R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bevel">
            <a:avLst>
              <a:gd name="adj" fmla="val 16574"/>
            </a:avLst>
          </a:prstGeom>
          <a:solidFill>
            <a:srgbClr val="3366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r-HR" altLang="sr-Latn-R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24000"/>
            <a:ext cx="6324600" cy="2076450"/>
          </a:xfrm>
          <a:ln>
            <a:noFill/>
          </a:ln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609600"/>
          </a:xfrm>
          <a:ln>
            <a:noFill/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18FFC1A-0469-4AC8-849C-C6F947C1FF71}" type="datetime1">
              <a:rPr lang="en-US"/>
              <a:pPr>
                <a:defRPr/>
              </a:pPr>
              <a:t>4/6/2015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FA2B0F8-5DCE-4DAF-B69C-CB4CA9D1C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66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B9118-9C7A-4084-B9DD-30F3D7840D12}" type="datetime1">
              <a:rPr lang="en-US"/>
              <a:pPr>
                <a:defRPr/>
              </a:pPr>
              <a:t>4/6/2015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5C2B8-E761-46E4-AC65-62F8B0108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4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01714-C748-4D89-8277-94FCD8F885A7}" type="datetime1">
              <a:rPr lang="en-US"/>
              <a:pPr>
                <a:defRPr/>
              </a:pPr>
              <a:t>4/6/2015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E9738-F2C4-4CF5-9310-3BFC9F4D0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6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01FAD-1131-4B6B-ACC9-5DAA1A058684}" type="datetime1">
              <a:rPr lang="en-US"/>
              <a:pPr>
                <a:defRPr/>
              </a:pPr>
              <a:t>4/6/2015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7264E-CF5A-4108-BD6A-F4CFEB926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6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72B2B-2994-4B6B-A3E6-B44F62E4EC42}" type="datetime1">
              <a:rPr lang="en-US"/>
              <a:pPr>
                <a:defRPr/>
              </a:pPr>
              <a:t>4/6/2015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B0A39-8ABB-4B39-B6C5-CAD09C8E8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9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45DD7-47CF-45D8-8AA1-E8F338C1FB20}" type="datetime1">
              <a:rPr lang="en-US"/>
              <a:pPr>
                <a:defRPr/>
              </a:pPr>
              <a:t>4/6/2015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48408-84DF-4908-96E9-BDF1984BE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1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69A22-6124-4701-BB52-564F8B4C1C28}" type="datetime1">
              <a:rPr lang="en-US"/>
              <a:pPr>
                <a:defRPr/>
              </a:pPr>
              <a:t>4/6/2015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B6FBE-8A85-4663-8713-D6DF384B8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9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4FCE6-8C10-4661-814E-57AB4875D21D}" type="datetime1">
              <a:rPr lang="en-US"/>
              <a:pPr>
                <a:defRPr/>
              </a:pPr>
              <a:t>4/6/2015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29EBE-80CA-4065-90A0-2AE681F4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F8EF0-6636-4119-8D32-6ED43691D121}" type="datetime1">
              <a:rPr lang="en-US"/>
              <a:pPr>
                <a:defRPr/>
              </a:pPr>
              <a:t>4/6/2015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630A6-6A0B-42ED-B4DB-3934DE7F1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5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32320-27C7-40D0-B37A-48BAF05BBAC9}" type="datetime1">
              <a:rPr lang="en-US"/>
              <a:pPr>
                <a:defRPr/>
              </a:pPr>
              <a:t>4/6/2015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EC768-0D2F-4F1D-A9D4-0BFD7DA0A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8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0F714-7D25-4F2A-AEF6-262C69EC579D}" type="datetime1">
              <a:rPr lang="en-US"/>
              <a:pPr>
                <a:defRPr/>
              </a:pPr>
              <a:t>4/6/2015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D5E85-B92C-4ECE-8BA5-4A549BDE0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6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bevel">
            <a:avLst>
              <a:gd name="adj" fmla="val 4306"/>
            </a:avLst>
          </a:prstGeom>
          <a:solidFill>
            <a:srgbClr val="3366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r-HR" altLang="sr-Latn-R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29400"/>
            <a:ext cx="2133600" cy="228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475C12F-C112-4221-A36F-0DE7DEA00616}" type="datetime1">
              <a:rPr lang="en-US"/>
              <a:pPr>
                <a:defRPr/>
              </a:pPr>
              <a:t>4/6/2015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629400"/>
            <a:ext cx="3810000" cy="228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553200"/>
            <a:ext cx="2133600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F498DE-5C54-4AC0-AFD9-45A138F8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1295400" y="1566863"/>
            <a:ext cx="6477000" cy="597693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3556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PRIMORSKA 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Hrvatska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C:\Users\User\Desktop\PRIPREME- 4a\PRIMORSKA RH\krcenje-sikara-ciscenje-okucnica-slika-8153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267200"/>
            <a:ext cx="2847975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533" name="Picture 5" descr="C:\Users\User\Desktop\PRIPREME- 4a\PRIMORSKA RH\ukrasno-grmlje-225x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724400"/>
            <a:ext cx="257175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532" name="Picture 4" descr="C:\Users\User\Desktop\PRIPREME- 4a\PRIMORSKA RH\b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74801">
            <a:off x="2917825" y="1776413"/>
            <a:ext cx="2466975" cy="184785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User\Desktop\PRIPREME- 4a\PRIMORSKA RH\imagesCAEEHEU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196870">
            <a:off x="835025" y="1673225"/>
            <a:ext cx="2143125" cy="2143125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C:\Users\User\Desktop\PRIPREME- 4a\PRIMORSKA RH\meduna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685800"/>
            <a:ext cx="2501900" cy="281940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1066800" y="152400"/>
            <a:ext cx="3733800" cy="1676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4704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BILJNI  SVIJET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  <p:sp>
        <p:nvSpPr>
          <p:cNvPr id="4" name="Oval 3"/>
          <p:cNvSpPr/>
          <p:nvPr/>
        </p:nvSpPr>
        <p:spPr>
          <a:xfrm>
            <a:off x="1600200" y="1143000"/>
            <a:ext cx="2971800" cy="914400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400" b="1" dirty="0">
                <a:solidFill>
                  <a:srgbClr val="FFFF00"/>
                </a:solidFill>
              </a:rPr>
              <a:t>vazdazelene</a:t>
            </a:r>
          </a:p>
          <a:p>
            <a:pPr algn="ctr">
              <a:defRPr/>
            </a:pPr>
            <a:r>
              <a:rPr lang="hr-HR" sz="2400" b="1" dirty="0">
                <a:solidFill>
                  <a:srgbClr val="FFFF00"/>
                </a:solidFill>
              </a:rPr>
              <a:t>šume</a:t>
            </a:r>
          </a:p>
        </p:txBody>
      </p:sp>
      <p:sp>
        <p:nvSpPr>
          <p:cNvPr id="6" name="Oval 5"/>
          <p:cNvSpPr/>
          <p:nvPr/>
        </p:nvSpPr>
        <p:spPr>
          <a:xfrm>
            <a:off x="5562600" y="304800"/>
            <a:ext cx="3124200" cy="1371600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400" b="1" dirty="0">
                <a:solidFill>
                  <a:srgbClr val="FFFF00"/>
                </a:solidFill>
              </a:rPr>
              <a:t>listopadne</a:t>
            </a:r>
          </a:p>
          <a:p>
            <a:pPr algn="ctr">
              <a:defRPr/>
            </a:pPr>
            <a:r>
              <a:rPr lang="hr-HR" sz="2400" b="1" dirty="0">
                <a:solidFill>
                  <a:srgbClr val="FFFF00"/>
                </a:solidFill>
              </a:rPr>
              <a:t>šume hrasta</a:t>
            </a:r>
          </a:p>
          <a:p>
            <a:pPr algn="ctr">
              <a:defRPr/>
            </a:pPr>
            <a:r>
              <a:rPr lang="hr-HR" sz="2400" b="1" dirty="0">
                <a:solidFill>
                  <a:srgbClr val="FFFF00"/>
                </a:solidFill>
              </a:rPr>
              <a:t>medunca</a:t>
            </a:r>
          </a:p>
        </p:txBody>
      </p:sp>
      <p:sp>
        <p:nvSpPr>
          <p:cNvPr id="7" name="Oval 6"/>
          <p:cNvSpPr/>
          <p:nvPr/>
        </p:nvSpPr>
        <p:spPr>
          <a:xfrm>
            <a:off x="1219200" y="4343400"/>
            <a:ext cx="1828800" cy="609600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400" b="1" dirty="0">
                <a:solidFill>
                  <a:srgbClr val="FFFF00"/>
                </a:solidFill>
              </a:rPr>
              <a:t>grmlje</a:t>
            </a:r>
          </a:p>
        </p:txBody>
      </p:sp>
      <p:sp>
        <p:nvSpPr>
          <p:cNvPr id="8" name="Oval 7"/>
          <p:cNvSpPr/>
          <p:nvPr/>
        </p:nvSpPr>
        <p:spPr>
          <a:xfrm>
            <a:off x="5715000" y="4114800"/>
            <a:ext cx="1981200" cy="533400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400" b="1" dirty="0">
                <a:solidFill>
                  <a:srgbClr val="FFFF00"/>
                </a:solidFill>
              </a:rPr>
              <a:t>šikare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PRIPREME- 4a\PRIMORSKA RH\planine_s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2331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2667000" y="381000"/>
            <a:ext cx="46482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4704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PLANINE   PRIMORJA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609600" y="2743200"/>
            <a:ext cx="2835275" cy="838200"/>
          </a:xfrm>
          <a:prstGeom prst="ellipse">
            <a:avLst/>
          </a:prstGeom>
          <a:solidFill>
            <a:srgbClr val="00B05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800" b="1" dirty="0">
                <a:solidFill>
                  <a:srgbClr val="FFFF00"/>
                </a:solidFill>
              </a:rPr>
              <a:t>ĆIĆARIJA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3505200" y="1676400"/>
            <a:ext cx="2667000" cy="838200"/>
          </a:xfrm>
          <a:prstGeom prst="ellipse">
            <a:avLst/>
          </a:prstGeom>
          <a:solidFill>
            <a:srgbClr val="00B05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800" b="1" dirty="0">
                <a:solidFill>
                  <a:srgbClr val="FFFF00"/>
                </a:solidFill>
              </a:rPr>
              <a:t>VELEBIT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6248400" y="2743200"/>
            <a:ext cx="2438400" cy="762000"/>
          </a:xfrm>
          <a:prstGeom prst="ellipse">
            <a:avLst/>
          </a:prstGeom>
          <a:solidFill>
            <a:srgbClr val="00B05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800" b="1" dirty="0">
                <a:solidFill>
                  <a:srgbClr val="FFFF00"/>
                </a:solidFill>
              </a:rPr>
              <a:t>DINARA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3200400" y="3886200"/>
            <a:ext cx="2667000" cy="838200"/>
          </a:xfrm>
          <a:prstGeom prst="ellipse">
            <a:avLst/>
          </a:prstGeom>
          <a:solidFill>
            <a:srgbClr val="00B05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800" b="1" dirty="0">
                <a:solidFill>
                  <a:srgbClr val="FFFF00"/>
                </a:solidFill>
              </a:rPr>
              <a:t>BIOKOVO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1143000" y="5029200"/>
            <a:ext cx="2362200" cy="838200"/>
          </a:xfrm>
          <a:prstGeom prst="ellipse">
            <a:avLst/>
          </a:prstGeom>
          <a:solidFill>
            <a:srgbClr val="00B05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800" b="1" dirty="0">
                <a:solidFill>
                  <a:srgbClr val="FFFF00"/>
                </a:solidFill>
              </a:rPr>
              <a:t>MOSOR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5638800" y="4800600"/>
            <a:ext cx="2514600" cy="762000"/>
          </a:xfrm>
          <a:prstGeom prst="ellipse">
            <a:avLst/>
          </a:prstGeom>
          <a:solidFill>
            <a:srgbClr val="00B05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800" b="1" dirty="0">
                <a:solidFill>
                  <a:srgbClr val="FFFF00"/>
                </a:solidFill>
              </a:rPr>
              <a:t>KOZJAK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4" grpId="0" animBg="1"/>
      <p:bldP spid="19" grpId="0" animBg="1"/>
      <p:bldP spid="23" grpId="0" animBg="1"/>
      <p:bldP spid="27" grpId="0" animBg="1"/>
      <p:bldP spid="31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2590800" y="304800"/>
            <a:ext cx="4114800" cy="1676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4704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VODE  PRIMORJA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  <p:sp>
        <p:nvSpPr>
          <p:cNvPr id="20" name="Oval 19"/>
          <p:cNvSpPr/>
          <p:nvPr/>
        </p:nvSpPr>
        <p:spPr>
          <a:xfrm>
            <a:off x="685800" y="1524000"/>
            <a:ext cx="2667000" cy="609600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400" b="1" dirty="0">
                <a:solidFill>
                  <a:srgbClr val="FFFF00"/>
                </a:solidFill>
              </a:rPr>
              <a:t>TEKUĆICE</a:t>
            </a:r>
          </a:p>
        </p:txBody>
      </p:sp>
      <p:sp>
        <p:nvSpPr>
          <p:cNvPr id="24" name="Oval 23"/>
          <p:cNvSpPr/>
          <p:nvPr/>
        </p:nvSpPr>
        <p:spPr>
          <a:xfrm>
            <a:off x="5334000" y="1676400"/>
            <a:ext cx="3048000" cy="609600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400" b="1" dirty="0">
                <a:solidFill>
                  <a:srgbClr val="FFFF00"/>
                </a:solidFill>
              </a:rPr>
              <a:t>STAJAĆICE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2362200" y="990600"/>
            <a:ext cx="762000" cy="3810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0" idx="4"/>
          </p:cNvCxnSpPr>
          <p:nvPr/>
        </p:nvCxnSpPr>
        <p:spPr>
          <a:xfrm flipH="1">
            <a:off x="1981200" y="2133600"/>
            <a:ext cx="38100" cy="8382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143000" y="3505200"/>
            <a:ext cx="22098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hr-HR" sz="2800" dirty="0"/>
              <a:t> Dragonja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sz="2800" dirty="0"/>
              <a:t> Mirna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sz="2800" dirty="0"/>
              <a:t> Raša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sz="2800" dirty="0"/>
              <a:t> Zrmanja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sz="2800" dirty="0"/>
              <a:t> Krka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sz="2800" dirty="0"/>
              <a:t> Cetina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sz="2800" dirty="0"/>
              <a:t> Neretva</a:t>
            </a:r>
            <a:r>
              <a:rPr lang="hr-HR" sz="2400" dirty="0"/>
              <a:t> 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248400" y="914400"/>
            <a:ext cx="457200" cy="6096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6781800" y="2286000"/>
            <a:ext cx="38100" cy="5334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4495800" y="2743200"/>
            <a:ext cx="41910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800" b="1" dirty="0">
                <a:solidFill>
                  <a:schemeClr val="bg1"/>
                </a:solidFill>
              </a:rPr>
              <a:t>Jadransko more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181600" y="3352800"/>
            <a:ext cx="3733800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2800" b="1" dirty="0">
                <a:solidFill>
                  <a:srgbClr val="FFFF00"/>
                </a:solidFill>
              </a:rPr>
              <a:t> JEZERA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r-HR" sz="2400" b="1" dirty="0"/>
              <a:t>Vransko jezero </a:t>
            </a:r>
            <a:r>
              <a:rPr lang="hr-HR" sz="2000" b="1" dirty="0"/>
              <a:t>(Cres)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r-HR" sz="2400" b="1" dirty="0">
                <a:solidFill>
                  <a:schemeClr val="bg1"/>
                </a:solidFill>
              </a:rPr>
              <a:t>Vransko jezero </a:t>
            </a:r>
            <a:r>
              <a:rPr lang="hr-HR" b="1" dirty="0">
                <a:solidFill>
                  <a:schemeClr val="bg1"/>
                </a:solidFill>
              </a:rPr>
              <a:t>(Biograd)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r-HR" sz="2400" b="1" dirty="0">
                <a:solidFill>
                  <a:schemeClr val="bg1"/>
                </a:solidFill>
              </a:rPr>
              <a:t> Peručko  </a:t>
            </a:r>
            <a:r>
              <a:rPr lang="hr-HR" sz="2000" b="1" dirty="0">
                <a:solidFill>
                  <a:schemeClr val="bg1"/>
                </a:solidFill>
              </a:rPr>
              <a:t>(na Cetini)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r-HR" sz="2000" b="1" dirty="0">
                <a:solidFill>
                  <a:schemeClr val="bg1"/>
                </a:solidFill>
              </a:rPr>
              <a:t> </a:t>
            </a:r>
            <a:r>
              <a:rPr lang="hr-HR" sz="2400" b="1" dirty="0">
                <a:solidFill>
                  <a:schemeClr val="bg1"/>
                </a:solidFill>
              </a:rPr>
              <a:t>Prokljansko</a:t>
            </a:r>
            <a:r>
              <a:rPr lang="hr-HR" sz="2000" b="1" dirty="0">
                <a:solidFill>
                  <a:schemeClr val="bg1"/>
                </a:solidFill>
              </a:rPr>
              <a:t> ( Šibenik)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r-HR" sz="2000" b="1" dirty="0">
                <a:solidFill>
                  <a:schemeClr val="bg1"/>
                </a:solidFill>
              </a:rPr>
              <a:t> </a:t>
            </a:r>
            <a:r>
              <a:rPr lang="hr-HR" sz="2400" b="1" dirty="0">
                <a:solidFill>
                  <a:schemeClr val="bg1"/>
                </a:solidFill>
              </a:rPr>
              <a:t>Modro</a:t>
            </a:r>
            <a:r>
              <a:rPr lang="hr-HR" sz="2000" b="1" dirty="0">
                <a:solidFill>
                  <a:schemeClr val="bg1"/>
                </a:solidFill>
              </a:rPr>
              <a:t> i </a:t>
            </a:r>
            <a:r>
              <a:rPr lang="hr-HR" sz="2400" b="1" dirty="0">
                <a:solidFill>
                  <a:schemeClr val="bg1"/>
                </a:solidFill>
              </a:rPr>
              <a:t>Crveno</a:t>
            </a:r>
            <a:r>
              <a:rPr lang="hr-HR" sz="2000" b="1" dirty="0">
                <a:solidFill>
                  <a:schemeClr val="bg1"/>
                </a:solidFill>
              </a:rPr>
              <a:t>  jezero</a:t>
            </a:r>
          </a:p>
          <a:p>
            <a:pPr algn="ctr">
              <a:defRPr/>
            </a:pPr>
            <a:endParaRPr lang="hr-H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800" decel="1000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800" decel="1000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1295400" y="1566863"/>
            <a:ext cx="6477000" cy="597693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3556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GOSPODARSTVO 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primorskih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krajeva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2590800" y="304800"/>
            <a:ext cx="4114800" cy="1676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4704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POLJOPRIVREDA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419600" y="914400"/>
            <a:ext cx="0" cy="5334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524000" y="2209800"/>
            <a:ext cx="1219200" cy="6096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57200" y="3124200"/>
            <a:ext cx="3048000" cy="281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2400" b="1" dirty="0">
                <a:solidFill>
                  <a:srgbClr val="FFFF00"/>
                </a:solidFill>
              </a:rPr>
              <a:t>POVRĆE</a:t>
            </a:r>
          </a:p>
          <a:p>
            <a:pPr>
              <a:defRPr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rajčica, luk,</a:t>
            </a:r>
          </a:p>
          <a:p>
            <a:pPr>
              <a:defRPr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crveni luk, </a:t>
            </a:r>
          </a:p>
          <a:p>
            <a:pPr>
              <a:defRPr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krumpir</a:t>
            </a:r>
          </a:p>
          <a:p>
            <a:pPr>
              <a:defRPr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zelena salata</a:t>
            </a:r>
          </a:p>
          <a:p>
            <a:pPr>
              <a:defRPr/>
            </a:pPr>
            <a:r>
              <a:rPr lang="hr-HR" sz="1600" b="1" dirty="0">
                <a:latin typeface="Arial" pitchFamily="34" charset="0"/>
                <a:cs typeface="Arial" pitchFamily="34" charset="0"/>
              </a:rPr>
              <a:t>( okolica Zadra, </a:t>
            </a:r>
          </a:p>
          <a:p>
            <a:pPr>
              <a:defRPr/>
            </a:pPr>
            <a:r>
              <a:rPr lang="hr-HR" sz="1600" b="1" dirty="0">
                <a:latin typeface="Arial" pitchFamily="34" charset="0"/>
                <a:cs typeface="Arial" pitchFamily="34" charset="0"/>
              </a:rPr>
              <a:t>zapadna Istra,</a:t>
            </a:r>
          </a:p>
          <a:p>
            <a:pPr>
              <a:defRPr/>
            </a:pPr>
            <a:r>
              <a:rPr lang="hr-HR" sz="1600" b="1" dirty="0">
                <a:latin typeface="Arial" pitchFamily="34" charset="0"/>
                <a:cs typeface="Arial" pitchFamily="34" charset="0"/>
              </a:rPr>
              <a:t>delta Neretve)  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38200" y="1371600"/>
            <a:ext cx="777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400" b="1">
                <a:solidFill>
                  <a:schemeClr val="bg1"/>
                </a:solidFill>
              </a:rPr>
              <a:t>Zbog povoljne klime i plodnog tla poljoprivredni </a:t>
            </a:r>
          </a:p>
          <a:p>
            <a:pPr algn="ctr" eaLnBrk="1" hangingPunct="1"/>
            <a:r>
              <a:rPr lang="hr-HR" altLang="sr-Latn-RS" sz="2400" b="1">
                <a:solidFill>
                  <a:schemeClr val="bg1"/>
                </a:solidFill>
              </a:rPr>
              <a:t> prinosi su veliki</a:t>
            </a:r>
            <a:r>
              <a:rPr lang="hr-HR" altLang="sr-Latn-RS" sz="2400" b="1"/>
              <a:t>. 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514600" y="3048000"/>
            <a:ext cx="3048000" cy="358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2400" b="1" dirty="0">
                <a:solidFill>
                  <a:srgbClr val="FFFF00"/>
                </a:solidFill>
              </a:rPr>
              <a:t>            VOĆE</a:t>
            </a:r>
          </a:p>
          <a:p>
            <a:pPr algn="ctr">
              <a:defRPr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smokve</a:t>
            </a:r>
          </a:p>
          <a:p>
            <a:pPr algn="ctr">
              <a:defRPr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višnje</a:t>
            </a:r>
          </a:p>
          <a:p>
            <a:pPr algn="ctr">
              <a:defRPr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breskve</a:t>
            </a:r>
          </a:p>
          <a:p>
            <a:pPr algn="ctr">
              <a:defRPr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kivi</a:t>
            </a:r>
          </a:p>
          <a:p>
            <a:pPr algn="ctr">
              <a:defRPr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limun</a:t>
            </a:r>
          </a:p>
          <a:p>
            <a:pPr algn="ctr">
              <a:defRPr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mandarine</a:t>
            </a:r>
          </a:p>
          <a:p>
            <a:pPr algn="ctr">
              <a:defRPr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grožđe</a:t>
            </a:r>
          </a:p>
          <a:p>
            <a:pPr algn="ctr">
              <a:defRPr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maslina</a:t>
            </a:r>
          </a:p>
          <a:p>
            <a:pPr>
              <a:defRPr/>
            </a:pPr>
            <a:r>
              <a:rPr lang="hr-HR" sz="2400" dirty="0"/>
              <a:t>  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962400" y="2209800"/>
            <a:ext cx="0" cy="7620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477000" y="1905000"/>
            <a:ext cx="838200" cy="6096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096000" y="2133600"/>
            <a:ext cx="3048000" cy="358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2400" b="1" dirty="0">
                <a:solidFill>
                  <a:srgbClr val="FFFF00"/>
                </a:solidFill>
              </a:rPr>
              <a:t>            UZGOJ                 </a:t>
            </a:r>
          </a:p>
          <a:p>
            <a:pPr>
              <a:defRPr/>
            </a:pPr>
            <a:r>
              <a:rPr lang="hr-HR" sz="2400" b="1" dirty="0">
                <a:solidFill>
                  <a:srgbClr val="FFFF00"/>
                </a:solidFill>
              </a:rPr>
              <a:t>               STOKE</a:t>
            </a:r>
          </a:p>
          <a:p>
            <a:pPr>
              <a:defRPr/>
            </a:pPr>
            <a:r>
              <a:rPr lang="hr-HR" sz="2400" b="1" dirty="0">
                <a:solidFill>
                  <a:srgbClr val="FFFF00"/>
                </a:solidFill>
              </a:rPr>
              <a:t>            </a:t>
            </a:r>
            <a:r>
              <a:rPr lang="hr-HR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ovce</a:t>
            </a:r>
          </a:p>
          <a:p>
            <a:pPr algn="ctr">
              <a:defRPr/>
            </a:pPr>
            <a:r>
              <a:rPr lang="hr-H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koze</a:t>
            </a:r>
          </a:p>
          <a:p>
            <a:pPr algn="ctr">
              <a:defRPr/>
            </a:pPr>
            <a:r>
              <a:rPr lang="hr-H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magarci</a:t>
            </a:r>
          </a:p>
          <a:p>
            <a:pPr>
              <a:defRPr/>
            </a:pPr>
            <a:r>
              <a:rPr lang="hr-HR" sz="2400" dirty="0"/>
              <a:t>  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486400" y="2133600"/>
            <a:ext cx="381000" cy="13716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267200" y="3505200"/>
            <a:ext cx="2286000" cy="358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Uzgoj</a:t>
            </a:r>
          </a:p>
          <a:p>
            <a:pPr algn="ctr">
              <a:defRPr/>
            </a:pPr>
            <a:r>
              <a:rPr lang="hr-HR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ljekovitog</a:t>
            </a:r>
          </a:p>
          <a:p>
            <a:pPr algn="ctr">
              <a:defRPr/>
            </a:pPr>
            <a:r>
              <a:rPr lang="hr-HR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bilja</a:t>
            </a:r>
          </a:p>
          <a:p>
            <a:pPr>
              <a:defRPr/>
            </a:pPr>
            <a:r>
              <a:rPr lang="hr-HR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hr-H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lavanda</a:t>
            </a:r>
          </a:p>
          <a:p>
            <a:pPr>
              <a:defRPr/>
            </a:pPr>
            <a:r>
              <a:rPr lang="hr-H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ružmarin</a:t>
            </a:r>
          </a:p>
          <a:p>
            <a:pPr>
              <a:defRPr/>
            </a:pPr>
            <a:r>
              <a:rPr lang="hr-H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kadulja</a:t>
            </a:r>
          </a:p>
          <a:p>
            <a:pPr>
              <a:defRPr/>
            </a:pPr>
            <a:r>
              <a:rPr lang="hr-H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</a:t>
            </a:r>
          </a:p>
          <a:p>
            <a:pPr>
              <a:defRPr/>
            </a:pPr>
            <a:r>
              <a:rPr lang="hr-HR" sz="2400" dirty="0">
                <a:solidFill>
                  <a:schemeClr val="bg1"/>
                </a:solidFill>
              </a:rPr>
              <a:t>              </a:t>
            </a:r>
          </a:p>
          <a:p>
            <a:pPr>
              <a:defRPr/>
            </a:pPr>
            <a:r>
              <a:rPr lang="hr-HR" sz="2400" dirty="0"/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33" grpId="0"/>
      <p:bldP spid="28" grpId="0"/>
      <p:bldP spid="34" grpId="0"/>
      <p:bldP spid="41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User\Desktop\PRIPREME- 4a\PRIMORSKA RH\imagesCAOQRIG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08532">
            <a:off x="6682457" y="4877549"/>
            <a:ext cx="2170067" cy="1383750"/>
          </a:xfrm>
          <a:prstGeom prst="homePlat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C:\Users\User\Desktop\PRIPREME- 4a\PRIMORSKA RH\untitle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6368">
            <a:off x="4661667" y="4817441"/>
            <a:ext cx="2274547" cy="1610834"/>
          </a:xfrm>
          <a:prstGeom prst="homePlat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C:\Users\User\Desktop\PRIPREME- 4a\PRIMORSKA RH\imagesCAZ7NKA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876800"/>
            <a:ext cx="2590800" cy="1600200"/>
          </a:xfrm>
          <a:prstGeom prst="flowChartOffpageConnector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1447800" y="228600"/>
            <a:ext cx="6400800" cy="1676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4704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BRODOGRADNJA - POMORSTVO 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905000" y="990600"/>
            <a:ext cx="838200" cy="8382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04800" y="2819400"/>
            <a:ext cx="3200400" cy="296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400" b="1" dirty="0">
                <a:solidFill>
                  <a:srgbClr val="FFFF00"/>
                </a:solidFill>
              </a:rPr>
              <a:t>BRODO - </a:t>
            </a:r>
          </a:p>
          <a:p>
            <a:pPr algn="ctr">
              <a:defRPr/>
            </a:pPr>
            <a:r>
              <a:rPr lang="hr-HR" sz="2400" b="1" dirty="0">
                <a:solidFill>
                  <a:srgbClr val="FFFF00"/>
                </a:solidFill>
              </a:rPr>
              <a:t>GRADILIŠTE</a:t>
            </a:r>
          </a:p>
          <a:p>
            <a:pPr>
              <a:defRPr/>
            </a:pPr>
            <a:r>
              <a:rPr lang="hr-HR" sz="2400" dirty="0"/>
              <a:t>            </a:t>
            </a:r>
            <a:r>
              <a:rPr lang="hr-HR" sz="2400" b="1" dirty="0"/>
              <a:t>Rijeka</a:t>
            </a:r>
          </a:p>
          <a:p>
            <a:pPr>
              <a:defRPr/>
            </a:pPr>
            <a:r>
              <a:rPr lang="hr-HR" sz="2400" b="1" dirty="0"/>
              <a:t>             Pula</a:t>
            </a:r>
          </a:p>
          <a:p>
            <a:pPr>
              <a:defRPr/>
            </a:pPr>
            <a:r>
              <a:rPr lang="hr-HR" sz="2400" b="1" dirty="0"/>
              <a:t>            Split  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57200" y="1828800"/>
            <a:ext cx="289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400" b="1"/>
              <a:t>Izgradnja</a:t>
            </a:r>
          </a:p>
          <a:p>
            <a:pPr algn="ctr" eaLnBrk="1" hangingPunct="1"/>
            <a:r>
              <a:rPr lang="hr-HR" altLang="sr-Latn-RS" sz="2400" b="1"/>
              <a:t>brodova  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828800" y="2590800"/>
            <a:ext cx="0" cy="7620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477000" y="914400"/>
            <a:ext cx="457200" cy="8382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410200" y="3124200"/>
            <a:ext cx="3048000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400" b="1" dirty="0">
                <a:solidFill>
                  <a:srgbClr val="FFFF00"/>
                </a:solidFill>
              </a:rPr>
              <a:t> LUKE</a:t>
            </a:r>
          </a:p>
          <a:p>
            <a:pPr algn="ctr">
              <a:defRPr/>
            </a:pPr>
            <a:r>
              <a:rPr lang="hr-HR" sz="2400" dirty="0">
                <a:solidFill>
                  <a:srgbClr val="FFFF00"/>
                </a:solidFill>
              </a:rPr>
              <a:t>    </a:t>
            </a:r>
            <a:r>
              <a:rPr lang="hr-HR" sz="2400" b="1" dirty="0">
                <a:solidFill>
                  <a:schemeClr val="bg1"/>
                </a:solidFill>
              </a:rPr>
              <a:t>Rijeka </a:t>
            </a:r>
          </a:p>
          <a:p>
            <a:pPr algn="ctr">
              <a:defRPr/>
            </a:pPr>
            <a:r>
              <a:rPr lang="hr-HR" sz="2000" b="1" dirty="0">
                <a:solidFill>
                  <a:schemeClr val="tx1"/>
                </a:solidFill>
              </a:rPr>
              <a:t>( prijevoz robe)</a:t>
            </a:r>
          </a:p>
          <a:p>
            <a:pPr algn="ctr">
              <a:defRPr/>
            </a:pPr>
            <a:r>
              <a:rPr lang="hr-HR" sz="2400" b="1" dirty="0">
                <a:solidFill>
                  <a:schemeClr val="bg1"/>
                </a:solidFill>
              </a:rPr>
              <a:t>Split</a:t>
            </a:r>
          </a:p>
          <a:p>
            <a:pPr algn="ctr">
              <a:defRPr/>
            </a:pPr>
            <a:r>
              <a:rPr lang="hr-HR" sz="2000" b="1" dirty="0">
                <a:solidFill>
                  <a:schemeClr val="tx1"/>
                </a:solidFill>
              </a:rPr>
              <a:t>( prijevoz putnika)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562600" y="1752600"/>
            <a:ext cx="289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400" b="1"/>
              <a:t>Prijevoz ljudi</a:t>
            </a:r>
          </a:p>
          <a:p>
            <a:pPr algn="ctr" eaLnBrk="1" hangingPunct="1"/>
            <a:r>
              <a:rPr lang="hr-HR" altLang="sr-Latn-RS" sz="2400" b="1"/>
              <a:t> i robe. 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010400" y="2514600"/>
            <a:ext cx="0" cy="7620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33" grpId="0"/>
      <p:bldP spid="28" grpId="0"/>
      <p:bldP spid="4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1447800" y="228600"/>
            <a:ext cx="6400800" cy="1676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4704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RIBARSTVO – PROIZVODNJA  SOLI 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905000" y="914400"/>
            <a:ext cx="685800" cy="9144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57200" y="18288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400" b="1">
                <a:solidFill>
                  <a:schemeClr val="bg1"/>
                </a:solidFill>
              </a:rPr>
              <a:t>RIBOLOV</a:t>
            </a:r>
            <a:r>
              <a:rPr lang="hr-HR" altLang="sr-Latn-RS" sz="2400" b="1"/>
              <a:t>  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905000" y="2286000"/>
            <a:ext cx="0" cy="7620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477000" y="914400"/>
            <a:ext cx="457200" cy="8382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934200" y="3962400"/>
            <a:ext cx="0" cy="7620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32004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400" b="1">
                <a:solidFill>
                  <a:schemeClr val="bg1"/>
                </a:solidFill>
              </a:rPr>
              <a:t>PRERADA RIBE   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905000" y="3581400"/>
            <a:ext cx="0" cy="7620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09600" y="4419600"/>
            <a:ext cx="289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400" b="1">
                <a:solidFill>
                  <a:schemeClr val="bg1"/>
                </a:solidFill>
              </a:rPr>
              <a:t>UZGAJALIŠTA</a:t>
            </a:r>
          </a:p>
          <a:p>
            <a:pPr algn="ctr" eaLnBrk="1" hangingPunct="1"/>
            <a:r>
              <a:rPr lang="hr-HR" altLang="sr-Latn-RS" sz="2400" b="1">
                <a:solidFill>
                  <a:schemeClr val="bg1"/>
                </a:solidFill>
              </a:rPr>
              <a:t>RIBA</a:t>
            </a:r>
          </a:p>
          <a:p>
            <a:pPr algn="ctr" eaLnBrk="1" hangingPunct="1"/>
            <a:r>
              <a:rPr lang="hr-HR" altLang="sr-Latn-RS" sz="2400" b="1">
                <a:solidFill>
                  <a:schemeClr val="bg1"/>
                </a:solidFill>
              </a:rPr>
              <a:t>ŠKOLJKA  </a:t>
            </a:r>
          </a:p>
        </p:txBody>
      </p:sp>
      <p:pic>
        <p:nvPicPr>
          <p:cNvPr id="19" name="Picture 3" descr="C:\Users\User\Desktop\ZADAR\1 NIN\s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4734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486400" y="4724400"/>
            <a:ext cx="289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400" b="1">
                <a:solidFill>
                  <a:schemeClr val="bg1"/>
                </a:solidFill>
              </a:rPr>
              <a:t>PAG</a:t>
            </a:r>
          </a:p>
          <a:p>
            <a:pPr algn="ctr" eaLnBrk="1" hangingPunct="1"/>
            <a:r>
              <a:rPr lang="hr-HR" altLang="sr-Latn-RS" sz="2400" b="1">
                <a:solidFill>
                  <a:schemeClr val="bg1"/>
                </a:solidFill>
              </a:rPr>
              <a:t>NIN</a:t>
            </a:r>
          </a:p>
          <a:p>
            <a:pPr algn="ctr" eaLnBrk="1" hangingPunct="1"/>
            <a:r>
              <a:rPr lang="hr-HR" altLang="sr-Latn-RS" sz="2400" b="1">
                <a:solidFill>
                  <a:schemeClr val="bg1"/>
                </a:solidFill>
              </a:rPr>
              <a:t>STON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28" grpId="0"/>
      <p:bldP spid="16" grpId="0"/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User\Desktop\PRIPREME- 4a\PRIMORSKA RH\Windmi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4267200"/>
            <a:ext cx="3276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 descr="C:\Users\User\Desktop\PRIPREME- 4a\PRIMORSKA RH\hidr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2438400"/>
            <a:ext cx="21431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1447800" y="228600"/>
            <a:ext cx="6400800" cy="1676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4704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ENERGETSKI  IZVORI 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905000" y="914400"/>
            <a:ext cx="685800" cy="9144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1000" y="2057400"/>
            <a:ext cx="289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4000" b="1">
                <a:solidFill>
                  <a:schemeClr val="bg1"/>
                </a:solidFill>
              </a:rPr>
              <a:t>PLIN</a:t>
            </a:r>
            <a:r>
              <a:rPr lang="hr-HR" altLang="sr-Latn-RS" sz="2400" b="1"/>
              <a:t>  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752600" y="2819400"/>
            <a:ext cx="0" cy="7620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7200" y="3581400"/>
            <a:ext cx="289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400" b="1">
                <a:solidFill>
                  <a:schemeClr val="bg1"/>
                </a:solidFill>
              </a:rPr>
              <a:t>Nalazišta u</a:t>
            </a:r>
          </a:p>
          <a:p>
            <a:pPr algn="ctr" eaLnBrk="1" hangingPunct="1"/>
            <a:r>
              <a:rPr lang="hr-HR" altLang="sr-Latn-RS" sz="2400" b="1">
                <a:solidFill>
                  <a:schemeClr val="bg1"/>
                </a:solidFill>
              </a:rPr>
              <a:t>JADRANSKOM </a:t>
            </a:r>
            <a:br>
              <a:rPr lang="hr-HR" altLang="sr-Latn-RS" sz="2400" b="1">
                <a:solidFill>
                  <a:schemeClr val="bg1"/>
                </a:solidFill>
              </a:rPr>
            </a:br>
            <a:r>
              <a:rPr lang="hr-HR" altLang="sr-Latn-RS" sz="2400" b="1">
                <a:solidFill>
                  <a:schemeClr val="bg1"/>
                </a:solidFill>
              </a:rPr>
              <a:t>MORU   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562600" y="838200"/>
            <a:ext cx="228600" cy="9906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038600" y="1981200"/>
            <a:ext cx="480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3200" b="1">
                <a:solidFill>
                  <a:schemeClr val="bg1"/>
                </a:solidFill>
              </a:rPr>
              <a:t>HIDROELEKTRANE</a:t>
            </a:r>
          </a:p>
          <a:p>
            <a:pPr algn="ctr" eaLnBrk="1" hangingPunct="1"/>
            <a:r>
              <a:rPr lang="hr-HR" altLang="sr-Latn-RS" sz="2400">
                <a:solidFill>
                  <a:schemeClr val="bg1"/>
                </a:solidFill>
              </a:rPr>
              <a:t>                       ( na rijekama )</a:t>
            </a:r>
            <a:r>
              <a:rPr lang="hr-HR" altLang="sr-Latn-RS" sz="2400"/>
              <a:t>  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191000" y="4191000"/>
            <a:ext cx="480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3200" b="1">
                <a:solidFill>
                  <a:srgbClr val="FFFF00"/>
                </a:solidFill>
              </a:rPr>
              <a:t>VJETROELEKTRANE</a:t>
            </a:r>
          </a:p>
          <a:p>
            <a:pPr algn="ctr" eaLnBrk="1" hangingPunct="1"/>
            <a:r>
              <a:rPr lang="hr-HR" altLang="sr-Latn-RS" sz="2400">
                <a:solidFill>
                  <a:schemeClr val="bg1"/>
                </a:solidFill>
              </a:rPr>
              <a:t>                       </a:t>
            </a:r>
            <a:r>
              <a:rPr lang="hr-HR" altLang="sr-Latn-RS" sz="2400"/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28" grpId="0"/>
      <p:bldP spid="13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C:\Users\User\Desktop\PRIPREME- 4a\PRIMORSKA RH\Dubrovnik_Orsan_2967PANORAMADUBROVN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4762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C:\Users\User\Desktop\PRIPREME- 4a\PRIMORSKA RH\roatan_beach_34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32" t="16147" r="32668"/>
          <a:stretch>
            <a:fillRect/>
          </a:stretch>
        </p:blipFill>
        <p:spPr bwMode="auto">
          <a:xfrm>
            <a:off x="5257800" y="1447800"/>
            <a:ext cx="331470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1447800" y="228600"/>
            <a:ext cx="5486400" cy="1676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4704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TURIZAM 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1143000"/>
            <a:ext cx="7772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400" b="1">
                <a:solidFill>
                  <a:schemeClr val="bg1"/>
                </a:solidFill>
              </a:rPr>
              <a:t>Zbog prirodnih ljepota, </a:t>
            </a:r>
          </a:p>
          <a:p>
            <a:pPr algn="ctr" eaLnBrk="1" hangingPunct="1"/>
            <a:r>
              <a:rPr lang="hr-HR" altLang="sr-Latn-RS" sz="2400" b="1">
                <a:solidFill>
                  <a:schemeClr val="bg1"/>
                </a:solidFill>
              </a:rPr>
              <a:t>toplog i čistog mora i</a:t>
            </a:r>
          </a:p>
          <a:p>
            <a:pPr algn="ctr" eaLnBrk="1" hangingPunct="1"/>
            <a:r>
              <a:rPr lang="hr-HR" altLang="sr-Latn-RS" sz="2400" b="1">
                <a:solidFill>
                  <a:schemeClr val="bg1"/>
                </a:solidFill>
              </a:rPr>
              <a:t>kulturno-povijesnih </a:t>
            </a:r>
          </a:p>
          <a:p>
            <a:pPr algn="ctr" eaLnBrk="1" hangingPunct="1"/>
            <a:r>
              <a:rPr lang="hr-HR" altLang="sr-Latn-RS" sz="2400" b="1">
                <a:solidFill>
                  <a:schemeClr val="bg1"/>
                </a:solidFill>
              </a:rPr>
              <a:t>znamenitosti turisti </a:t>
            </a:r>
          </a:p>
          <a:p>
            <a:pPr algn="ctr" eaLnBrk="1" hangingPunct="1"/>
            <a:r>
              <a:rPr lang="hr-HR" altLang="sr-Latn-RS" sz="2400" b="1">
                <a:solidFill>
                  <a:schemeClr val="bg1"/>
                </a:solidFill>
              </a:rPr>
              <a:t>posjećuju našu </a:t>
            </a:r>
          </a:p>
          <a:p>
            <a:pPr algn="ctr" eaLnBrk="1" hangingPunct="1"/>
            <a:r>
              <a:rPr lang="hr-HR" altLang="sr-Latn-RS" sz="2400" b="1">
                <a:solidFill>
                  <a:schemeClr val="bg1"/>
                </a:solidFill>
              </a:rPr>
              <a:t>domovinu RH.   </a:t>
            </a:r>
          </a:p>
        </p:txBody>
      </p:sp>
      <p:pic>
        <p:nvPicPr>
          <p:cNvPr id="19462" name="Picture 3" descr="C:\Users\User\Desktop\PRIRODA\26175_109573019067783_100000452551110_170453_4830524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21717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1295400" y="1566863"/>
            <a:ext cx="6477000" cy="597693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3556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NASELJA 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primorskih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krajeva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69ADCD-76B7-4D57-9E4E-31959FE7D626}" type="datetime1">
              <a:rPr lang="en-US" altLang="sr-Latn-RS" smtClean="0">
                <a:solidFill>
                  <a:schemeClr val="bg1"/>
                </a:solidFill>
              </a:rPr>
              <a:pPr eaLnBrk="1" hangingPunct="1"/>
              <a:t>4/6/2015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4099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r-Latn-RS" altLang="sr-Latn-RS" smtClean="0">
              <a:solidFill>
                <a:schemeClr val="bg1"/>
              </a:solidFill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2AC0F4-FEC6-4083-9AC4-27172412B2F5}" type="slidenum">
              <a:rPr lang="en-US" altLang="sr-Latn-RS" smtClean="0">
                <a:solidFill>
                  <a:schemeClr val="bg1"/>
                </a:solidFill>
              </a:rPr>
              <a:pPr eaLnBrk="1" hangingPunct="1"/>
              <a:t>2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5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1143000" y="2590800"/>
            <a:ext cx="6934200" cy="597693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1296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PONOVIMO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esktop\PRIPREME- 4a\PRIMORSKA RH\289px-Motovun_2002_Croati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2590800" cy="2072640"/>
          </a:xfrm>
          <a:prstGeom prst="trapezoid">
            <a:avLst/>
          </a:prstGeom>
          <a:noFill/>
        </p:spPr>
      </p:pic>
      <p:sp>
        <p:nvSpPr>
          <p:cNvPr id="13314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2590800" y="304800"/>
            <a:ext cx="4114800" cy="1676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4704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S E L A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1524000" y="990600"/>
            <a:ext cx="990600" cy="9144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352800" y="2667000"/>
            <a:ext cx="24384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2400" b="1" dirty="0">
                <a:solidFill>
                  <a:srgbClr val="FFFF00"/>
                </a:solidFill>
              </a:rPr>
              <a:t>  NA  OBALI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 kamene kuće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kale</a:t>
            </a: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r-HR" b="1" dirty="0">
                <a:latin typeface="Arial" pitchFamily="34" charset="0"/>
                <a:cs typeface="Arial" pitchFamily="34" charset="0"/>
              </a:rPr>
              <a:t>   (uske ulice)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r-H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zbijene kuće</a:t>
            </a:r>
            <a:endParaRPr lang="hr-HR" sz="2400" dirty="0">
              <a:solidFill>
                <a:schemeClr val="bg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495800" y="1066800"/>
            <a:ext cx="0" cy="7620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477000" y="914400"/>
            <a:ext cx="685800" cy="8382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33400" y="1981200"/>
            <a:ext cx="2057400" cy="762000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400" b="1" dirty="0">
                <a:solidFill>
                  <a:srgbClr val="FFFF00"/>
                </a:solidFill>
              </a:rPr>
              <a:t>ISTRA</a:t>
            </a:r>
          </a:p>
        </p:txBody>
      </p:sp>
      <p:sp>
        <p:nvSpPr>
          <p:cNvPr id="16" name="Oval 15"/>
          <p:cNvSpPr/>
          <p:nvPr/>
        </p:nvSpPr>
        <p:spPr>
          <a:xfrm>
            <a:off x="6096000" y="1828800"/>
            <a:ext cx="2819400" cy="762000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400" b="1" dirty="0">
                <a:solidFill>
                  <a:srgbClr val="FFFF00"/>
                </a:solidFill>
              </a:rPr>
              <a:t>DALMACIJA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48400" y="2590800"/>
            <a:ext cx="24384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2400" b="1" dirty="0">
                <a:solidFill>
                  <a:srgbClr val="FFFF00"/>
                </a:solidFill>
              </a:rPr>
              <a:t>  UNUTRA-</a:t>
            </a:r>
          </a:p>
          <a:p>
            <a:pPr>
              <a:defRPr/>
            </a:pPr>
            <a:r>
              <a:rPr lang="hr-HR" sz="2400" b="1" dirty="0">
                <a:solidFill>
                  <a:srgbClr val="FFFF00"/>
                </a:solidFill>
              </a:rPr>
              <a:t>  ŠNJOST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 malena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 raštrkana</a:t>
            </a:r>
          </a:p>
          <a:p>
            <a:pPr>
              <a:buFont typeface="Wingdings" pitchFamily="2" charset="2"/>
              <a:buChar char="§"/>
              <a:defRPr/>
            </a:pPr>
            <a:endParaRPr lang="hr-HR" sz="2400" dirty="0">
              <a:solidFill>
                <a:schemeClr val="bg1"/>
              </a:solidFill>
            </a:endParaRPr>
          </a:p>
        </p:txBody>
      </p:sp>
      <p:pic>
        <p:nvPicPr>
          <p:cNvPr id="34819" name="Picture 3" descr="C:\Users\User\Desktop\PRIPREME- 4a\PRIMORSKA RH\DSC014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495800"/>
            <a:ext cx="2892507" cy="1905000"/>
          </a:xfrm>
          <a:prstGeom prst="trapezoid">
            <a:avLst/>
          </a:prstGeom>
          <a:noFill/>
        </p:spPr>
      </p:pic>
      <p:sp>
        <p:nvSpPr>
          <p:cNvPr id="19" name="Oval 18"/>
          <p:cNvSpPr/>
          <p:nvPr/>
        </p:nvSpPr>
        <p:spPr>
          <a:xfrm>
            <a:off x="3276600" y="1828800"/>
            <a:ext cx="2514600" cy="762000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400" b="1" dirty="0">
                <a:solidFill>
                  <a:srgbClr val="FFFF00"/>
                </a:solidFill>
              </a:rPr>
              <a:t>PRIMORJE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9600" y="2895600"/>
            <a:ext cx="24384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2400" b="1" dirty="0">
                <a:solidFill>
                  <a:srgbClr val="FFFF00"/>
                </a:solidFill>
              </a:rPr>
              <a:t>  UNUTRA-</a:t>
            </a:r>
          </a:p>
          <a:p>
            <a:pPr>
              <a:defRPr/>
            </a:pPr>
            <a:r>
              <a:rPr lang="hr-HR" sz="2400" b="1" dirty="0">
                <a:solidFill>
                  <a:srgbClr val="FFFF00"/>
                </a:solidFill>
              </a:rPr>
              <a:t>  ŠNJOST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 na brežuljcima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 ulice uske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r-H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zbijene kuće</a:t>
            </a:r>
            <a:endParaRPr lang="hr-HR" sz="2400" dirty="0">
              <a:solidFill>
                <a:schemeClr val="bg1"/>
              </a:solidFill>
            </a:endParaRPr>
          </a:p>
        </p:txBody>
      </p:sp>
      <p:pic>
        <p:nvPicPr>
          <p:cNvPr id="21519" name="Picture 15" descr="C:\Users\User\Desktop\PRIPREME- 4a\PRIMORSKA RH\img6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4495800"/>
            <a:ext cx="3225800" cy="2066528"/>
          </a:xfrm>
          <a:prstGeom prst="ellips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800" decel="100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800" decel="100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800" decel="100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" grpId="0" animBg="1"/>
      <p:bldP spid="16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2590800" y="304800"/>
            <a:ext cx="4114800" cy="1676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4704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GRADOVI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00400" y="3810000"/>
            <a:ext cx="24384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2400" b="1" dirty="0">
                <a:solidFill>
                  <a:srgbClr val="FFFF00"/>
                </a:solidFill>
              </a:rPr>
              <a:t>ULICE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 uske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kale</a:t>
            </a:r>
            <a:r>
              <a:rPr lang="hr-HR" b="1" dirty="0">
                <a:latin typeface="Arial" pitchFamily="34" charset="0"/>
                <a:cs typeface="Arial" pitchFamily="34" charset="0"/>
              </a:rPr>
              <a:t>( vrlo uske ulice)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r-H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zbijene kuće</a:t>
            </a:r>
            <a:endParaRPr lang="hr-HR" sz="2400" dirty="0">
              <a:solidFill>
                <a:schemeClr val="bg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495800" y="1066800"/>
            <a:ext cx="0" cy="4572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276600" y="1600200"/>
            <a:ext cx="2514600" cy="1143000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400" b="1" dirty="0">
                <a:solidFill>
                  <a:srgbClr val="FFFF00"/>
                </a:solidFill>
              </a:rPr>
              <a:t>STARA</a:t>
            </a:r>
            <a:br>
              <a:rPr lang="hr-HR" sz="2400" b="1" dirty="0">
                <a:solidFill>
                  <a:srgbClr val="FFFF00"/>
                </a:solidFill>
              </a:rPr>
            </a:br>
            <a:r>
              <a:rPr lang="hr-HR" sz="2400" b="1" dirty="0">
                <a:solidFill>
                  <a:srgbClr val="FFFF00"/>
                </a:solidFill>
              </a:rPr>
              <a:t>JEZGRA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286000" y="2514600"/>
            <a:ext cx="1143000" cy="4572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04800" y="3200400"/>
            <a:ext cx="24384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§"/>
              <a:defRPr/>
            </a:pPr>
            <a:r>
              <a:rPr lang="hr-HR" sz="2400" b="1" dirty="0">
                <a:solidFill>
                  <a:srgbClr val="FFFF00"/>
                </a:solidFill>
              </a:rPr>
              <a:t>GLAVNI </a:t>
            </a:r>
          </a:p>
          <a:p>
            <a:pPr>
              <a:defRPr/>
            </a:pPr>
            <a:r>
              <a:rPr lang="hr-HR" sz="2400" b="1" dirty="0">
                <a:solidFill>
                  <a:srgbClr val="FFFF00"/>
                </a:solidFill>
              </a:rPr>
              <a:t> TRG</a:t>
            </a:r>
          </a:p>
          <a:p>
            <a:pPr>
              <a:defRPr/>
            </a:pPr>
            <a:endParaRPr lang="hr-HR" sz="2400" b="1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hr-HR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CRKVA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00800" y="3048000"/>
            <a:ext cx="2743200" cy="358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2400" b="1">
                <a:solidFill>
                  <a:srgbClr val="FFFF00"/>
                </a:solidFill>
              </a:rPr>
              <a:t>KUĆE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r-HR" sz="240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hr-HR" sz="2400" b="1">
                <a:solidFill>
                  <a:srgbClr val="FFFFFF"/>
                </a:solidFill>
                <a:latin typeface="Arial" charset="0"/>
                <a:cs typeface="Arial" charset="0"/>
              </a:rPr>
              <a:t>kamene</a:t>
            </a:r>
            <a:endParaRPr lang="hr-HR" b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hr-HR" sz="240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hr-HR" sz="2400" b="1">
                <a:solidFill>
                  <a:schemeClr val="bg1"/>
                </a:solidFill>
                <a:latin typeface="Arial" charset="0"/>
                <a:cs typeface="Arial" charset="0"/>
              </a:rPr>
              <a:t>zbijene kuće      </a:t>
            </a:r>
            <a:r>
              <a:rPr lang="hr-HR" sz="2400">
                <a:solidFill>
                  <a:schemeClr val="bg1"/>
                </a:solidFill>
                <a:latin typeface="Arial" charset="0"/>
                <a:cs typeface="Arial" charset="0"/>
              </a:rPr>
              <a:t>jedna uz drugu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r-HR" sz="2400">
                <a:solidFill>
                  <a:schemeClr val="bg1"/>
                </a:solidFill>
                <a:latin typeface="Arial" charset="0"/>
                <a:cs typeface="Arial" charset="0"/>
              </a:rPr>
              <a:t> katnice ili dvokatnice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r-HR" sz="2400">
                <a:solidFill>
                  <a:schemeClr val="bg1"/>
                </a:solidFill>
                <a:latin typeface="Arial" charset="0"/>
                <a:cs typeface="Arial" charset="0"/>
              </a:rPr>
              <a:t> ispred ulaza mala terasa-</a:t>
            </a:r>
            <a:r>
              <a:rPr lang="hr-HR" sz="2400" b="1">
                <a:solidFill>
                  <a:schemeClr val="bg1"/>
                </a:solidFill>
                <a:latin typeface="Arial" charset="0"/>
                <a:cs typeface="Arial" charset="0"/>
              </a:rPr>
              <a:t>balatura</a:t>
            </a:r>
            <a:endParaRPr lang="hr-HR" sz="2400" b="1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343400" y="2743200"/>
            <a:ext cx="0" cy="9144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15000" y="2514600"/>
            <a:ext cx="685800" cy="5334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A81CBF-6902-408E-9575-7D52CC40EA6B}" type="datetime1">
              <a:rPr lang="en-US" altLang="sr-Latn-RS" smtClean="0">
                <a:solidFill>
                  <a:schemeClr val="bg1"/>
                </a:solidFill>
              </a:rPr>
              <a:pPr eaLnBrk="1" hangingPunct="1"/>
              <a:t>4/6/2015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24579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r-HR" altLang="sr-Latn-RS" smtClean="0">
              <a:solidFill>
                <a:schemeClr val="bg1"/>
              </a:solidFill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40454A-6A13-470F-9CFC-1BCCD61EE391}" type="slidenum">
              <a:rPr lang="en-US" altLang="sr-Latn-RS" smtClean="0">
                <a:solidFill>
                  <a:schemeClr val="bg1"/>
                </a:solidFill>
              </a:rPr>
              <a:pPr eaLnBrk="1" hangingPunct="1"/>
              <a:t>22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pic>
        <p:nvPicPr>
          <p:cNvPr id="38914" name="Picture 2" descr="C:\Users\User\Desktop\PRIPREME- 4a\PRIMORSKA RH\dalmkuca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3490912" cy="34099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8916" name="Picture 4" descr="C:\Users\User\Desktop\PRIPREME- 4a\PRIMORSKA RH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86200"/>
            <a:ext cx="2971800" cy="22374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8917" name="Picture 5" descr="C:\Users\User\Desktop\PRIPREME- 4a\PRIMORSKA RH\imagesCAFZYDS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1676400" cy="2238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C:\Users\User\Desktop\PRIPREME- 4a\PRIMORSKA RH\trg.bm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7703" y="609600"/>
            <a:ext cx="3999465" cy="2819400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FA7D07-4620-42D5-92D7-F357C90E084D}" type="datetime1">
              <a:rPr lang="en-US" altLang="sr-Latn-RS" smtClean="0">
                <a:solidFill>
                  <a:schemeClr val="bg1"/>
                </a:solidFill>
              </a:rPr>
              <a:pPr eaLnBrk="1" hangingPunct="1"/>
              <a:t>4/6/2015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25603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r-HR" altLang="sr-Latn-RS" smtClean="0">
              <a:solidFill>
                <a:schemeClr val="bg1"/>
              </a:solidFill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A4AD1C-D119-47C1-A035-7AE8CEF47F85}" type="slidenum">
              <a:rPr lang="en-US" altLang="sr-Latn-RS" smtClean="0">
                <a:solidFill>
                  <a:schemeClr val="bg1"/>
                </a:solidFill>
              </a:rPr>
              <a:pPr eaLnBrk="1" hangingPunct="1"/>
              <a:t>23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pic>
        <p:nvPicPr>
          <p:cNvPr id="25605" name="Picture 2" descr="C:\Users\User\Desktop\PRIPREME- 4a\PRIMORSKA RH\SCAN07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534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267200" y="4038600"/>
            <a:ext cx="1066800" cy="457200"/>
          </a:xfrm>
          <a:prstGeom prst="ellipse">
            <a:avLst/>
          </a:prstGeom>
          <a:solidFill>
            <a:schemeClr val="accent2">
              <a:alpha val="27843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b="1" dirty="0">
                <a:solidFill>
                  <a:schemeClr val="accent5">
                    <a:lumMod val="25000"/>
                  </a:schemeClr>
                </a:solidFill>
              </a:rPr>
              <a:t>Split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24200" y="381000"/>
            <a:ext cx="5105400" cy="1600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r-HR" sz="3600" b="1" kern="0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Najveći gradovi Primorja</a:t>
            </a:r>
            <a:r>
              <a:rPr lang="hr-HR" sz="4000" b="1" kern="0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: </a:t>
            </a:r>
          </a:p>
          <a:p>
            <a:pPr>
              <a:defRPr/>
            </a:pPr>
            <a:endParaRPr lang="hr-HR" sz="4000" b="1" kern="0" dirty="0">
              <a:solidFill>
                <a:srgbClr val="FF00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62600" y="381000"/>
            <a:ext cx="2819400" cy="3962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r-HR" sz="4000" b="1" kern="0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sz="3200" b="1" kern="0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  Split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sz="3200" b="1" kern="0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  Rijeka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sz="3200" b="1" kern="0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  Pula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sz="3200" b="1" kern="0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  Zadar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sz="3200" b="1" kern="0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  Šibenik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sz="3200" b="1" kern="0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  Dubrovnik</a:t>
            </a:r>
          </a:p>
        </p:txBody>
      </p:sp>
      <p:sp>
        <p:nvSpPr>
          <p:cNvPr id="9" name="Oval 8"/>
          <p:cNvSpPr/>
          <p:nvPr/>
        </p:nvSpPr>
        <p:spPr>
          <a:xfrm>
            <a:off x="1524000" y="685800"/>
            <a:ext cx="1371600" cy="457200"/>
          </a:xfrm>
          <a:prstGeom prst="ellipse">
            <a:avLst/>
          </a:prstGeom>
          <a:solidFill>
            <a:schemeClr val="accent2">
              <a:alpha val="27843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b="1" dirty="0">
                <a:solidFill>
                  <a:schemeClr val="accent5">
                    <a:lumMod val="25000"/>
                  </a:schemeClr>
                </a:solidFill>
              </a:rPr>
              <a:t>Rijeka</a:t>
            </a:r>
          </a:p>
        </p:txBody>
      </p:sp>
      <p:sp>
        <p:nvSpPr>
          <p:cNvPr id="10" name="Oval 9"/>
          <p:cNvSpPr/>
          <p:nvPr/>
        </p:nvSpPr>
        <p:spPr>
          <a:xfrm>
            <a:off x="762000" y="1524000"/>
            <a:ext cx="1066800" cy="457200"/>
          </a:xfrm>
          <a:prstGeom prst="ellipse">
            <a:avLst/>
          </a:prstGeom>
          <a:solidFill>
            <a:schemeClr val="accent2">
              <a:alpha val="27843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b="1" dirty="0">
                <a:solidFill>
                  <a:schemeClr val="accent5">
                    <a:lumMod val="25000"/>
                  </a:schemeClr>
                </a:solidFill>
              </a:rPr>
              <a:t>Pula</a:t>
            </a:r>
          </a:p>
        </p:txBody>
      </p:sp>
      <p:sp>
        <p:nvSpPr>
          <p:cNvPr id="12" name="Oval 11"/>
          <p:cNvSpPr/>
          <p:nvPr/>
        </p:nvSpPr>
        <p:spPr>
          <a:xfrm>
            <a:off x="3352800" y="3505200"/>
            <a:ext cx="1600200" cy="457200"/>
          </a:xfrm>
          <a:prstGeom prst="ellipse">
            <a:avLst/>
          </a:prstGeom>
          <a:solidFill>
            <a:schemeClr val="accent2">
              <a:alpha val="27843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b="1" dirty="0">
                <a:solidFill>
                  <a:schemeClr val="accent5">
                    <a:lumMod val="25000"/>
                  </a:schemeClr>
                </a:solidFill>
              </a:rPr>
              <a:t>Šibenik</a:t>
            </a:r>
          </a:p>
        </p:txBody>
      </p:sp>
      <p:sp>
        <p:nvSpPr>
          <p:cNvPr id="13" name="Oval 12"/>
          <p:cNvSpPr/>
          <p:nvPr/>
        </p:nvSpPr>
        <p:spPr>
          <a:xfrm>
            <a:off x="2438400" y="2819400"/>
            <a:ext cx="1371600" cy="457200"/>
          </a:xfrm>
          <a:prstGeom prst="ellipse">
            <a:avLst/>
          </a:prstGeom>
          <a:solidFill>
            <a:schemeClr val="accent2">
              <a:alpha val="27843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b="1" dirty="0">
                <a:solidFill>
                  <a:schemeClr val="accent5">
                    <a:lumMod val="25000"/>
                  </a:schemeClr>
                </a:solidFill>
              </a:rPr>
              <a:t>Zadar</a:t>
            </a:r>
          </a:p>
        </p:txBody>
      </p:sp>
      <p:sp>
        <p:nvSpPr>
          <p:cNvPr id="14" name="Oval 13"/>
          <p:cNvSpPr/>
          <p:nvPr/>
        </p:nvSpPr>
        <p:spPr>
          <a:xfrm>
            <a:off x="5791200" y="5486400"/>
            <a:ext cx="2057400" cy="457200"/>
          </a:xfrm>
          <a:prstGeom prst="ellipse">
            <a:avLst/>
          </a:prstGeom>
          <a:solidFill>
            <a:schemeClr val="accent2">
              <a:alpha val="27843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b="1" dirty="0">
                <a:solidFill>
                  <a:schemeClr val="accent5">
                    <a:lumMod val="25000"/>
                  </a:schemeClr>
                </a:solidFill>
              </a:rPr>
              <a:t>Dubrovnik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FB8878-8DEE-47B6-A053-E9048A82672C}" type="datetime1">
              <a:rPr lang="en-US" altLang="sr-Latn-RS" smtClean="0">
                <a:solidFill>
                  <a:schemeClr val="bg1"/>
                </a:solidFill>
              </a:rPr>
              <a:pPr eaLnBrk="1" hangingPunct="1"/>
              <a:t>4/6/2015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26627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r-HR" altLang="sr-Latn-RS" smtClean="0">
              <a:solidFill>
                <a:schemeClr val="bg1"/>
              </a:solidFill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D4EB55-E299-47AE-A83B-D96850A46128}" type="slidenum">
              <a:rPr lang="en-US" altLang="sr-Latn-RS" smtClean="0">
                <a:solidFill>
                  <a:schemeClr val="bg1"/>
                </a:solidFill>
              </a:rPr>
              <a:pPr eaLnBrk="1" hangingPunct="1"/>
              <a:t>24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pic>
        <p:nvPicPr>
          <p:cNvPr id="26629" name="Picture 2" descr="C:\Users\User\Desktop\PRIPREME- 4a\PRIMORSKA RH\SCAN07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534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200400" y="533400"/>
            <a:ext cx="31242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r-HR" sz="2400" b="1" kern="0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MANJI GRADOVI:</a:t>
            </a:r>
          </a:p>
          <a:p>
            <a:pPr>
              <a:defRPr/>
            </a:pPr>
            <a:endParaRPr lang="hr-HR" sz="2400" b="1" kern="0" dirty="0">
              <a:solidFill>
                <a:srgbClr val="002060"/>
              </a:solidFill>
              <a:latin typeface="Comic Sans MS" pitchFamily="66" charset="0"/>
              <a:ea typeface="+mj-ea"/>
              <a:cs typeface="+mj-cs"/>
            </a:endParaRPr>
          </a:p>
          <a:p>
            <a:pPr>
              <a:defRPr/>
            </a:pPr>
            <a:endParaRPr lang="hr-HR" sz="4000" b="1" kern="0" dirty="0">
              <a:solidFill>
                <a:srgbClr val="FF00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657600" y="990600"/>
            <a:ext cx="5486400" cy="1752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r-HR" sz="2400" b="1" kern="0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Poreč, Rovinj, Pazin,Opatija,</a:t>
            </a:r>
          </a:p>
          <a:p>
            <a:pPr>
              <a:defRPr/>
            </a:pPr>
            <a:r>
              <a:rPr lang="hr-HR" sz="2400" b="1" kern="0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Crikvenica, Senj, Knin, Drniš,Sinj,</a:t>
            </a:r>
          </a:p>
          <a:p>
            <a:pPr>
              <a:defRPr/>
            </a:pPr>
            <a:r>
              <a:rPr lang="hr-HR" sz="2400" b="1" kern="0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Makarska, Imotski i Metković.</a:t>
            </a:r>
          </a:p>
          <a:p>
            <a:pPr>
              <a:defRPr/>
            </a:pPr>
            <a:endParaRPr lang="hr-HR" sz="2400" b="1" kern="0" dirty="0">
              <a:solidFill>
                <a:srgbClr val="002060"/>
              </a:solidFill>
              <a:latin typeface="Comic Sans MS" pitchFamily="66" charset="0"/>
              <a:ea typeface="+mj-ea"/>
              <a:cs typeface="+mj-cs"/>
            </a:endParaRPr>
          </a:p>
          <a:p>
            <a:pPr>
              <a:defRPr/>
            </a:pPr>
            <a:endParaRPr lang="hr-HR" sz="4000" b="1" kern="0" dirty="0">
              <a:solidFill>
                <a:srgbClr val="FF00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38200" y="121920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66800" y="1447800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71600" y="1219200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81200" y="1143000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590800" y="1371600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19400" y="2286000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67200" y="3352800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343400" y="3657600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00600" y="4038600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334000" y="4756150"/>
            <a:ext cx="381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91200" y="4419600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48400" y="5029200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381000" y="4038600"/>
            <a:ext cx="31242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r-HR" sz="2400" b="1" kern="0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NA  OTOCIMA:</a:t>
            </a:r>
          </a:p>
          <a:p>
            <a:pPr>
              <a:defRPr/>
            </a:pPr>
            <a:endParaRPr lang="hr-HR" sz="2400" b="1" kern="0" dirty="0">
              <a:solidFill>
                <a:srgbClr val="002060"/>
              </a:solidFill>
              <a:latin typeface="Comic Sans MS" pitchFamily="66" charset="0"/>
              <a:ea typeface="+mj-ea"/>
              <a:cs typeface="+mj-cs"/>
            </a:endParaRPr>
          </a:p>
          <a:p>
            <a:pPr>
              <a:defRPr/>
            </a:pPr>
            <a:endParaRPr lang="hr-HR" sz="4000" b="1" kern="0" dirty="0">
              <a:solidFill>
                <a:srgbClr val="FF00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 bwMode="auto">
          <a:xfrm>
            <a:off x="381000" y="4495800"/>
            <a:ext cx="5486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2400" b="1">
                <a:solidFill>
                  <a:srgbClr val="002060"/>
                </a:solidFill>
                <a:latin typeface="Comic Sans MS" pitchFamily="66" charset="0"/>
              </a:rPr>
              <a:t>Krk, Cres, Mali Lošinj,</a:t>
            </a:r>
          </a:p>
          <a:p>
            <a:pPr eaLnBrk="1" hangingPunct="1"/>
            <a:r>
              <a:rPr lang="hr-HR" altLang="sr-Latn-RS" sz="2400" b="1">
                <a:solidFill>
                  <a:srgbClr val="002060"/>
                </a:solidFill>
                <a:latin typeface="Comic Sans MS" pitchFamily="66" charset="0"/>
              </a:rPr>
              <a:t>Rab,Pag, Hvar i Korčula.</a:t>
            </a:r>
          </a:p>
          <a:p>
            <a:pPr eaLnBrk="1" hangingPunct="1"/>
            <a:endParaRPr lang="hr-HR" altLang="sr-Latn-RS" sz="2400" b="1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/>
            <a:endParaRPr lang="hr-HR" altLang="sr-Latn-RS" sz="4000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438400" y="1643063"/>
            <a:ext cx="304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981200" y="2057400"/>
            <a:ext cx="304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286000" y="2416175"/>
            <a:ext cx="304800" cy="222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438400" y="2133600"/>
            <a:ext cx="228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257800" y="4953000"/>
            <a:ext cx="381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181600" y="5410200"/>
            <a:ext cx="381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895600" y="2667000"/>
            <a:ext cx="228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3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A61BC3-2732-422A-A255-65B42FF5080D}" type="datetime1">
              <a:rPr lang="en-US" altLang="sr-Latn-RS" smtClean="0">
                <a:solidFill>
                  <a:schemeClr val="bg1"/>
                </a:solidFill>
              </a:rPr>
              <a:pPr eaLnBrk="1" hangingPunct="1"/>
              <a:t>4/6/2015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27651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r-HR" altLang="sr-Latn-RS" smtClean="0">
              <a:solidFill>
                <a:schemeClr val="bg1"/>
              </a:solidFill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06E369-6836-45C4-8928-3BC6312E8350}" type="slidenum">
              <a:rPr lang="en-US" altLang="sr-Latn-RS" smtClean="0">
                <a:solidFill>
                  <a:schemeClr val="bg1"/>
                </a:solidFill>
              </a:rPr>
              <a:pPr eaLnBrk="1" hangingPunct="1"/>
              <a:t>25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5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914400" y="685800"/>
            <a:ext cx="7632700" cy="597693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3556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Prošetajmo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Primorskim 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mjestima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5AF57F-9997-4DC7-A046-11DFD950C825}" type="datetime1">
              <a:rPr lang="en-US" altLang="sr-Latn-RS" smtClean="0">
                <a:solidFill>
                  <a:schemeClr val="bg1"/>
                </a:solidFill>
              </a:rPr>
              <a:pPr eaLnBrk="1" hangingPunct="1"/>
              <a:t>4/6/2015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28675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r-HR" altLang="sr-Latn-RS" smtClean="0">
              <a:solidFill>
                <a:schemeClr val="bg1"/>
              </a:solidFill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9A3A4A-746F-4963-BF19-8D69609FEEBA}" type="slidenum">
              <a:rPr lang="en-US" altLang="sr-Latn-RS" smtClean="0">
                <a:solidFill>
                  <a:schemeClr val="bg1"/>
                </a:solidFill>
              </a:rPr>
              <a:pPr eaLnBrk="1" hangingPunct="1"/>
              <a:t>26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pic>
        <p:nvPicPr>
          <p:cNvPr id="39938" name="Picture 2" descr="C:\Users\User\Desktop\PRIPREME- 4a\PRIMORSKA RH\split-croat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70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 descr="C:\Users\User\Desktop\PRIPREME- 4a\PRIMORSKA RH\Dubrovnik_Orsan_2967PANORAMADUBROVN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70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C:\Users\User\Desktop\PRIPREME- 4a\PRIMORSKA RH\CATHDR~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70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C:\Users\User\Desktop\PRIPREME- 4a\PRIMORSKA RH\croatiacruises-zadar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80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 descr="C:\Users\User\Desktop\PRIPREME- 4a\PRIMORSKA RH\pula_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858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 descr="C:\Users\User\Desktop\PRIPREME- 4a\PRIMORSKA RH\rijeka_128346155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925" y="838200"/>
            <a:ext cx="69738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C46350-37D8-4D0A-B428-7CC524A1297A}" type="datetime1">
              <a:rPr lang="en-US" altLang="sr-Latn-RS" smtClean="0">
                <a:solidFill>
                  <a:schemeClr val="bg1"/>
                </a:solidFill>
              </a:rPr>
              <a:pPr eaLnBrk="1" hangingPunct="1"/>
              <a:t>4/6/2015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29699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r-Latn-CS" altLang="sr-Latn-RS" smtClean="0">
              <a:solidFill>
                <a:schemeClr val="bg1"/>
              </a:solidFill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351AA7-7B0B-4286-97AD-CAAEF1B3DF3A}" type="slidenum">
              <a:rPr lang="en-US" altLang="sr-Latn-RS" smtClean="0">
                <a:solidFill>
                  <a:schemeClr val="bg1"/>
                </a:solidFill>
              </a:rPr>
              <a:pPr eaLnBrk="1" hangingPunct="1"/>
              <a:t>27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pic>
        <p:nvPicPr>
          <p:cNvPr id="44034" name="Picture 2" descr="C:\Users\User\Desktop\PRIPREME- 4a\PRIMORSKA RH\ROVIN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483350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1219200" y="1371600"/>
            <a:ext cx="6705600" cy="643413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9440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Povijesne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i kulturne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znamenitosti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primorskih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krajeva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1D2DB7-CB5C-4066-8AB6-728B5908155A}" type="datetime1">
              <a:rPr lang="en-US" altLang="sr-Latn-RS" smtClean="0">
                <a:solidFill>
                  <a:schemeClr val="bg1"/>
                </a:solidFill>
              </a:rPr>
              <a:pPr eaLnBrk="1" hangingPunct="1"/>
              <a:t>4/6/2015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31747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r-Latn-CS" altLang="sr-Latn-RS" smtClean="0">
              <a:solidFill>
                <a:schemeClr val="bg1"/>
              </a:solidFill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9C04CD-90B9-4AEA-8E23-2D2B3BFF118F}" type="slidenum">
              <a:rPr lang="en-US" altLang="sr-Latn-RS" smtClean="0">
                <a:solidFill>
                  <a:schemeClr val="bg1"/>
                </a:solidFill>
              </a:rPr>
              <a:pPr eaLnBrk="1" hangingPunct="1"/>
              <a:t>29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6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1676400" y="381000"/>
            <a:ext cx="5486400" cy="1676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4704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PROŠLOST 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  <p:sp>
        <p:nvSpPr>
          <p:cNvPr id="7" name="Down Arrow 6"/>
          <p:cNvSpPr/>
          <p:nvPr/>
        </p:nvSpPr>
        <p:spPr>
          <a:xfrm rot="2016969">
            <a:off x="1889125" y="1322388"/>
            <a:ext cx="365125" cy="881062"/>
          </a:xfrm>
          <a:prstGeom prst="downArrow">
            <a:avLst/>
          </a:prstGeom>
          <a:solidFill>
            <a:srgbClr val="FFFF00"/>
          </a:solidFill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8" name="Down Arrow 7"/>
          <p:cNvSpPr/>
          <p:nvPr/>
        </p:nvSpPr>
        <p:spPr>
          <a:xfrm rot="20072737">
            <a:off x="6496050" y="1330325"/>
            <a:ext cx="363538" cy="881063"/>
          </a:xfrm>
          <a:prstGeom prst="downArrow">
            <a:avLst/>
          </a:prstGeom>
          <a:solidFill>
            <a:srgbClr val="FFFF00"/>
          </a:solidFill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9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990600" y="2286000"/>
            <a:ext cx="1447800" cy="1143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4704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GRCI 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3400" y="2895600"/>
            <a:ext cx="2438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400" b="1">
                <a:solidFill>
                  <a:schemeClr val="bg1"/>
                </a:solidFill>
                <a:latin typeface="Arial Black" pitchFamily="34" charset="0"/>
              </a:rPr>
              <a:t>osnivali </a:t>
            </a:r>
          </a:p>
          <a:p>
            <a:pPr algn="ctr" eaLnBrk="1" hangingPunct="1"/>
            <a:r>
              <a:rPr lang="hr-HR" altLang="sr-Latn-RS" sz="2400" b="1">
                <a:solidFill>
                  <a:schemeClr val="bg1"/>
                </a:solidFill>
                <a:latin typeface="Arial Black" pitchFamily="34" charset="0"/>
              </a:rPr>
              <a:t>mnoge</a:t>
            </a:r>
          </a:p>
          <a:p>
            <a:pPr algn="ctr" eaLnBrk="1" hangingPunct="1"/>
            <a:r>
              <a:rPr lang="hr-HR" altLang="sr-Latn-RS" sz="2400" b="1">
                <a:solidFill>
                  <a:schemeClr val="bg1"/>
                </a:solidFill>
                <a:latin typeface="Arial Black" pitchFamily="34" charset="0"/>
              </a:rPr>
              <a:t>naseobine</a:t>
            </a:r>
          </a:p>
          <a:p>
            <a:pPr algn="ctr" eaLnBrk="1" hangingPunct="1"/>
            <a:r>
              <a:rPr lang="hr-HR" altLang="sr-Latn-RS" sz="2400" b="1">
                <a:solidFill>
                  <a:schemeClr val="bg1"/>
                </a:solidFill>
                <a:latin typeface="Arial Black" pitchFamily="34" charset="0"/>
              </a:rPr>
              <a:t>na otocima</a:t>
            </a:r>
          </a:p>
          <a:p>
            <a:pPr algn="ctr" eaLnBrk="1" hangingPunct="1"/>
            <a:r>
              <a:rPr lang="hr-HR" altLang="sr-Latn-RS" sz="2400" b="1">
                <a:solidFill>
                  <a:schemeClr val="bg1"/>
                </a:solidFill>
                <a:latin typeface="Arial Black" pitchFamily="34" charset="0"/>
              </a:rPr>
              <a:t>i primorju</a:t>
            </a:r>
            <a:endParaRPr lang="hr-HR" altLang="sr-Latn-RS" sz="2400" b="1">
              <a:solidFill>
                <a:schemeClr val="bg1"/>
              </a:solidFill>
            </a:endParaRPr>
          </a:p>
          <a:p>
            <a:pPr algn="ctr" eaLnBrk="1" hangingPunct="1"/>
            <a:endParaRPr lang="hr-HR" altLang="sr-Latn-RS" sz="2400" b="1">
              <a:solidFill>
                <a:schemeClr val="bg1"/>
              </a:solidFill>
            </a:endParaRPr>
          </a:p>
        </p:txBody>
      </p:sp>
      <p:sp>
        <p:nvSpPr>
          <p:cNvPr id="11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6019800" y="2209800"/>
            <a:ext cx="2743200" cy="1447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4704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RIMLJANI 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72200" y="2971800"/>
            <a:ext cx="2438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400" b="1">
                <a:solidFill>
                  <a:schemeClr val="bg1"/>
                </a:solidFill>
                <a:latin typeface="Arial Black" pitchFamily="34" charset="0"/>
              </a:rPr>
              <a:t>su nastavili</a:t>
            </a:r>
          </a:p>
          <a:p>
            <a:pPr algn="ctr" eaLnBrk="1" hangingPunct="1"/>
            <a:r>
              <a:rPr lang="hr-HR" altLang="sr-Latn-RS" sz="2400" b="1">
                <a:solidFill>
                  <a:schemeClr val="bg1"/>
                </a:solidFill>
                <a:latin typeface="Arial Black" pitchFamily="34" charset="0"/>
              </a:rPr>
              <a:t>razvijati</a:t>
            </a:r>
          </a:p>
          <a:p>
            <a:pPr algn="ctr" eaLnBrk="1" hangingPunct="1"/>
            <a:r>
              <a:rPr lang="hr-HR" altLang="sr-Latn-RS" sz="2400" b="1">
                <a:solidFill>
                  <a:schemeClr val="bg1"/>
                </a:solidFill>
                <a:latin typeface="Arial Black" pitchFamily="34" charset="0"/>
              </a:rPr>
              <a:t>stare</a:t>
            </a:r>
          </a:p>
          <a:p>
            <a:pPr algn="ctr" eaLnBrk="1" hangingPunct="1"/>
            <a:r>
              <a:rPr lang="hr-HR" altLang="sr-Latn-RS" sz="2400" b="1">
                <a:solidFill>
                  <a:schemeClr val="bg1"/>
                </a:solidFill>
                <a:latin typeface="Arial Black" pitchFamily="34" charset="0"/>
              </a:rPr>
              <a:t>gradove,a</a:t>
            </a:r>
          </a:p>
          <a:p>
            <a:pPr algn="ctr" eaLnBrk="1" hangingPunct="1"/>
            <a:r>
              <a:rPr lang="hr-HR" altLang="sr-Latn-RS" sz="2400" b="1">
                <a:solidFill>
                  <a:schemeClr val="bg1"/>
                </a:solidFill>
                <a:latin typeface="Arial Black" pitchFamily="34" charset="0"/>
              </a:rPr>
              <a:t>gradili su</a:t>
            </a:r>
          </a:p>
          <a:p>
            <a:pPr algn="ctr" eaLnBrk="1" hangingPunct="1"/>
            <a:r>
              <a:rPr lang="hr-HR" altLang="sr-Latn-RS" sz="2400" b="1">
                <a:solidFill>
                  <a:schemeClr val="bg1"/>
                </a:solidFill>
                <a:latin typeface="Arial Black" pitchFamily="34" charset="0"/>
              </a:rPr>
              <a:t>i nove</a:t>
            </a:r>
            <a:endParaRPr lang="hr-HR" altLang="sr-Latn-RS" sz="2400" b="1">
              <a:solidFill>
                <a:schemeClr val="bg1"/>
              </a:solidFill>
            </a:endParaRPr>
          </a:p>
          <a:p>
            <a:pPr algn="ctr" eaLnBrk="1" hangingPunct="1"/>
            <a:endParaRPr lang="hr-HR" altLang="sr-Latn-RS" sz="2400" b="1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200400" y="4495800"/>
            <a:ext cx="2667000" cy="1938338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400" b="1">
                <a:solidFill>
                  <a:schemeClr val="bg1"/>
                </a:solidFill>
              </a:rPr>
              <a:t>Iz tog</a:t>
            </a:r>
          </a:p>
          <a:p>
            <a:pPr algn="ctr" eaLnBrk="1" hangingPunct="1"/>
            <a:r>
              <a:rPr lang="hr-HR" altLang="sr-Latn-RS" sz="2400" b="1">
                <a:solidFill>
                  <a:schemeClr val="bg1"/>
                </a:solidFill>
              </a:rPr>
              <a:t>razdoblja</a:t>
            </a:r>
          </a:p>
          <a:p>
            <a:pPr algn="ctr" eaLnBrk="1" hangingPunct="1"/>
            <a:r>
              <a:rPr lang="hr-HR" altLang="sr-Latn-RS" sz="2400" b="1">
                <a:solidFill>
                  <a:schemeClr val="bg1"/>
                </a:solidFill>
              </a:rPr>
              <a:t>sačuvane su građevine i znamenitosti</a:t>
            </a:r>
            <a:r>
              <a:rPr lang="hr-HR" altLang="sr-Latn-RS" b="1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C:\Users\User\Desktop\PRIPREME- 4a\PRIMORSKA RH\SCAN07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15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54B5F1-43FE-464B-8C01-FF78B7B6B69D}" type="datetime1">
              <a:rPr lang="en-US" altLang="sr-Latn-RS" smtClean="0">
                <a:solidFill>
                  <a:schemeClr val="bg1"/>
                </a:solidFill>
              </a:rPr>
              <a:pPr eaLnBrk="1" hangingPunct="1"/>
              <a:t>4/6/2015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5124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r-Latn-CS" altLang="sr-Latn-RS" smtClean="0">
              <a:solidFill>
                <a:schemeClr val="bg1"/>
              </a:solidFill>
            </a:endParaRPr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82EB1B-C484-4DDB-B63C-99ADAB02106C}" type="slidenum">
              <a:rPr lang="en-US" altLang="sr-Latn-RS" smtClean="0">
                <a:solidFill>
                  <a:schemeClr val="bg1"/>
                </a:solidFill>
              </a:rPr>
              <a:pPr eaLnBrk="1" hangingPunct="1"/>
              <a:t>3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7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533400" y="4191000"/>
            <a:ext cx="2971800" cy="2667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8496"/>
              </a:avLst>
            </a:prstTxWarp>
          </a:bodyPr>
          <a:lstStyle/>
          <a:p>
            <a:pPr algn="ctr">
              <a:defRPr/>
            </a:pPr>
            <a:r>
              <a:rPr lang="hr-HR" sz="3600" kern="10" dirty="0">
                <a:ln w="12700">
                  <a:solidFill>
                    <a:srgbClr val="66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Gorski </a:t>
            </a:r>
          </a:p>
          <a:p>
            <a:pPr algn="ctr">
              <a:defRPr/>
            </a:pPr>
            <a:r>
              <a:rPr lang="hr-HR" sz="3600" kern="10" dirty="0">
                <a:ln w="12700">
                  <a:solidFill>
                    <a:srgbClr val="66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kraj</a:t>
            </a:r>
          </a:p>
          <a:p>
            <a:pPr algn="ctr">
              <a:defRPr/>
            </a:pPr>
            <a:r>
              <a:rPr lang="hr-HR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42176B-E43C-4B3C-9D82-63C14C46FBC7}" type="datetime1">
              <a:rPr lang="en-US" altLang="sr-Latn-RS" smtClean="0">
                <a:solidFill>
                  <a:schemeClr val="bg1"/>
                </a:solidFill>
              </a:rPr>
              <a:pPr eaLnBrk="1" hangingPunct="1"/>
              <a:t>4/6/2015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32771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r-Latn-CS" altLang="sr-Latn-RS" smtClean="0">
              <a:solidFill>
                <a:schemeClr val="bg1"/>
              </a:solidFill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11CE40-DE14-4D7C-B1C2-E669FC3E0555}" type="slidenum">
              <a:rPr lang="en-US" altLang="sr-Latn-RS" smtClean="0">
                <a:solidFill>
                  <a:schemeClr val="bg1"/>
                </a:solidFill>
              </a:rPr>
              <a:pPr eaLnBrk="1" hangingPunct="1"/>
              <a:t>30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6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2514600" y="533400"/>
            <a:ext cx="4724400" cy="2590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4704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UNESCO 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43000" y="1752600"/>
            <a:ext cx="70104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3200">
                <a:solidFill>
                  <a:schemeClr val="bg1"/>
                </a:solidFill>
                <a:latin typeface="Comic Sans MS" pitchFamily="66" charset="0"/>
                <a:cs typeface="Cordia New" pitchFamily="34" charset="-34"/>
              </a:rPr>
              <a:t>Organizacija  Ujedinjenih  naroda  za  prosvjetu, znanost  i  kulturu  sa  sjedištem u  Parizu  utemeljila  je  listu svjetske kulturne  i  prirodne  baštine.</a:t>
            </a:r>
          </a:p>
          <a:p>
            <a:pPr eaLnBrk="1" hangingPunct="1"/>
            <a:endParaRPr lang="hr-HR" altLang="sr-Latn-RS" sz="2400" b="1">
              <a:solidFill>
                <a:schemeClr val="bg1"/>
              </a:solidFill>
              <a:latin typeface="Comic Sans MS" pitchFamily="66" charset="0"/>
              <a:cs typeface="Cordia New" pitchFamily="34" charset="-34"/>
            </a:endParaRPr>
          </a:p>
          <a:p>
            <a:pPr algn="ctr" eaLnBrk="1" hangingPunct="1"/>
            <a:endParaRPr lang="hr-HR" altLang="sr-Latn-RS" sz="2400" b="1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71600" y="4572000"/>
            <a:ext cx="7010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3200">
                <a:solidFill>
                  <a:schemeClr val="bg1"/>
                </a:solidFill>
                <a:latin typeface="Comic Sans MS" pitchFamily="66" charset="0"/>
                <a:cs typeface="Cordia New" pitchFamily="34" charset="-34"/>
              </a:rPr>
              <a:t>Na  toj  listi  su  samo  oni  spomenici  koji  su  očuvani  i  primjereno  obnovljeni.,</a:t>
            </a:r>
          </a:p>
          <a:p>
            <a:pPr eaLnBrk="1" hangingPunct="1"/>
            <a:endParaRPr lang="hr-HR" altLang="sr-Latn-RS" sz="2400" b="1">
              <a:solidFill>
                <a:schemeClr val="bg1"/>
              </a:solidFill>
              <a:latin typeface="Comic Sans MS" pitchFamily="66" charset="0"/>
              <a:cs typeface="Cordia New" pitchFamily="34" charset="-34"/>
            </a:endParaRPr>
          </a:p>
          <a:p>
            <a:pPr algn="ctr" eaLnBrk="1" hangingPunct="1"/>
            <a:endParaRPr lang="hr-HR" altLang="sr-Latn-R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4FB797-8363-4FD1-8F48-2BA0C02A2CB7}" type="datetime1">
              <a:rPr lang="en-US" altLang="sr-Latn-RS" smtClean="0">
                <a:solidFill>
                  <a:schemeClr val="bg1"/>
                </a:solidFill>
              </a:rPr>
              <a:pPr eaLnBrk="1" hangingPunct="1"/>
              <a:t>4/6/2015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33795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r-Latn-CS" altLang="sr-Latn-RS" smtClean="0">
              <a:solidFill>
                <a:schemeClr val="bg1"/>
              </a:solidFill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0E8F7E-D2C6-4B09-AF1C-FE9E17A29708}" type="slidenum">
              <a:rPr lang="en-US" altLang="sr-Latn-RS" smtClean="0">
                <a:solidFill>
                  <a:schemeClr val="bg1"/>
                </a:solidFill>
              </a:rPr>
              <a:pPr eaLnBrk="1" hangingPunct="1"/>
              <a:t>31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6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2438400" y="304800"/>
            <a:ext cx="4724400" cy="1676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4704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UNESCO 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90600" y="1066800"/>
            <a:ext cx="7315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800">
                <a:solidFill>
                  <a:schemeClr val="bg1"/>
                </a:solidFill>
                <a:latin typeface="Comic Sans MS" pitchFamily="66" charset="0"/>
              </a:rPr>
              <a:t>S </a:t>
            </a:r>
            <a:r>
              <a:rPr lang="hr-HR" altLang="sr-Latn-RS" sz="2800" b="1">
                <a:solidFill>
                  <a:schemeClr val="bg1"/>
                </a:solidFill>
                <a:latin typeface="Comic Sans MS" pitchFamily="66" charset="0"/>
              </a:rPr>
              <a:t>područja Hrvatske upisano je  5 spomenika kulture  i  jedan spomenik prirodne baštine.</a:t>
            </a:r>
          </a:p>
        </p:txBody>
      </p:sp>
      <p:sp>
        <p:nvSpPr>
          <p:cNvPr id="11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4495800" y="2743200"/>
            <a:ext cx="2971800" cy="2286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4704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Dubrovnik 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  <p:sp>
        <p:nvSpPr>
          <p:cNvPr id="13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1066800" y="3200400"/>
            <a:ext cx="1905000" cy="2209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4704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Split 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  <p:sp>
        <p:nvSpPr>
          <p:cNvPr id="15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3505200" y="3733800"/>
            <a:ext cx="2057400" cy="1981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4704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Trogir 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  <p:sp>
        <p:nvSpPr>
          <p:cNvPr id="16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1676400" y="4800600"/>
            <a:ext cx="2743200" cy="2590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4704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Šibenik 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  <p:sp>
        <p:nvSpPr>
          <p:cNvPr id="17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6172200" y="4495800"/>
            <a:ext cx="1905000" cy="2590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4704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Poreč 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C34DF6-EFA7-4786-A77D-5C6708D003CA}" type="datetime1">
              <a:rPr lang="en-US" altLang="sr-Latn-RS" smtClean="0">
                <a:solidFill>
                  <a:schemeClr val="bg1"/>
                </a:solidFill>
              </a:rPr>
              <a:pPr eaLnBrk="1" hangingPunct="1"/>
              <a:t>4/6/2015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34819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r-Latn-CS" altLang="sr-Latn-RS" smtClean="0">
              <a:solidFill>
                <a:schemeClr val="bg1"/>
              </a:solidFill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0CB295-08BB-4FFB-B9AA-A9AC7C20FFFA}" type="slidenum">
              <a:rPr lang="en-US" altLang="sr-Latn-RS" smtClean="0">
                <a:solidFill>
                  <a:schemeClr val="bg1"/>
                </a:solidFill>
              </a:rPr>
              <a:pPr eaLnBrk="1" hangingPunct="1"/>
              <a:t>32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11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3124200" y="0"/>
            <a:ext cx="2971800" cy="2286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4704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Dubrovnik 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  <p:pic>
        <p:nvPicPr>
          <p:cNvPr id="34822" name="Picture 2" descr="C:\Users\User\Desktop\PRIPREME- 4a\PRIMORSKA RH\Dubrovnik.j12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5181600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86400" y="1219200"/>
            <a:ext cx="32004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800">
                <a:solidFill>
                  <a:schemeClr val="bg1"/>
                </a:solidFill>
                <a:latin typeface="Comic Sans MS" pitchFamily="66" charset="0"/>
                <a:cs typeface="Cordia New" pitchFamily="34" charset="-34"/>
              </a:rPr>
              <a:t>Povijesna jezgra </a:t>
            </a:r>
          </a:p>
          <a:p>
            <a:pPr algn="ctr" eaLnBrk="1" hangingPunct="1"/>
            <a:r>
              <a:rPr lang="hr-HR" altLang="sr-Latn-RS" sz="2800">
                <a:solidFill>
                  <a:schemeClr val="bg1"/>
                </a:solidFill>
                <a:latin typeface="Comic Sans MS" pitchFamily="66" charset="0"/>
                <a:cs typeface="Cordia New" pitchFamily="34" charset="-34"/>
              </a:rPr>
              <a:t>grada, gradske  zidine s tvrđa-vama, crkve  i palače , te središnju ulicu </a:t>
            </a:r>
          </a:p>
          <a:p>
            <a:pPr algn="ctr" eaLnBrk="1" hangingPunct="1"/>
            <a:r>
              <a:rPr lang="hr-HR" altLang="sr-Latn-RS" sz="3200">
                <a:solidFill>
                  <a:schemeClr val="bg1"/>
                </a:solidFill>
                <a:latin typeface="Comic Sans MS" pitchFamily="66" charset="0"/>
                <a:cs typeface="Cordia New" pitchFamily="34" charset="-34"/>
              </a:rPr>
              <a:t>Stradun.</a:t>
            </a:r>
          </a:p>
          <a:p>
            <a:pPr eaLnBrk="1" hangingPunct="1"/>
            <a:endParaRPr lang="hr-HR" altLang="sr-Latn-RS" sz="2400" b="1">
              <a:solidFill>
                <a:schemeClr val="bg1"/>
              </a:solidFill>
              <a:latin typeface="Comic Sans MS" pitchFamily="66" charset="0"/>
              <a:cs typeface="Cordia New" pitchFamily="34" charset="-34"/>
            </a:endParaRPr>
          </a:p>
          <a:p>
            <a:pPr algn="ctr" eaLnBrk="1" hangingPunct="1"/>
            <a:endParaRPr lang="hr-HR" altLang="sr-Latn-R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EC672B-04FA-4548-9053-56D8E809136B}" type="datetime1">
              <a:rPr lang="en-US" altLang="sr-Latn-RS" smtClean="0">
                <a:solidFill>
                  <a:schemeClr val="bg1"/>
                </a:solidFill>
              </a:rPr>
              <a:pPr eaLnBrk="1" hangingPunct="1"/>
              <a:t>4/6/2015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35843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r-Latn-CS" altLang="sr-Latn-RS" smtClean="0">
              <a:solidFill>
                <a:schemeClr val="bg1"/>
              </a:solidFill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09A267-4014-4EDF-8366-815F7C9F314B}" type="slidenum">
              <a:rPr lang="en-US" altLang="sr-Latn-RS" smtClean="0">
                <a:solidFill>
                  <a:schemeClr val="bg1"/>
                </a:solidFill>
              </a:rPr>
              <a:pPr eaLnBrk="1" hangingPunct="1"/>
              <a:t>33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13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3505200" y="-76200"/>
            <a:ext cx="1905000" cy="2209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4704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Split 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  <p:pic>
        <p:nvPicPr>
          <p:cNvPr id="35846" name="Picture 4" descr="C:\Users\User\Desktop\PRIPREME- 4a\PRIMORSKA RH\800px-Paleis_van_Diocletian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4470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86400" y="1219200"/>
            <a:ext cx="3200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3200">
                <a:solidFill>
                  <a:schemeClr val="bg1"/>
                </a:solidFill>
                <a:latin typeface="Comic Sans MS" pitchFamily="66" charset="0"/>
                <a:cs typeface="Cordia New" pitchFamily="34" charset="-34"/>
              </a:rPr>
              <a:t>Dioklecijanova palača</a:t>
            </a:r>
          </a:p>
          <a:p>
            <a:pPr eaLnBrk="1" hangingPunct="1"/>
            <a:endParaRPr lang="hr-HR" altLang="sr-Latn-RS" sz="2400" b="1">
              <a:solidFill>
                <a:schemeClr val="bg1"/>
              </a:solidFill>
              <a:latin typeface="Comic Sans MS" pitchFamily="66" charset="0"/>
              <a:cs typeface="Cordia New" pitchFamily="34" charset="-34"/>
            </a:endParaRPr>
          </a:p>
          <a:p>
            <a:pPr algn="ctr" eaLnBrk="1" hangingPunct="1"/>
            <a:endParaRPr lang="hr-HR" altLang="sr-Latn-RS" sz="2400" b="1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34000" y="2362200"/>
            <a:ext cx="32004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3200">
                <a:solidFill>
                  <a:schemeClr val="bg1"/>
                </a:solidFill>
                <a:latin typeface="Comic Sans MS" pitchFamily="66" charset="0"/>
                <a:cs typeface="Cordia New" pitchFamily="34" charset="-34"/>
              </a:rPr>
              <a:t>U 4.st. dao ju je  sagraditi car   Dioklecijan.</a:t>
            </a:r>
          </a:p>
          <a:p>
            <a:pPr eaLnBrk="1" hangingPunct="1"/>
            <a:endParaRPr lang="hr-HR" altLang="sr-Latn-RS" sz="2400" b="1">
              <a:solidFill>
                <a:schemeClr val="bg1"/>
              </a:solidFill>
              <a:latin typeface="Comic Sans MS" pitchFamily="66" charset="0"/>
              <a:cs typeface="Cordia New" pitchFamily="34" charset="-34"/>
            </a:endParaRPr>
          </a:p>
          <a:p>
            <a:pPr algn="ctr" eaLnBrk="1" hangingPunct="1"/>
            <a:endParaRPr lang="hr-HR" altLang="sr-Latn-R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185FC4-2579-4734-B656-390FA02B0941}" type="datetime1">
              <a:rPr lang="en-US" altLang="sr-Latn-RS" smtClean="0">
                <a:solidFill>
                  <a:schemeClr val="bg1"/>
                </a:solidFill>
              </a:rPr>
              <a:pPr eaLnBrk="1" hangingPunct="1"/>
              <a:t>4/6/2015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36867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r-Latn-CS" altLang="sr-Latn-RS" smtClean="0">
              <a:solidFill>
                <a:schemeClr val="bg1"/>
              </a:solidFill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1DAFD7-D236-4B91-99B5-9562894ABFB1}" type="slidenum">
              <a:rPr lang="en-US" altLang="sr-Latn-RS" smtClean="0">
                <a:solidFill>
                  <a:schemeClr val="bg1"/>
                </a:solidFill>
              </a:rPr>
              <a:pPr eaLnBrk="1" hangingPunct="1"/>
              <a:t>34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5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3124200" y="0"/>
            <a:ext cx="2057400" cy="1981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4704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Trogir 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  <p:pic>
        <p:nvPicPr>
          <p:cNvPr id="36870" name="Picture 2" descr="C:\Users\User\Desktop\PRIPREME- 4a\PRIMORSKA RH\Trogi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31242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3" descr="C:\Users\User\Desktop\PRIPREME- 4a\PRIMORSKA RH\SvLovro.jpg Trog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2971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62600" y="838200"/>
            <a:ext cx="32004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2800">
                <a:solidFill>
                  <a:schemeClr val="bg1"/>
                </a:solidFill>
                <a:latin typeface="Comic Sans MS" pitchFamily="66" charset="0"/>
                <a:cs typeface="Cordia New" pitchFamily="34" charset="-34"/>
              </a:rPr>
              <a:t>Povijesna jezgra </a:t>
            </a:r>
          </a:p>
          <a:p>
            <a:pPr eaLnBrk="1" hangingPunct="1"/>
            <a:r>
              <a:rPr lang="hr-HR" altLang="sr-Latn-RS" sz="2800">
                <a:solidFill>
                  <a:schemeClr val="bg1"/>
                </a:solidFill>
                <a:latin typeface="Comic Sans MS" pitchFamily="66" charset="0"/>
                <a:cs typeface="Cordia New" pitchFamily="34" charset="-34"/>
              </a:rPr>
              <a:t>grada: </a:t>
            </a:r>
          </a:p>
          <a:p>
            <a:pPr eaLnBrk="1" hangingPunct="1"/>
            <a:r>
              <a:rPr lang="hr-HR" altLang="sr-Latn-RS" sz="2800">
                <a:solidFill>
                  <a:schemeClr val="bg1"/>
                </a:solidFill>
                <a:latin typeface="Comic Sans MS" pitchFamily="66" charset="0"/>
                <a:cs typeface="Cordia New" pitchFamily="34" charset="-34"/>
              </a:rPr>
              <a:t>        - niz  palača         </a:t>
            </a:r>
          </a:p>
          <a:p>
            <a:pPr eaLnBrk="1" hangingPunct="1"/>
            <a:r>
              <a:rPr lang="hr-HR" altLang="sr-Latn-RS" sz="2800">
                <a:solidFill>
                  <a:schemeClr val="bg1"/>
                </a:solidFill>
                <a:latin typeface="Comic Sans MS" pitchFamily="66" charset="0"/>
                <a:cs typeface="Cordia New" pitchFamily="34" charset="-34"/>
              </a:rPr>
              <a:t>        - katedrala</a:t>
            </a:r>
            <a:endParaRPr lang="hr-HR" altLang="sr-Latn-RS" sz="3200">
              <a:solidFill>
                <a:schemeClr val="bg1"/>
              </a:solidFill>
              <a:latin typeface="Comic Sans MS" pitchFamily="66" charset="0"/>
              <a:cs typeface="Cordia New" pitchFamily="34" charset="-34"/>
            </a:endParaRPr>
          </a:p>
          <a:p>
            <a:pPr eaLnBrk="1" hangingPunct="1"/>
            <a:endParaRPr lang="hr-HR" altLang="sr-Latn-RS" sz="2400" b="1">
              <a:solidFill>
                <a:schemeClr val="bg1"/>
              </a:solidFill>
              <a:latin typeface="Comic Sans MS" pitchFamily="66" charset="0"/>
              <a:cs typeface="Cordia New" pitchFamily="34" charset="-34"/>
            </a:endParaRPr>
          </a:p>
          <a:p>
            <a:pPr algn="ctr" eaLnBrk="1" hangingPunct="1"/>
            <a:endParaRPr lang="hr-HR" altLang="sr-Latn-R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D79359-C289-440F-BF06-B730E20A8F54}" type="datetime1">
              <a:rPr lang="en-US" altLang="sr-Latn-RS" smtClean="0">
                <a:solidFill>
                  <a:schemeClr val="bg1"/>
                </a:solidFill>
              </a:rPr>
              <a:pPr eaLnBrk="1" hangingPunct="1"/>
              <a:t>4/6/2015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37891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r-Latn-CS" altLang="sr-Latn-RS" smtClean="0">
              <a:solidFill>
                <a:schemeClr val="bg1"/>
              </a:solidFill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743679-5F76-4D63-8165-E2F2BBFA9644}" type="slidenum">
              <a:rPr lang="en-US" altLang="sr-Latn-RS" smtClean="0">
                <a:solidFill>
                  <a:schemeClr val="bg1"/>
                </a:solidFill>
              </a:rPr>
              <a:pPr eaLnBrk="1" hangingPunct="1"/>
              <a:t>35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pic>
        <p:nvPicPr>
          <p:cNvPr id="37893" name="Picture 2" descr="C:\Users\User\Desktop\PRIPREME- 4a\PRIMORSKA RH\800px-Sibenik_katedra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5562600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2743200" y="304800"/>
            <a:ext cx="2743200" cy="2590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4704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Šibenik 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43600" y="1371600"/>
            <a:ext cx="32004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800">
                <a:solidFill>
                  <a:schemeClr val="bg1"/>
                </a:solidFill>
                <a:latin typeface="Comic Sans MS" pitchFamily="66" charset="0"/>
                <a:cs typeface="Cordia New" pitchFamily="34" charset="-34"/>
              </a:rPr>
              <a:t>Katedrala</a:t>
            </a:r>
          </a:p>
          <a:p>
            <a:pPr algn="ctr" eaLnBrk="1" hangingPunct="1"/>
            <a:r>
              <a:rPr lang="hr-HR" altLang="sr-Latn-RS" sz="2800" b="1">
                <a:solidFill>
                  <a:schemeClr val="bg1"/>
                </a:solidFill>
                <a:latin typeface="Comic Sans MS" pitchFamily="66" charset="0"/>
                <a:cs typeface="Cordia New" pitchFamily="34" charset="-34"/>
              </a:rPr>
              <a:t>svetog </a:t>
            </a:r>
          </a:p>
          <a:p>
            <a:pPr algn="ctr" eaLnBrk="1" hangingPunct="1"/>
            <a:r>
              <a:rPr lang="hr-HR" altLang="sr-Latn-RS" sz="2800" b="1">
                <a:solidFill>
                  <a:schemeClr val="bg1"/>
                </a:solidFill>
                <a:latin typeface="Comic Sans MS" pitchFamily="66" charset="0"/>
                <a:cs typeface="Cordia New" pitchFamily="34" charset="-34"/>
              </a:rPr>
              <a:t>Jakova</a:t>
            </a:r>
          </a:p>
          <a:p>
            <a:pPr algn="ctr" eaLnBrk="1" hangingPunct="1"/>
            <a:r>
              <a:rPr lang="hr-HR" altLang="sr-Latn-RS" sz="2800">
                <a:solidFill>
                  <a:schemeClr val="bg1"/>
                </a:solidFill>
                <a:latin typeface="Comic Sans MS" pitchFamily="66" charset="0"/>
                <a:cs typeface="Cordia New" pitchFamily="34" charset="-34"/>
              </a:rPr>
              <a:t>iz 15. st.</a:t>
            </a:r>
            <a:endParaRPr lang="hr-HR" altLang="sr-Latn-RS" sz="3200">
              <a:solidFill>
                <a:schemeClr val="bg1"/>
              </a:solidFill>
              <a:latin typeface="Comic Sans MS" pitchFamily="66" charset="0"/>
              <a:cs typeface="Cordia New" pitchFamily="34" charset="-34"/>
            </a:endParaRPr>
          </a:p>
          <a:p>
            <a:pPr eaLnBrk="1" hangingPunct="1"/>
            <a:endParaRPr lang="hr-HR" altLang="sr-Latn-RS" sz="2400" b="1">
              <a:solidFill>
                <a:schemeClr val="bg1"/>
              </a:solidFill>
              <a:latin typeface="Comic Sans MS" pitchFamily="66" charset="0"/>
              <a:cs typeface="Cordia New" pitchFamily="34" charset="-34"/>
            </a:endParaRPr>
          </a:p>
          <a:p>
            <a:pPr algn="ctr" eaLnBrk="1" hangingPunct="1"/>
            <a:endParaRPr lang="hr-HR" altLang="sr-Latn-R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36B070-9536-4D93-977A-D8BFEF2546A3}" type="datetime1">
              <a:rPr lang="en-US" altLang="sr-Latn-RS" smtClean="0">
                <a:solidFill>
                  <a:schemeClr val="bg1"/>
                </a:solidFill>
              </a:rPr>
              <a:pPr eaLnBrk="1" hangingPunct="1"/>
              <a:t>4/6/2015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38915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r-Latn-CS" altLang="sr-Latn-RS" smtClean="0">
              <a:solidFill>
                <a:schemeClr val="bg1"/>
              </a:solidFill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58C620-DBEC-4C9B-8015-98DC2E414C6C}" type="slidenum">
              <a:rPr lang="en-US" altLang="sr-Latn-RS" smtClean="0">
                <a:solidFill>
                  <a:schemeClr val="bg1"/>
                </a:solidFill>
              </a:rPr>
              <a:pPr eaLnBrk="1" hangingPunct="1"/>
              <a:t>36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5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3276600" y="0"/>
            <a:ext cx="1905000" cy="2590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4704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Poreč 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  <p:pic>
        <p:nvPicPr>
          <p:cNvPr id="38918" name="Picture 2" descr="C:\Users\User\Desktop\PRIPREME- 4a\PRIMORSKA RH\448px-EuphrasiusBasil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112838"/>
            <a:ext cx="4191000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3" descr="C:\Users\User\Desktop\PRIPREME- 4a\PRIMORSKA RH\img_8508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38100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86400" y="1219200"/>
            <a:ext cx="32004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800">
                <a:solidFill>
                  <a:schemeClr val="bg1"/>
                </a:solidFill>
                <a:latin typeface="Comic Sans MS" pitchFamily="66" charset="0"/>
                <a:cs typeface="Cordia New" pitchFamily="34" charset="-34"/>
              </a:rPr>
              <a:t>Eufrazijeva</a:t>
            </a:r>
          </a:p>
          <a:p>
            <a:pPr algn="ctr" eaLnBrk="1" hangingPunct="1"/>
            <a:r>
              <a:rPr lang="hr-HR" altLang="sr-Latn-RS" sz="2800">
                <a:solidFill>
                  <a:schemeClr val="bg1"/>
                </a:solidFill>
                <a:latin typeface="Comic Sans MS" pitchFamily="66" charset="0"/>
                <a:cs typeface="Cordia New" pitchFamily="34" charset="-34"/>
              </a:rPr>
              <a:t>bazilika</a:t>
            </a:r>
          </a:p>
          <a:p>
            <a:pPr algn="ctr" eaLnBrk="1" hangingPunct="1"/>
            <a:r>
              <a:rPr lang="hr-HR" altLang="sr-Latn-RS" sz="2800">
                <a:solidFill>
                  <a:schemeClr val="bg1"/>
                </a:solidFill>
                <a:latin typeface="Comic Sans MS" pitchFamily="66" charset="0"/>
                <a:cs typeface="Cordia New" pitchFamily="34" charset="-34"/>
              </a:rPr>
              <a:t>iz  6.st.</a:t>
            </a:r>
          </a:p>
          <a:p>
            <a:pPr algn="ctr" eaLnBrk="1" hangingPunct="1"/>
            <a:r>
              <a:rPr lang="hr-HR" altLang="sr-Latn-RS" sz="3200">
                <a:solidFill>
                  <a:schemeClr val="bg1"/>
                </a:solidFill>
                <a:latin typeface="Comic Sans MS" pitchFamily="66" charset="0"/>
                <a:cs typeface="Cordia New" pitchFamily="34" charset="-34"/>
              </a:rPr>
              <a:t>.</a:t>
            </a:r>
          </a:p>
          <a:p>
            <a:pPr eaLnBrk="1" hangingPunct="1"/>
            <a:endParaRPr lang="hr-HR" altLang="sr-Latn-RS" sz="2400" b="1">
              <a:solidFill>
                <a:schemeClr val="bg1"/>
              </a:solidFill>
              <a:latin typeface="Comic Sans MS" pitchFamily="66" charset="0"/>
              <a:cs typeface="Cordia New" pitchFamily="34" charset="-34"/>
            </a:endParaRPr>
          </a:p>
          <a:p>
            <a:pPr algn="ctr" eaLnBrk="1" hangingPunct="1"/>
            <a:endParaRPr lang="hr-HR" altLang="sr-Latn-R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46CAFF-7F44-4939-B79E-07858A973E4C}" type="datetime1">
              <a:rPr lang="en-US" altLang="sr-Latn-RS" smtClean="0">
                <a:solidFill>
                  <a:schemeClr val="bg1"/>
                </a:solidFill>
              </a:rPr>
              <a:pPr eaLnBrk="1" hangingPunct="1"/>
              <a:t>4/6/2015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39939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r-Latn-CS" altLang="sr-Latn-RS" smtClean="0">
              <a:solidFill>
                <a:schemeClr val="bg1"/>
              </a:solidFill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5524D8-5284-4C7B-BC2B-A2EFDC4A3CD8}" type="slidenum">
              <a:rPr lang="en-US" altLang="sr-Latn-RS" smtClean="0">
                <a:solidFill>
                  <a:schemeClr val="bg1"/>
                </a:solidFill>
              </a:rPr>
              <a:pPr eaLnBrk="1" hangingPunct="1"/>
              <a:t>37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457200"/>
            <a:ext cx="731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chemeClr val="bg1"/>
                </a:solidFill>
                <a:latin typeface="Comic Sans MS" pitchFamily="66" charset="0"/>
              </a:rPr>
              <a:t>Ostali  kulturno-povijesni spomenici spomenici su:</a:t>
            </a:r>
          </a:p>
        </p:txBody>
      </p:sp>
      <p:sp>
        <p:nvSpPr>
          <p:cNvPr id="6" name="Oval 5"/>
          <p:cNvSpPr/>
          <p:nvPr/>
        </p:nvSpPr>
        <p:spPr>
          <a:xfrm>
            <a:off x="1295400" y="1371600"/>
            <a:ext cx="1600200" cy="609600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400" b="1" dirty="0">
                <a:solidFill>
                  <a:schemeClr val="bg1"/>
                </a:solidFill>
              </a:rPr>
              <a:t>Hum</a:t>
            </a:r>
          </a:p>
        </p:txBody>
      </p:sp>
      <p:sp>
        <p:nvSpPr>
          <p:cNvPr id="7" name="Oval 6"/>
          <p:cNvSpPr/>
          <p:nvPr/>
        </p:nvSpPr>
        <p:spPr>
          <a:xfrm>
            <a:off x="3581400" y="1524000"/>
            <a:ext cx="2286000" cy="609600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400" b="1" dirty="0">
                <a:solidFill>
                  <a:schemeClr val="bg1"/>
                </a:solidFill>
              </a:rPr>
              <a:t>Motovun</a:t>
            </a:r>
          </a:p>
        </p:txBody>
      </p:sp>
      <p:sp>
        <p:nvSpPr>
          <p:cNvPr id="8" name="Oval 7"/>
          <p:cNvSpPr/>
          <p:nvPr/>
        </p:nvSpPr>
        <p:spPr>
          <a:xfrm>
            <a:off x="6172200" y="1600200"/>
            <a:ext cx="1828800" cy="609600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400" b="1" dirty="0">
                <a:solidFill>
                  <a:schemeClr val="bg1"/>
                </a:solidFill>
              </a:rPr>
              <a:t>Roč</a:t>
            </a:r>
          </a:p>
        </p:txBody>
      </p:sp>
      <p:sp>
        <p:nvSpPr>
          <p:cNvPr id="9" name="Oval 8"/>
          <p:cNvSpPr/>
          <p:nvPr/>
        </p:nvSpPr>
        <p:spPr>
          <a:xfrm>
            <a:off x="3505200" y="2743200"/>
            <a:ext cx="2438400" cy="914400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400" b="1" dirty="0">
                <a:solidFill>
                  <a:schemeClr val="bg1"/>
                </a:solidFill>
              </a:rPr>
              <a:t>utvrda</a:t>
            </a:r>
          </a:p>
          <a:p>
            <a:pPr algn="ctr">
              <a:defRPr/>
            </a:pPr>
            <a:r>
              <a:rPr lang="hr-HR" sz="2400" b="1" dirty="0">
                <a:solidFill>
                  <a:schemeClr val="bg1"/>
                </a:solidFill>
              </a:rPr>
              <a:t>Nehaj-</a:t>
            </a:r>
            <a:r>
              <a:rPr lang="hr-HR" sz="2000" dirty="0">
                <a:solidFill>
                  <a:schemeClr val="bg1"/>
                </a:solidFill>
              </a:rPr>
              <a:t>Senj</a:t>
            </a:r>
          </a:p>
        </p:txBody>
      </p:sp>
      <p:sp>
        <p:nvSpPr>
          <p:cNvPr id="10" name="Oval 9"/>
          <p:cNvSpPr/>
          <p:nvPr/>
        </p:nvSpPr>
        <p:spPr>
          <a:xfrm>
            <a:off x="838200" y="2590800"/>
            <a:ext cx="1905000" cy="838200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dirty="0">
                <a:solidFill>
                  <a:schemeClr val="bg1"/>
                </a:solidFill>
              </a:rPr>
              <a:t>crkve</a:t>
            </a:r>
            <a:r>
              <a:rPr lang="hr-HR" sz="2400" b="1" dirty="0">
                <a:solidFill>
                  <a:schemeClr val="bg1"/>
                </a:solidFill>
              </a:rPr>
              <a:t> Nina</a:t>
            </a:r>
          </a:p>
        </p:txBody>
      </p:sp>
      <p:sp>
        <p:nvSpPr>
          <p:cNvPr id="11" name="Oval 10"/>
          <p:cNvSpPr/>
          <p:nvPr/>
        </p:nvSpPr>
        <p:spPr>
          <a:xfrm>
            <a:off x="6019800" y="2743200"/>
            <a:ext cx="2514600" cy="1066800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dirty="0">
                <a:solidFill>
                  <a:schemeClr val="bg1"/>
                </a:solidFill>
              </a:rPr>
              <a:t>Crkva sv. </a:t>
            </a:r>
            <a:r>
              <a:rPr lang="hr-HR" sz="2400" b="1" dirty="0">
                <a:solidFill>
                  <a:schemeClr val="bg1"/>
                </a:solidFill>
              </a:rPr>
              <a:t>Donata</a:t>
            </a:r>
            <a:r>
              <a:rPr lang="hr-HR" dirty="0">
                <a:solidFill>
                  <a:schemeClr val="bg1"/>
                </a:solidFill>
              </a:rPr>
              <a:t>-Zadar</a:t>
            </a:r>
          </a:p>
        </p:txBody>
      </p:sp>
      <p:sp>
        <p:nvSpPr>
          <p:cNvPr id="12" name="Oval 11"/>
          <p:cNvSpPr/>
          <p:nvPr/>
        </p:nvSpPr>
        <p:spPr>
          <a:xfrm>
            <a:off x="1905000" y="3810000"/>
            <a:ext cx="1905000" cy="838200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dirty="0">
                <a:solidFill>
                  <a:schemeClr val="bg1"/>
                </a:solidFill>
              </a:rPr>
              <a:t>crkve</a:t>
            </a:r>
            <a:r>
              <a:rPr lang="hr-HR" sz="2400" b="1" dirty="0">
                <a:solidFill>
                  <a:schemeClr val="bg1"/>
                </a:solidFill>
              </a:rPr>
              <a:t> Raba</a:t>
            </a:r>
          </a:p>
        </p:txBody>
      </p:sp>
      <p:sp>
        <p:nvSpPr>
          <p:cNvPr id="13" name="Oval 12"/>
          <p:cNvSpPr/>
          <p:nvPr/>
        </p:nvSpPr>
        <p:spPr>
          <a:xfrm>
            <a:off x="4038600" y="4648200"/>
            <a:ext cx="4495800" cy="1524000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dirty="0">
                <a:solidFill>
                  <a:schemeClr val="bg1"/>
                </a:solidFill>
              </a:rPr>
              <a:t>Rijeka-svetište</a:t>
            </a:r>
          </a:p>
          <a:p>
            <a:pPr algn="ctr">
              <a:defRPr/>
            </a:pPr>
            <a:r>
              <a:rPr lang="hr-HR" sz="2400" b="1" dirty="0">
                <a:solidFill>
                  <a:schemeClr val="bg1"/>
                </a:solidFill>
              </a:rPr>
              <a:t> Majke Božje Trsatske</a:t>
            </a:r>
          </a:p>
        </p:txBody>
      </p:sp>
      <p:sp>
        <p:nvSpPr>
          <p:cNvPr id="14" name="Oval 13"/>
          <p:cNvSpPr/>
          <p:nvPr/>
        </p:nvSpPr>
        <p:spPr>
          <a:xfrm>
            <a:off x="533400" y="4800600"/>
            <a:ext cx="2743200" cy="1524000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400" b="1" dirty="0">
                <a:solidFill>
                  <a:schemeClr val="bg1"/>
                </a:solidFill>
              </a:rPr>
              <a:t>Bašćanska ploća   </a:t>
            </a:r>
          </a:p>
          <a:p>
            <a:pPr algn="ctr">
              <a:defRPr/>
            </a:pPr>
            <a:r>
              <a:rPr lang="hr-HR" sz="2000" dirty="0">
                <a:solidFill>
                  <a:schemeClr val="bg1"/>
                </a:solidFill>
              </a:rPr>
              <a:t>Iz Baške (Krk)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CA3E35-F967-410E-8279-7C6F1BF95DAC}" type="datetime1">
              <a:rPr lang="en-US" altLang="sr-Latn-RS" smtClean="0">
                <a:solidFill>
                  <a:schemeClr val="bg1"/>
                </a:solidFill>
              </a:rPr>
              <a:pPr eaLnBrk="1" hangingPunct="1"/>
              <a:t>4/6/2015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40963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r-Latn-CS" altLang="sr-Latn-RS" smtClean="0">
              <a:solidFill>
                <a:schemeClr val="bg1"/>
              </a:solidFill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2475E3-2934-41FB-B7EB-D03EE9B2C85D}" type="slidenum">
              <a:rPr lang="en-US" altLang="sr-Latn-RS" smtClean="0">
                <a:solidFill>
                  <a:schemeClr val="bg1"/>
                </a:solidFill>
              </a:rPr>
              <a:pPr eaLnBrk="1" hangingPunct="1"/>
              <a:t>38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pic>
        <p:nvPicPr>
          <p:cNvPr id="52226" name="Picture 2" descr="C:\Users\User\Desktop\PRIPREME- 4a\PRIMORSKA RH\hum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50081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 descr="C:\Users\User\Desktop\PRIPREME- 4a\PRIMORSKA RH\motovun_341003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5214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C:\Users\User\Desktop\PRIPREME- 4a\PRIMORSKA RH\2_r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588" y="946150"/>
            <a:ext cx="6831012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C:\Users\User\Desktop\PRIPREME- 4a\PRIMORSKA RH\n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010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 descr="C:\Users\User\Desktop\PRIPREME- 4a\PRIMORSKA RH\noviVinodolski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2374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 descr="C:\Users\User\Desktop\PRIPREME- 4a\PRIMORSKA RH\mx_1200673249_Sveti_Dona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3152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8" descr="C:\Users\User\Desktop\PRIPREME- 4a\PRIMORSKA RH\rab_mai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782638"/>
            <a:ext cx="7315200" cy="516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9" descr="C:\Users\User\Desktop\PRIPREME- 4a\PRIMORSKA RH\cat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467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10" descr="C:\Users\User\Desktop\PRIPREME- 4a\PRIMORSKA RH\449px-Trsat_crkva_Gospe_Trsatske_2_01070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467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BFC65-AB93-4F42-BDE5-1C3287E305AF}" type="datetime1">
              <a:rPr lang="en-US" altLang="sr-Latn-RS" smtClean="0">
                <a:solidFill>
                  <a:schemeClr val="bg1"/>
                </a:solidFill>
              </a:rPr>
              <a:pPr eaLnBrk="1" hangingPunct="1"/>
              <a:t>4/6/2015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41987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r-Latn-CS" altLang="sr-Latn-RS" smtClean="0">
              <a:solidFill>
                <a:schemeClr val="bg1"/>
              </a:solidFill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3257D6-1E55-452B-B231-6E1D2763EEC3}" type="slidenum">
              <a:rPr lang="en-US" altLang="sr-Latn-RS" smtClean="0">
                <a:solidFill>
                  <a:schemeClr val="bg1"/>
                </a:solidFill>
              </a:rPr>
              <a:pPr eaLnBrk="1" hangingPunct="1"/>
              <a:t>39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6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838200" y="1981200"/>
            <a:ext cx="2514600" cy="1676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4704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Nacionalni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parkovi 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43000" y="228600"/>
            <a:ext cx="7315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chemeClr val="bg1"/>
                </a:solidFill>
                <a:latin typeface="Comic Sans MS" pitchFamily="66" charset="0"/>
              </a:rPr>
              <a:t>Područja  posebne  prirodne ljepote</a:t>
            </a:r>
          </a:p>
          <a:p>
            <a:pPr algn="ctr" eaLnBrk="1" hangingPunct="1"/>
            <a:r>
              <a:rPr lang="hr-HR" altLang="sr-Latn-RS" sz="2800" b="1">
                <a:solidFill>
                  <a:schemeClr val="bg1"/>
                </a:solidFill>
                <a:latin typeface="Comic Sans MS" pitchFamily="66" charset="0"/>
              </a:rPr>
              <a:t>u kojima nesmetano živi biljni i životinjski svijet.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1828800" y="3200400"/>
            <a:ext cx="365125" cy="881063"/>
          </a:xfrm>
          <a:prstGeom prst="downArrow">
            <a:avLst/>
          </a:prstGeom>
          <a:solidFill>
            <a:srgbClr val="FFFF00"/>
          </a:solidFill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43000" y="4114800"/>
            <a:ext cx="2438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hr-HR" altLang="sr-Latn-RS" sz="2400" b="1">
                <a:solidFill>
                  <a:schemeClr val="bg1"/>
                </a:solidFill>
                <a:latin typeface="Comic Sans MS" pitchFamily="66" charset="0"/>
              </a:rPr>
              <a:t> Brijuni</a:t>
            </a:r>
          </a:p>
          <a:p>
            <a:pPr eaLnBrk="1" hangingPunct="1">
              <a:buFont typeface="Arial" charset="0"/>
              <a:buChar char="•"/>
            </a:pPr>
            <a:r>
              <a:rPr lang="hr-HR" altLang="sr-Latn-RS" sz="2400" b="1">
                <a:solidFill>
                  <a:schemeClr val="bg1"/>
                </a:solidFill>
                <a:latin typeface="Comic Sans MS" pitchFamily="66" charset="0"/>
              </a:rPr>
              <a:t> Paklenica</a:t>
            </a:r>
          </a:p>
          <a:p>
            <a:pPr eaLnBrk="1" hangingPunct="1">
              <a:buFont typeface="Arial" charset="0"/>
              <a:buChar char="•"/>
            </a:pPr>
            <a:r>
              <a:rPr lang="hr-HR" altLang="sr-Latn-RS" sz="2400" b="1">
                <a:solidFill>
                  <a:schemeClr val="bg1"/>
                </a:solidFill>
                <a:latin typeface="Comic Sans MS" pitchFamily="66" charset="0"/>
              </a:rPr>
              <a:t> Krka</a:t>
            </a:r>
          </a:p>
          <a:p>
            <a:pPr eaLnBrk="1" hangingPunct="1">
              <a:buFont typeface="Arial" charset="0"/>
              <a:buChar char="•"/>
            </a:pPr>
            <a:r>
              <a:rPr lang="hr-HR" altLang="sr-Latn-RS" sz="2400" b="1">
                <a:solidFill>
                  <a:schemeClr val="bg1"/>
                </a:solidFill>
                <a:latin typeface="Comic Sans MS" pitchFamily="66" charset="0"/>
              </a:rPr>
              <a:t> Kornati</a:t>
            </a:r>
          </a:p>
          <a:p>
            <a:pPr eaLnBrk="1" hangingPunct="1">
              <a:buFont typeface="Arial" charset="0"/>
              <a:buChar char="•"/>
            </a:pPr>
            <a:r>
              <a:rPr lang="hr-HR" altLang="sr-Latn-RS" sz="2400" b="1">
                <a:solidFill>
                  <a:schemeClr val="bg1"/>
                </a:solidFill>
                <a:latin typeface="Comic Sans MS" pitchFamily="66" charset="0"/>
              </a:rPr>
              <a:t> Mljet</a:t>
            </a:r>
          </a:p>
          <a:p>
            <a:pPr algn="ctr" eaLnBrk="1" hangingPunct="1"/>
            <a:endParaRPr lang="hr-HR" altLang="sr-Latn-RS" sz="2400" b="1">
              <a:solidFill>
                <a:schemeClr val="bg1"/>
              </a:solidFill>
            </a:endParaRPr>
          </a:p>
        </p:txBody>
      </p:sp>
      <p:sp>
        <p:nvSpPr>
          <p:cNvPr id="18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5867400" y="1981200"/>
            <a:ext cx="2209800" cy="1676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4704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Parkovi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prirode 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6781800" y="3200400"/>
            <a:ext cx="365125" cy="881063"/>
          </a:xfrm>
          <a:prstGeom prst="downArrow">
            <a:avLst/>
          </a:prstGeom>
          <a:solidFill>
            <a:srgbClr val="FFFF00"/>
          </a:solidFill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096000" y="4191000"/>
            <a:ext cx="2438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hr-HR" altLang="sr-Latn-RS" sz="2400" b="1">
                <a:solidFill>
                  <a:schemeClr val="bg1"/>
                </a:solidFill>
                <a:latin typeface="Comic Sans MS" pitchFamily="66" charset="0"/>
              </a:rPr>
              <a:t> Biokovo</a:t>
            </a:r>
          </a:p>
          <a:p>
            <a:pPr eaLnBrk="1" hangingPunct="1">
              <a:buFont typeface="Arial" charset="0"/>
              <a:buChar char="•"/>
            </a:pPr>
            <a:r>
              <a:rPr lang="hr-HR" altLang="sr-Latn-RS" sz="2400" b="1">
                <a:solidFill>
                  <a:schemeClr val="bg1"/>
                </a:solidFill>
                <a:latin typeface="Comic Sans MS" pitchFamily="66" charset="0"/>
              </a:rPr>
              <a:t> Telašćica</a:t>
            </a:r>
          </a:p>
          <a:p>
            <a:pPr eaLnBrk="1" hangingPunct="1">
              <a:buFont typeface="Arial" charset="0"/>
              <a:buChar char="•"/>
            </a:pPr>
            <a:r>
              <a:rPr lang="hr-HR" altLang="sr-Latn-RS" sz="2400" b="1">
                <a:solidFill>
                  <a:schemeClr val="bg1"/>
                </a:solidFill>
                <a:latin typeface="Comic Sans MS" pitchFamily="66" charset="0"/>
              </a:rPr>
              <a:t> Vransko</a:t>
            </a:r>
          </a:p>
          <a:p>
            <a:pPr eaLnBrk="1" hangingPunct="1"/>
            <a:r>
              <a:rPr lang="hr-HR" altLang="sr-Latn-RS" sz="2400" b="1">
                <a:solidFill>
                  <a:schemeClr val="bg1"/>
                </a:solidFill>
                <a:latin typeface="Comic Sans MS" pitchFamily="66" charset="0"/>
              </a:rPr>
              <a:t>   jezero</a:t>
            </a:r>
          </a:p>
          <a:p>
            <a:pPr eaLnBrk="1" hangingPunct="1">
              <a:buFont typeface="Arial" charset="0"/>
              <a:buChar char="•"/>
            </a:pPr>
            <a:r>
              <a:rPr lang="hr-HR" altLang="sr-Latn-RS" sz="2400" b="1">
                <a:solidFill>
                  <a:schemeClr val="bg1"/>
                </a:solidFill>
                <a:latin typeface="Comic Sans MS" pitchFamily="66" charset="0"/>
              </a:rPr>
              <a:t> Učka  </a:t>
            </a:r>
          </a:p>
          <a:p>
            <a:pPr algn="ctr" eaLnBrk="1" hangingPunct="1"/>
            <a:endParaRPr lang="hr-HR" altLang="sr-Latn-R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 animBg="1"/>
      <p:bldP spid="14" grpId="0"/>
      <p:bldP spid="18" grpId="0" animBg="1"/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C:\Users\User\Desktop\PRIPREME- 4a\PRIMORSKA RH\SCAN07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4121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021876-874B-435B-A273-DC6FDD842321}" type="datetime1">
              <a:rPr lang="en-US" altLang="sr-Latn-RS" smtClean="0">
                <a:solidFill>
                  <a:schemeClr val="bg1"/>
                </a:solidFill>
              </a:rPr>
              <a:pPr eaLnBrk="1" hangingPunct="1"/>
              <a:t>4/6/2015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6148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r-Latn-CS" altLang="sr-Latn-RS" smtClean="0">
              <a:solidFill>
                <a:schemeClr val="bg1"/>
              </a:solidFill>
            </a:endParaRPr>
          </a:p>
        </p:txBody>
      </p:sp>
      <p:sp>
        <p:nvSpPr>
          <p:cNvPr id="614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D58C89-3C04-48E5-87A1-2019E8D0A7D3}" type="slidenum">
              <a:rPr lang="en-US" altLang="sr-Latn-RS" smtClean="0">
                <a:solidFill>
                  <a:schemeClr val="bg1"/>
                </a:solidFill>
              </a:rPr>
              <a:pPr eaLnBrk="1" hangingPunct="1"/>
              <a:t>4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6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4419600" y="0"/>
            <a:ext cx="4343400" cy="2514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8495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Brežuljkasti 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kraj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0" name="Picture 6" descr="C:\Users\User\Desktop\PRIPREME- 4a\PRIMORSKA RH\paklen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3276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D4F083-DE60-4B45-82E9-858F837F7EB5}" type="datetime1">
              <a:rPr lang="en-US" altLang="sr-Latn-RS" smtClean="0">
                <a:solidFill>
                  <a:schemeClr val="bg1"/>
                </a:solidFill>
              </a:rPr>
              <a:pPr eaLnBrk="1" hangingPunct="1"/>
              <a:t>4/6/2015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43012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r-Latn-CS" altLang="sr-Latn-RS" smtClean="0">
              <a:solidFill>
                <a:schemeClr val="bg1"/>
              </a:solidFill>
            </a:endParaRPr>
          </a:p>
        </p:txBody>
      </p:sp>
      <p:sp>
        <p:nvSpPr>
          <p:cNvPr id="4301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6B4C99-80BD-4205-8F4F-76ED6F749308}" type="slidenum">
              <a:rPr lang="en-US" altLang="sr-Latn-RS" smtClean="0">
                <a:solidFill>
                  <a:schemeClr val="bg1"/>
                </a:solidFill>
              </a:rPr>
              <a:pPr eaLnBrk="1" hangingPunct="1"/>
              <a:t>40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43014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1295400" y="0"/>
            <a:ext cx="5486400" cy="1143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100000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Nacionalni    parkovi 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  <p:pic>
        <p:nvPicPr>
          <p:cNvPr id="77826" name="Picture 2" descr="C:\Users\User\Desktop\PRIPREME- 4a\PRIMORSKA RH\brijuni%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579120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3" descr="C:\Users\User\Desktop\PRIPREME- 4a\PRIMORSKA RH\s3_mljet7607244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57912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 descr="C:\Users\User\Desktop\PRIPREME- 4a\PRIMORSKA RH\kornat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5867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5" descr="C:\Users\User\Desktop\PRIPREME- 4a\PRIMORSKA RH\798px-Krka_Skradinski_buk_Croati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5943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2B9DE9-9835-4953-B11C-4F6CB561E3D0}" type="datetime1">
              <a:rPr lang="en-US" altLang="sr-Latn-RS" smtClean="0">
                <a:solidFill>
                  <a:schemeClr val="bg1"/>
                </a:solidFill>
              </a:rPr>
              <a:pPr eaLnBrk="1" hangingPunct="1"/>
              <a:t>4/6/2015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44035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r-Latn-CS" altLang="sr-Latn-RS" smtClean="0">
              <a:solidFill>
                <a:schemeClr val="bg1"/>
              </a:solidFill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CDE806-689D-4F1A-9531-1105F64B5EE0}" type="slidenum">
              <a:rPr lang="en-US" altLang="sr-Latn-RS" smtClean="0">
                <a:solidFill>
                  <a:schemeClr val="bg1"/>
                </a:solidFill>
              </a:rPr>
              <a:pPr eaLnBrk="1" hangingPunct="1"/>
              <a:t>41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44037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2286000" y="0"/>
            <a:ext cx="5029200" cy="1676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4704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Parkovi   prirode 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  <p:pic>
        <p:nvPicPr>
          <p:cNvPr id="78850" name="Picture 2" descr="C:\Users\User\Desktop\PRIPREME- 4a\PRIMORSKA RH\bioko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0" y="1633538"/>
            <a:ext cx="47625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 descr="C:\Users\User\Desktop\PRIPREME- 4a\PRIMORSKA RH\vransko_jezero_Biograd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3721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 descr="C:\Users\User\Desktop\PRIPREME- 4a\PRIMORSKA RH\Telašći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410200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5" descr="C:\Users\User\Desktop\PRIPREME- 4a\PRIMORSKA RH\uč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2960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1099B1-72F1-4DF7-A03E-61C6D1CCD645}" type="datetime1">
              <a:rPr lang="en-US" altLang="sr-Latn-RS" smtClean="0">
                <a:solidFill>
                  <a:schemeClr val="bg1"/>
                </a:solidFill>
              </a:rPr>
              <a:pPr eaLnBrk="1" hangingPunct="1"/>
              <a:t>4/6/2015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45059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r-Latn-CS" altLang="sr-Latn-RS" smtClean="0">
              <a:solidFill>
                <a:schemeClr val="bg1"/>
              </a:solidFill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184985-AC36-4267-B999-A4C9C0EC4947}" type="slidenum">
              <a:rPr lang="en-US" altLang="sr-Latn-RS" smtClean="0">
                <a:solidFill>
                  <a:schemeClr val="bg1"/>
                </a:solidFill>
              </a:rPr>
              <a:pPr eaLnBrk="1" hangingPunct="1"/>
              <a:t>42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6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2514600" y="304800"/>
            <a:ext cx="47244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4704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Kulturna  i 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narodna  baština 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2286000"/>
            <a:ext cx="3048000" cy="1219200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dirty="0">
                <a:solidFill>
                  <a:schemeClr val="bg1"/>
                </a:solidFill>
              </a:rPr>
              <a:t>VITEŠKA  IGRA</a:t>
            </a:r>
          </a:p>
          <a:p>
            <a:pPr algn="ctr">
              <a:defRPr/>
            </a:pPr>
            <a:r>
              <a:rPr lang="hr-HR" sz="2000" b="1" dirty="0">
                <a:solidFill>
                  <a:schemeClr val="bg1"/>
                </a:solidFill>
              </a:rPr>
              <a:t>Sinjska alka</a:t>
            </a:r>
          </a:p>
        </p:txBody>
      </p:sp>
      <p:sp>
        <p:nvSpPr>
          <p:cNvPr id="9" name="Oval 8"/>
          <p:cNvSpPr/>
          <p:nvPr/>
        </p:nvSpPr>
        <p:spPr>
          <a:xfrm>
            <a:off x="4648200" y="2362200"/>
            <a:ext cx="2438400" cy="1219200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dirty="0">
                <a:solidFill>
                  <a:schemeClr val="bg1"/>
                </a:solidFill>
              </a:rPr>
              <a:t>PLES</a:t>
            </a:r>
          </a:p>
          <a:p>
            <a:pPr algn="ctr">
              <a:defRPr/>
            </a:pPr>
            <a:r>
              <a:rPr lang="hr-HR" sz="2400" b="1" dirty="0">
                <a:solidFill>
                  <a:schemeClr val="bg1"/>
                </a:solidFill>
              </a:rPr>
              <a:t>Moreška</a:t>
            </a:r>
          </a:p>
          <a:p>
            <a:pPr algn="ctr">
              <a:defRPr/>
            </a:pPr>
            <a:r>
              <a:rPr lang="hr-HR" dirty="0">
                <a:solidFill>
                  <a:schemeClr val="bg1"/>
                </a:solidFill>
              </a:rPr>
              <a:t>Korčula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38200" y="3657600"/>
            <a:ext cx="5181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hr-HR" altLang="sr-Latn-RS" sz="2400">
                <a:solidFill>
                  <a:schemeClr val="bg1"/>
                </a:solidFill>
              </a:rPr>
              <a:t> Dubrovačke ljetne igre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r-HR" altLang="sr-Latn-RS" sz="2400">
                <a:solidFill>
                  <a:schemeClr val="bg1"/>
                </a:solidFill>
              </a:rPr>
              <a:t> Splitsko ljeto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r-HR" altLang="sr-Latn-RS" sz="2400">
                <a:solidFill>
                  <a:schemeClr val="bg1"/>
                </a:solidFill>
              </a:rPr>
              <a:t> Šibenski festival djeteta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r-HR" altLang="sr-Latn-RS" sz="2400">
                <a:solidFill>
                  <a:schemeClr val="bg1"/>
                </a:solidFill>
              </a:rPr>
              <a:t> Filmski festival u Puli i Motovunu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r-HR" altLang="sr-Latn-RS" sz="2400">
                <a:solidFill>
                  <a:schemeClr val="bg1"/>
                </a:solidFill>
              </a:rPr>
              <a:t> Glazbene večeri u SV. Donatu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r-HR" altLang="sr-Latn-RS" sz="2400">
                <a:solidFill>
                  <a:schemeClr val="bg1"/>
                </a:solidFill>
              </a:rPr>
              <a:t> Rabska fijera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r-HR" altLang="sr-Latn-RS" sz="2400">
                <a:solidFill>
                  <a:schemeClr val="bg1"/>
                </a:solidFill>
              </a:rPr>
              <a:t> Riječko ljeto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4E47EC-269A-4102-80B7-D6DE4AD8BA24}" type="datetime1">
              <a:rPr lang="en-US" altLang="sr-Latn-RS" smtClean="0">
                <a:solidFill>
                  <a:schemeClr val="bg1"/>
                </a:solidFill>
              </a:rPr>
              <a:pPr eaLnBrk="1" hangingPunct="1"/>
              <a:t>4/6/2015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46083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r-Latn-CS" altLang="sr-Latn-RS" smtClean="0">
              <a:solidFill>
                <a:schemeClr val="bg1"/>
              </a:solidFill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D8F1EF-1209-460E-B7B1-3C340B06FF6C}" type="slidenum">
              <a:rPr lang="en-US" altLang="sr-Latn-RS" smtClean="0">
                <a:solidFill>
                  <a:schemeClr val="bg1"/>
                </a:solidFill>
              </a:rPr>
              <a:pPr eaLnBrk="1" hangingPunct="1"/>
              <a:t>43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67200" y="533400"/>
            <a:ext cx="4572000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3600" b="1">
                <a:solidFill>
                  <a:schemeClr val="bg1"/>
                </a:solidFill>
              </a:rPr>
              <a:t>Sinjska alka</a:t>
            </a:r>
            <a:r>
              <a:rPr lang="hr-HR" altLang="sr-Latn-RS" sz="3600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r>
              <a:rPr lang="hr-HR" altLang="sr-Latn-RS" sz="2800"/>
              <a:t>je hrvatska viteška igra. </a:t>
            </a:r>
          </a:p>
          <a:p>
            <a:pPr algn="ctr" eaLnBrk="1" hangingPunct="1"/>
            <a:r>
              <a:rPr lang="hr-HR" altLang="sr-Latn-RS" sz="2800"/>
              <a:t>Održava se u 8. mj. u Sinju </a:t>
            </a:r>
          </a:p>
          <a:p>
            <a:pPr algn="ctr" eaLnBrk="1" hangingPunct="1"/>
            <a:r>
              <a:rPr lang="hr-HR" altLang="sr-Latn-RS" sz="2800"/>
              <a:t>i na godišnjicu pobjede nad </a:t>
            </a:r>
          </a:p>
          <a:p>
            <a:pPr algn="ctr" eaLnBrk="1" hangingPunct="1"/>
            <a:r>
              <a:rPr lang="hr-HR" altLang="sr-Latn-RS" sz="2800"/>
              <a:t>turskim osvajačima </a:t>
            </a:r>
          </a:p>
          <a:p>
            <a:pPr algn="ctr" eaLnBrk="1" hangingPunct="1"/>
            <a:r>
              <a:rPr lang="hr-HR" altLang="sr-Latn-RS" sz="2800"/>
              <a:t>14. kolovoza1715. </a:t>
            </a:r>
          </a:p>
          <a:p>
            <a:pPr algn="ctr" eaLnBrk="1" hangingPunct="1"/>
            <a:r>
              <a:rPr lang="hr-HR" altLang="sr-Latn-RS" sz="2800"/>
              <a:t>Na taj dan je 700 hrvatskih </a:t>
            </a:r>
          </a:p>
          <a:p>
            <a:pPr algn="ctr" eaLnBrk="1" hangingPunct="1"/>
            <a:r>
              <a:rPr lang="hr-HR" altLang="sr-Latn-RS" sz="2800"/>
              <a:t>vojnika iz Sinja uspjelo </a:t>
            </a:r>
          </a:p>
          <a:p>
            <a:pPr algn="ctr" eaLnBrk="1" hangingPunct="1"/>
            <a:r>
              <a:rPr lang="hr-HR" altLang="sr-Latn-RS" sz="2800"/>
              <a:t>odbiti navalu turske vojske </a:t>
            </a:r>
          </a:p>
          <a:p>
            <a:pPr algn="ctr" eaLnBrk="1" hangingPunct="1"/>
            <a:r>
              <a:rPr lang="hr-HR" altLang="sr-Latn-RS" sz="2800"/>
              <a:t>koja je brojala 60.000 vojnika.</a:t>
            </a:r>
          </a:p>
        </p:txBody>
      </p:sp>
      <p:pic>
        <p:nvPicPr>
          <p:cNvPr id="46086" name="Picture 2" descr="C:\Users\User\Desktop\PRIPREME- 4a\PRIMORSKA RH\800px-Alka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88" y="914400"/>
            <a:ext cx="40211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CCE00A-51E0-4917-ADA5-4BD7ACD4BEF4}" type="datetime1">
              <a:rPr lang="en-US" altLang="sr-Latn-RS" smtClean="0">
                <a:solidFill>
                  <a:schemeClr val="bg1"/>
                </a:solidFill>
              </a:rPr>
              <a:pPr eaLnBrk="1" hangingPunct="1"/>
              <a:t>4/6/2015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47107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r-Latn-CS" altLang="sr-Latn-RS" smtClean="0">
              <a:solidFill>
                <a:schemeClr val="bg1"/>
              </a:solidFill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F9E3F6-9D3F-4D7B-B108-6AEEE52E24F3}" type="slidenum">
              <a:rPr lang="en-US" altLang="sr-Latn-RS" smtClean="0">
                <a:solidFill>
                  <a:schemeClr val="bg1"/>
                </a:solidFill>
              </a:rPr>
              <a:pPr eaLnBrk="1" hangingPunct="1"/>
              <a:t>44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953000" y="228600"/>
            <a:ext cx="45720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3600" b="1">
                <a:solidFill>
                  <a:schemeClr val="bg1"/>
                </a:solidFill>
              </a:rPr>
              <a:t>Moreška</a:t>
            </a:r>
            <a:r>
              <a:rPr lang="hr-HR" altLang="sr-Latn-RS"/>
              <a:t> </a:t>
            </a:r>
          </a:p>
          <a:p>
            <a:pPr algn="ctr" eaLnBrk="1" hangingPunct="1"/>
            <a:r>
              <a:rPr lang="hr-HR" altLang="sr-Latn-RS" sz="2800"/>
              <a:t>je viteški bojni ples </a:t>
            </a:r>
          </a:p>
          <a:p>
            <a:pPr algn="ctr" eaLnBrk="1" hangingPunct="1"/>
            <a:r>
              <a:rPr lang="hr-HR" altLang="sr-Latn-RS" sz="2800"/>
              <a:t>s mačevima nastao </a:t>
            </a:r>
          </a:p>
          <a:p>
            <a:pPr algn="ctr" eaLnBrk="1" hangingPunct="1"/>
            <a:r>
              <a:rPr lang="hr-HR" altLang="sr-Latn-RS" sz="2800"/>
              <a:t>oko 12. st. </a:t>
            </a:r>
          </a:p>
          <a:p>
            <a:pPr algn="ctr" eaLnBrk="1" hangingPunct="1"/>
            <a:r>
              <a:rPr lang="hr-HR" altLang="sr-Latn-RS" sz="2800"/>
              <a:t>na Mediteranu. </a:t>
            </a:r>
          </a:p>
          <a:p>
            <a:pPr algn="ctr" eaLnBrk="1" hangingPunct="1"/>
            <a:r>
              <a:rPr lang="hr-HR" altLang="sr-Latn-RS" sz="2800"/>
              <a:t>U Hrvatskoj </a:t>
            </a:r>
          </a:p>
          <a:p>
            <a:pPr algn="ctr" eaLnBrk="1" hangingPunct="1"/>
            <a:r>
              <a:rPr lang="hr-HR" altLang="sr-Latn-RS" sz="2800"/>
              <a:t>se ova </a:t>
            </a:r>
          </a:p>
          <a:p>
            <a:pPr algn="ctr" eaLnBrk="1" hangingPunct="1"/>
            <a:r>
              <a:rPr lang="hr-HR" altLang="sr-Latn-RS" sz="2800"/>
              <a:t>viteška igra</a:t>
            </a:r>
          </a:p>
          <a:p>
            <a:pPr algn="ctr" eaLnBrk="1" hangingPunct="1"/>
            <a:r>
              <a:rPr lang="hr-HR" altLang="sr-Latn-RS" sz="2800"/>
              <a:t> od 15. st. </a:t>
            </a:r>
          </a:p>
          <a:p>
            <a:pPr algn="ctr" eaLnBrk="1" hangingPunct="1"/>
            <a:r>
              <a:rPr lang="hr-HR" altLang="sr-Latn-RS" sz="2800"/>
              <a:t>svake godine</a:t>
            </a:r>
          </a:p>
          <a:p>
            <a:pPr algn="ctr" eaLnBrk="1" hangingPunct="1"/>
            <a:r>
              <a:rPr lang="hr-HR" altLang="sr-Latn-RS" sz="2800"/>
              <a:t> izvodi na </a:t>
            </a:r>
          </a:p>
          <a:p>
            <a:pPr algn="ctr" eaLnBrk="1" hangingPunct="1"/>
            <a:r>
              <a:rPr lang="hr-HR" altLang="sr-Latn-RS" sz="2800" b="1"/>
              <a:t>Korčuli.</a:t>
            </a:r>
          </a:p>
        </p:txBody>
      </p:sp>
      <p:pic>
        <p:nvPicPr>
          <p:cNvPr id="47110" name="Picture 2" descr="C:\Users\User\Desktop\PRIPREME- 4a\PRIMORSKA RH\bi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52371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75DA3C-363D-4289-900C-87F6A2CACBCE}" type="datetime1">
              <a:rPr lang="en-US" altLang="sr-Latn-RS" smtClean="0">
                <a:solidFill>
                  <a:schemeClr val="bg1"/>
                </a:solidFill>
              </a:rPr>
              <a:pPr eaLnBrk="1" hangingPunct="1"/>
              <a:t>4/6/2015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48131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r-Latn-CS" altLang="sr-Latn-RS" smtClean="0">
              <a:solidFill>
                <a:schemeClr val="bg1"/>
              </a:solidFill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24E82A-B090-4B5B-B31A-02DCE6ED5175}" type="slidenum">
              <a:rPr lang="en-US" altLang="sr-Latn-RS" smtClean="0">
                <a:solidFill>
                  <a:schemeClr val="bg1"/>
                </a:solidFill>
              </a:rPr>
              <a:pPr eaLnBrk="1" hangingPunct="1"/>
              <a:t>45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76800" y="304800"/>
            <a:ext cx="45720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3600" b="1">
                <a:solidFill>
                  <a:schemeClr val="bg1"/>
                </a:solidFill>
              </a:rPr>
              <a:t>Rapska fjera</a:t>
            </a:r>
          </a:p>
          <a:p>
            <a:pPr algn="ctr" eaLnBrk="1" hangingPunct="1"/>
            <a:r>
              <a:rPr lang="hr-HR" altLang="sr-Latn-RS" sz="2800">
                <a:solidFill>
                  <a:schemeClr val="bg1"/>
                </a:solidFill>
              </a:rPr>
              <a:t> </a:t>
            </a:r>
            <a:r>
              <a:rPr lang="hr-HR" altLang="sr-Latn-RS" sz="2800"/>
              <a:t>je manifestacija </a:t>
            </a:r>
          </a:p>
          <a:p>
            <a:pPr algn="ctr" eaLnBrk="1" hangingPunct="1"/>
            <a:r>
              <a:rPr lang="hr-HR" altLang="sr-Latn-RS" sz="2800"/>
              <a:t>kojom Rabljani </a:t>
            </a:r>
          </a:p>
          <a:p>
            <a:pPr algn="ctr" eaLnBrk="1" hangingPunct="1"/>
            <a:r>
              <a:rPr lang="hr-HR" altLang="sr-Latn-RS" sz="2800"/>
              <a:t> turistima </a:t>
            </a:r>
          </a:p>
          <a:p>
            <a:pPr algn="ctr" eaLnBrk="1" hangingPunct="1"/>
            <a:r>
              <a:rPr lang="hr-HR" altLang="sr-Latn-RS" sz="2800"/>
              <a:t> predstavljaju svoju</a:t>
            </a:r>
          </a:p>
          <a:p>
            <a:pPr algn="ctr" eaLnBrk="1" hangingPunct="1"/>
            <a:r>
              <a:rPr lang="hr-HR" altLang="sr-Latn-RS" sz="2800"/>
              <a:t> bogatu i slavnu </a:t>
            </a:r>
          </a:p>
          <a:p>
            <a:pPr algn="ctr" eaLnBrk="1" hangingPunct="1"/>
            <a:r>
              <a:rPr lang="hr-HR" altLang="sr-Latn-RS" sz="2800"/>
              <a:t>prošlost. </a:t>
            </a:r>
          </a:p>
          <a:p>
            <a:pPr algn="ctr" eaLnBrk="1" hangingPunct="1"/>
            <a:r>
              <a:rPr lang="hr-HR" altLang="sr-Latn-RS" sz="2800"/>
              <a:t>U tri dana, </a:t>
            </a:r>
          </a:p>
          <a:p>
            <a:pPr algn="ctr" eaLnBrk="1" hangingPunct="1"/>
            <a:r>
              <a:rPr lang="hr-HR" altLang="sr-Latn-RS" sz="2800"/>
              <a:t>kostimiranim </a:t>
            </a:r>
          </a:p>
          <a:p>
            <a:pPr algn="ctr" eaLnBrk="1" hangingPunct="1"/>
            <a:r>
              <a:rPr lang="hr-HR" altLang="sr-Latn-RS" sz="2800"/>
              <a:t>predstavama </a:t>
            </a:r>
          </a:p>
          <a:p>
            <a:pPr algn="ctr" eaLnBrk="1" hangingPunct="1"/>
            <a:r>
              <a:rPr lang="hr-HR" altLang="sr-Latn-RS" sz="2800"/>
              <a:t>prikazuju </a:t>
            </a:r>
          </a:p>
          <a:p>
            <a:pPr algn="ctr" eaLnBrk="1" hangingPunct="1"/>
            <a:r>
              <a:rPr lang="hr-HR" altLang="sr-Latn-RS" sz="2800"/>
              <a:t>život svojih </a:t>
            </a:r>
          </a:p>
          <a:p>
            <a:pPr algn="ctr" eaLnBrk="1" hangingPunct="1"/>
            <a:r>
              <a:rPr lang="hr-HR" altLang="sr-Latn-RS" sz="2800"/>
              <a:t>predaka.</a:t>
            </a:r>
          </a:p>
        </p:txBody>
      </p:sp>
      <p:pic>
        <p:nvPicPr>
          <p:cNvPr id="76802" name="Picture 2" descr="C:\Users\User\Desktop\PRIPREME- 4a\PRIMORSKA RH\Festival_Srednjeg_Vijeka_Rapska_Fj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25146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 descr="C:\Users\User\Desktop\PRIPREME- 4a\PRIMORSKA RH\fje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27432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4" descr="C:\Users\User\Desktop\PRIPREME- 4a\PRIMORSKA RH\Otvorena-Rabska-fjera-Foto-Marin-ANICIC_multimedia_gallery_fu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533400"/>
            <a:ext cx="1981200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 descr="C:\Users\User\Desktop\PRIPREME- 4a\PRIMORSKA RH\1248599585rabska_fjera2_2507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4191000"/>
            <a:ext cx="33385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8301CE-2269-48FF-BD92-EA48E0F108AB}" type="datetime1">
              <a:rPr lang="en-US" altLang="sr-Latn-RS" smtClean="0">
                <a:solidFill>
                  <a:schemeClr val="bg1"/>
                </a:solidFill>
              </a:rPr>
              <a:pPr eaLnBrk="1" hangingPunct="1"/>
              <a:t>4/6/2015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49155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r-Latn-CS" altLang="sr-Latn-RS" smtClean="0">
              <a:solidFill>
                <a:schemeClr val="bg1"/>
              </a:solidFill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B993B7-42E4-428E-85C7-CA30517BF87C}" type="slidenum">
              <a:rPr lang="en-US" altLang="sr-Latn-RS" smtClean="0">
                <a:solidFill>
                  <a:schemeClr val="bg1"/>
                </a:solidFill>
              </a:rPr>
              <a:pPr eaLnBrk="1" hangingPunct="1"/>
              <a:t>46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6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1295400" y="304800"/>
            <a:ext cx="70866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4704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ZNAMENITI  LJUDI  PRIMORJA 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  <p:sp>
        <p:nvSpPr>
          <p:cNvPr id="10" name="Oval 9"/>
          <p:cNvSpPr/>
          <p:nvPr/>
        </p:nvSpPr>
        <p:spPr>
          <a:xfrm>
            <a:off x="685800" y="1752600"/>
            <a:ext cx="3048000" cy="1219200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b="1" dirty="0">
                <a:solidFill>
                  <a:srgbClr val="FFFF00"/>
                </a:solidFill>
              </a:rPr>
              <a:t>Marko  Marulić</a:t>
            </a:r>
          </a:p>
          <a:p>
            <a:pPr algn="ctr">
              <a:defRPr/>
            </a:pPr>
            <a:r>
              <a:rPr lang="hr-HR" sz="2000" b="1" dirty="0">
                <a:solidFill>
                  <a:schemeClr val="bg1"/>
                </a:solidFill>
              </a:rPr>
              <a:t>pjesnik</a:t>
            </a:r>
          </a:p>
        </p:txBody>
      </p:sp>
      <p:sp>
        <p:nvSpPr>
          <p:cNvPr id="11" name="Oval 10"/>
          <p:cNvSpPr/>
          <p:nvPr/>
        </p:nvSpPr>
        <p:spPr>
          <a:xfrm>
            <a:off x="3962400" y="1828800"/>
            <a:ext cx="3810000" cy="1219200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b="1" dirty="0">
                <a:solidFill>
                  <a:srgbClr val="FFFF00"/>
                </a:solidFill>
              </a:rPr>
              <a:t>Ruđer Bošković</a:t>
            </a:r>
          </a:p>
          <a:p>
            <a:pPr algn="ctr">
              <a:defRPr/>
            </a:pPr>
            <a:r>
              <a:rPr lang="hr-HR" sz="2000" b="1" dirty="0">
                <a:solidFill>
                  <a:schemeClr val="bg1"/>
                </a:solidFill>
              </a:rPr>
              <a:t>znanstvenik, filozof</a:t>
            </a:r>
          </a:p>
        </p:txBody>
      </p:sp>
      <p:sp>
        <p:nvSpPr>
          <p:cNvPr id="14" name="Oval 13"/>
          <p:cNvSpPr/>
          <p:nvPr/>
        </p:nvSpPr>
        <p:spPr>
          <a:xfrm>
            <a:off x="762000" y="3581400"/>
            <a:ext cx="3048000" cy="1219200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b="1" dirty="0">
                <a:solidFill>
                  <a:srgbClr val="FFFF00"/>
                </a:solidFill>
              </a:rPr>
              <a:t>Ivan Gundulić</a:t>
            </a:r>
          </a:p>
          <a:p>
            <a:pPr algn="ctr">
              <a:defRPr/>
            </a:pPr>
            <a:r>
              <a:rPr lang="hr-HR" sz="2000" b="1" dirty="0">
                <a:solidFill>
                  <a:schemeClr val="bg1"/>
                </a:solidFill>
              </a:rPr>
              <a:t>pjesnik</a:t>
            </a:r>
          </a:p>
        </p:txBody>
      </p:sp>
      <p:sp>
        <p:nvSpPr>
          <p:cNvPr id="15" name="Oval 14"/>
          <p:cNvSpPr/>
          <p:nvPr/>
        </p:nvSpPr>
        <p:spPr>
          <a:xfrm>
            <a:off x="4114800" y="3505200"/>
            <a:ext cx="3810000" cy="1219200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b="1" dirty="0">
                <a:solidFill>
                  <a:srgbClr val="FFFF00"/>
                </a:solidFill>
              </a:rPr>
              <a:t>Juraj Dalmatinac</a:t>
            </a:r>
            <a:endParaRPr lang="hr-HR" sz="20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hr-HR" sz="2000" b="1" dirty="0">
                <a:solidFill>
                  <a:schemeClr val="bg1"/>
                </a:solidFill>
              </a:rPr>
              <a:t>graditelj, kipar</a:t>
            </a:r>
            <a:endParaRPr lang="hr-HR" sz="2000" b="1" dirty="0">
              <a:solidFill>
                <a:srgbClr val="FFFF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438400" y="4800600"/>
            <a:ext cx="3810000" cy="1219200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b="1" dirty="0">
                <a:solidFill>
                  <a:srgbClr val="FFFF00"/>
                </a:solidFill>
              </a:rPr>
              <a:t>Ivan Meštrović</a:t>
            </a:r>
            <a:endParaRPr lang="hr-HR" sz="20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hr-HR" sz="2000" b="1" dirty="0">
                <a:solidFill>
                  <a:schemeClr val="bg1"/>
                </a:solidFill>
              </a:rPr>
              <a:t>kipar</a:t>
            </a:r>
            <a:endParaRPr lang="hr-HR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467284-7C25-49DB-879D-CE3573132D45}" type="datetime1">
              <a:rPr lang="en-US" altLang="sr-Latn-RS" smtClean="0">
                <a:solidFill>
                  <a:schemeClr val="bg1"/>
                </a:solidFill>
              </a:rPr>
              <a:pPr eaLnBrk="1" hangingPunct="1"/>
              <a:t>4/6/2015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50179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r-Latn-CS" altLang="sr-Latn-RS" smtClean="0">
              <a:solidFill>
                <a:schemeClr val="bg1"/>
              </a:solidFill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2D9CAB-ECC6-46B0-B879-5149FA35A974}" type="slidenum">
              <a:rPr lang="en-US" altLang="sr-Latn-RS" smtClean="0">
                <a:solidFill>
                  <a:schemeClr val="bg1"/>
                </a:solidFill>
              </a:rPr>
              <a:pPr eaLnBrk="1" hangingPunct="1"/>
              <a:t>47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67200" y="457200"/>
            <a:ext cx="45720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3600" b="1">
                <a:solidFill>
                  <a:schemeClr val="bg1"/>
                </a:solidFill>
              </a:rPr>
              <a:t>    Marko Marulić</a:t>
            </a:r>
            <a:r>
              <a:rPr lang="hr-HR" altLang="sr-Latn-RS" sz="3600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r>
              <a:rPr lang="hr-HR" altLang="sr-Latn-RS" sz="2800"/>
              <a:t>(1450-  1524.) </a:t>
            </a:r>
          </a:p>
          <a:p>
            <a:pPr algn="ctr" eaLnBrk="1" hangingPunct="1"/>
            <a:r>
              <a:rPr lang="hr-HR" altLang="sr-Latn-RS" sz="2800"/>
              <a:t>hrvatski je književnik i </a:t>
            </a:r>
          </a:p>
          <a:p>
            <a:pPr algn="ctr" eaLnBrk="1" hangingPunct="1"/>
            <a:r>
              <a:rPr lang="hr-HR" altLang="sr-Latn-RS" sz="2800"/>
              <a:t>kršćanski humanist, </a:t>
            </a:r>
          </a:p>
          <a:p>
            <a:pPr algn="ctr" eaLnBrk="1" hangingPunct="1"/>
            <a:r>
              <a:rPr lang="hr-HR" altLang="sr-Latn-RS" sz="2800" i="1"/>
              <a:t>otac hrvatske </a:t>
            </a:r>
          </a:p>
          <a:p>
            <a:pPr algn="ctr" eaLnBrk="1" hangingPunct="1"/>
            <a:r>
              <a:rPr lang="hr-HR" altLang="sr-Latn-RS" sz="2800" i="1"/>
              <a:t>književnosti</a:t>
            </a:r>
            <a:r>
              <a:rPr lang="hr-HR" altLang="sr-Latn-RS" sz="2800"/>
              <a:t>. </a:t>
            </a:r>
          </a:p>
          <a:p>
            <a:pPr algn="ctr" eaLnBrk="1" hangingPunct="1"/>
            <a:r>
              <a:rPr lang="hr-HR" altLang="sr-Latn-RS" sz="2800"/>
              <a:t>Često mu se dodijeva </a:t>
            </a:r>
          </a:p>
          <a:p>
            <a:pPr algn="ctr" eaLnBrk="1" hangingPunct="1"/>
            <a:r>
              <a:rPr lang="hr-HR" altLang="sr-Latn-RS" sz="2800"/>
              <a:t>i pridjev </a:t>
            </a:r>
            <a:r>
              <a:rPr lang="hr-HR" altLang="sr-Latn-RS" sz="2800" b="1"/>
              <a:t>Splićanin</a:t>
            </a:r>
            <a:r>
              <a:rPr lang="hr-HR" altLang="sr-Latn-RS" sz="2800"/>
              <a:t>. </a:t>
            </a:r>
          </a:p>
        </p:txBody>
      </p:sp>
      <p:pic>
        <p:nvPicPr>
          <p:cNvPr id="50182" name="Picture 2" descr="C:\Users\User\Desktop\PRIPREME- 4a\PRIMORSKA RH\449px-Marko_Marulic_Split_08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427672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 descr="C:\Users\User\Desktop\PRIPREME- 4a\PRIMORSKA RH\marulic-mo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4495800"/>
            <a:ext cx="37338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83D500-2CCC-4430-A463-9B016B8E3AC7}" type="datetime1">
              <a:rPr lang="en-US" altLang="sr-Latn-RS" smtClean="0">
                <a:solidFill>
                  <a:schemeClr val="bg1"/>
                </a:solidFill>
              </a:rPr>
              <a:pPr eaLnBrk="1" hangingPunct="1"/>
              <a:t>4/6/2015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51203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r-Latn-CS" altLang="sr-Latn-RS" smtClean="0">
              <a:solidFill>
                <a:schemeClr val="bg1"/>
              </a:solidFill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E04430-A81F-4A21-A220-A1C9BECDEDA1}" type="slidenum">
              <a:rPr lang="en-US" altLang="sr-Latn-RS" smtClean="0">
                <a:solidFill>
                  <a:schemeClr val="bg1"/>
                </a:solidFill>
              </a:rPr>
              <a:pPr eaLnBrk="1" hangingPunct="1"/>
              <a:t>48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05400" y="609600"/>
            <a:ext cx="31242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3600" b="1">
                <a:solidFill>
                  <a:schemeClr val="bg1"/>
                </a:solidFill>
              </a:rPr>
              <a:t>Ruđer Josip Bošković</a:t>
            </a:r>
            <a:r>
              <a:rPr lang="hr-HR" altLang="sr-Latn-RS" sz="3600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r>
              <a:rPr lang="hr-HR" altLang="sr-Latn-RS" sz="2800"/>
              <a:t>(Dubrovnik,</a:t>
            </a:r>
          </a:p>
          <a:p>
            <a:pPr algn="ctr" eaLnBrk="1" hangingPunct="1"/>
            <a:r>
              <a:rPr lang="hr-HR" altLang="sr-Latn-RS" sz="2800"/>
              <a:t>1711. –1787.)</a:t>
            </a:r>
          </a:p>
          <a:p>
            <a:pPr algn="ctr" eaLnBrk="1" hangingPunct="1"/>
            <a:r>
              <a:rPr lang="hr-HR" altLang="sr-Latn-RS" sz="2800"/>
              <a:t>Svećenik</a:t>
            </a:r>
          </a:p>
          <a:p>
            <a:pPr algn="ctr" eaLnBrk="1" hangingPunct="1"/>
            <a:r>
              <a:rPr lang="hr-HR" altLang="sr-Latn-RS" sz="2800"/>
              <a:t>( Isusovac). </a:t>
            </a:r>
          </a:p>
          <a:p>
            <a:pPr algn="ctr" eaLnBrk="1" hangingPunct="1"/>
            <a:r>
              <a:rPr lang="hr-HR" altLang="sr-Latn-RS" sz="2800"/>
              <a:t>Bio je hrvatski</a:t>
            </a:r>
            <a:r>
              <a:rPr lang="hr-HR" altLang="sr-Latn-RS" sz="2800" baseline="30000"/>
              <a:t> </a:t>
            </a:r>
          </a:p>
          <a:p>
            <a:pPr algn="ctr" eaLnBrk="1" hangingPunct="1"/>
            <a:r>
              <a:rPr lang="hr-HR" altLang="sr-Latn-RS" sz="2800"/>
              <a:t>matematičar, </a:t>
            </a:r>
          </a:p>
          <a:p>
            <a:pPr algn="ctr" eaLnBrk="1" hangingPunct="1"/>
            <a:r>
              <a:rPr lang="hr-HR" altLang="sr-Latn-RS" sz="2800"/>
              <a:t>astronom, </a:t>
            </a:r>
          </a:p>
          <a:p>
            <a:pPr algn="ctr" eaLnBrk="1" hangingPunct="1"/>
            <a:r>
              <a:rPr lang="hr-HR" altLang="sr-Latn-RS" sz="2800"/>
              <a:t>geodet,</a:t>
            </a:r>
          </a:p>
          <a:p>
            <a:pPr algn="ctr" eaLnBrk="1" hangingPunct="1"/>
            <a:r>
              <a:rPr lang="hr-HR" altLang="sr-Latn-RS" sz="2800"/>
              <a:t> fizičar i </a:t>
            </a:r>
          </a:p>
          <a:p>
            <a:pPr algn="ctr" eaLnBrk="1" hangingPunct="1"/>
            <a:r>
              <a:rPr lang="hr-HR" altLang="sr-Latn-RS" sz="2800"/>
              <a:t>filozof.</a:t>
            </a:r>
          </a:p>
        </p:txBody>
      </p:sp>
      <p:pic>
        <p:nvPicPr>
          <p:cNvPr id="51206" name="Picture 2" descr="C:\Users\User\Desktop\PRIPREME- 4a\PRIMORSKA RH\Rudjer_Boskov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45466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3F5330-E876-4A89-B3CD-EB6DE64854D5}" type="datetime1">
              <a:rPr lang="en-US" altLang="sr-Latn-RS" smtClean="0">
                <a:solidFill>
                  <a:schemeClr val="bg1"/>
                </a:solidFill>
              </a:rPr>
              <a:pPr eaLnBrk="1" hangingPunct="1"/>
              <a:t>4/6/2015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52227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r-Latn-CS" altLang="sr-Latn-RS" smtClean="0">
              <a:solidFill>
                <a:schemeClr val="bg1"/>
              </a:solidFill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F9A123-8E9B-4B22-A478-815EFA48F06A}" type="slidenum">
              <a:rPr lang="en-US" altLang="sr-Latn-RS" smtClean="0">
                <a:solidFill>
                  <a:schemeClr val="bg1"/>
                </a:solidFill>
              </a:rPr>
              <a:pPr eaLnBrk="1" hangingPunct="1"/>
              <a:t>49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05400" y="762000"/>
            <a:ext cx="34290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4000" b="1">
                <a:solidFill>
                  <a:schemeClr val="bg1"/>
                </a:solidFill>
              </a:rPr>
              <a:t>Juraj Matejev Dalmatinac</a:t>
            </a:r>
          </a:p>
          <a:p>
            <a:pPr eaLnBrk="1" hangingPunct="1"/>
            <a:r>
              <a:rPr lang="hr-HR" altLang="sr-Latn-RS" sz="2800"/>
              <a:t>(Zadar, početkom</a:t>
            </a:r>
          </a:p>
          <a:p>
            <a:pPr eaLnBrk="1" hangingPunct="1"/>
            <a:r>
              <a:rPr lang="hr-HR" altLang="sr-Latn-RS" sz="2800"/>
              <a:t> 15. st. — </a:t>
            </a:r>
          </a:p>
          <a:p>
            <a:pPr eaLnBrk="1" hangingPunct="1"/>
            <a:r>
              <a:rPr lang="hr-HR" altLang="sr-Latn-RS" sz="2800"/>
              <a:t>Šibenik, 1473/75.), </a:t>
            </a:r>
          </a:p>
          <a:p>
            <a:pPr eaLnBrk="1" hangingPunct="1"/>
            <a:r>
              <a:rPr lang="hr-HR" altLang="sr-Latn-RS" sz="2800"/>
              <a:t>hrvatski i talijanski</a:t>
            </a:r>
          </a:p>
          <a:p>
            <a:pPr eaLnBrk="1" hangingPunct="1"/>
            <a:r>
              <a:rPr lang="hr-HR" altLang="sr-Latn-RS" sz="2800"/>
              <a:t> kipar i graditelj.</a:t>
            </a:r>
          </a:p>
        </p:txBody>
      </p:sp>
      <p:pic>
        <p:nvPicPr>
          <p:cNvPr id="52230" name="Picture 2" descr="C:\Users\User\Desktop\PRIPREME- 4a\PRIMORSKA RH\494px-Juraj_Dalmatinac_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47053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C:\Users\User\Desktop\PRIPREME- 4a\PRIMORSKA RH\SCAN07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93688"/>
            <a:ext cx="8534400" cy="638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772079-DE47-479E-9629-C42D29479523}" type="datetime1">
              <a:rPr lang="en-US" altLang="sr-Latn-RS" smtClean="0">
                <a:solidFill>
                  <a:schemeClr val="bg1"/>
                </a:solidFill>
              </a:rPr>
              <a:pPr eaLnBrk="1" hangingPunct="1"/>
              <a:t>4/6/2015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7172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r-Latn-CS" altLang="sr-Latn-RS" smtClean="0">
              <a:solidFill>
                <a:schemeClr val="bg1"/>
              </a:solidFill>
            </a:endParaRPr>
          </a:p>
        </p:txBody>
      </p:sp>
      <p:sp>
        <p:nvSpPr>
          <p:cNvPr id="71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2B0CCB-EA0F-4819-AAB7-1022155DAF1F}" type="slidenum">
              <a:rPr lang="en-US" altLang="sr-Latn-RS" smtClean="0">
                <a:solidFill>
                  <a:schemeClr val="bg1"/>
                </a:solidFill>
              </a:rPr>
              <a:pPr eaLnBrk="1" hangingPunct="1"/>
              <a:t>5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6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4724400" cy="2514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8496"/>
              </a:avLst>
            </a:prstTxWarp>
          </a:bodyPr>
          <a:lstStyle/>
          <a:p>
            <a:pPr algn="ctr">
              <a:defRPr/>
            </a:pPr>
            <a:r>
              <a:rPr lang="hr-HR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99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Nizinski </a:t>
            </a:r>
          </a:p>
          <a:p>
            <a:pPr algn="ctr">
              <a:defRPr/>
            </a:pPr>
            <a:r>
              <a:rPr lang="hr-HR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99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kraj</a:t>
            </a:r>
          </a:p>
          <a:p>
            <a:pPr algn="ctr">
              <a:defRPr/>
            </a:pPr>
            <a:r>
              <a:rPr lang="hr-HR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D8E739-F667-425E-B9F5-8EF82CA8814D}" type="datetime1">
              <a:rPr lang="en-US" altLang="sr-Latn-RS" smtClean="0">
                <a:solidFill>
                  <a:schemeClr val="bg1"/>
                </a:solidFill>
              </a:rPr>
              <a:pPr eaLnBrk="1" hangingPunct="1"/>
              <a:t>4/6/2015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53251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r-Latn-CS" altLang="sr-Latn-RS" smtClean="0">
              <a:solidFill>
                <a:schemeClr val="bg1"/>
              </a:solidFill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21A71D-3E12-4240-AAA3-3A6E64CF7906}" type="slidenum">
              <a:rPr lang="en-US" altLang="sr-Latn-RS" smtClean="0">
                <a:solidFill>
                  <a:schemeClr val="bg1"/>
                </a:solidFill>
              </a:rPr>
              <a:pPr eaLnBrk="1" hangingPunct="1"/>
              <a:t>50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419600" y="685800"/>
            <a:ext cx="4572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3600" b="1">
                <a:solidFill>
                  <a:schemeClr val="bg1"/>
                </a:solidFill>
              </a:rPr>
              <a:t>Ivan Franov Gundulić</a:t>
            </a:r>
            <a:r>
              <a:rPr lang="hr-HR" altLang="sr-Latn-RS" sz="3600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r>
              <a:rPr lang="hr-HR" altLang="sr-Latn-RS" sz="2800"/>
              <a:t> Dubrovnik,</a:t>
            </a:r>
          </a:p>
          <a:p>
            <a:pPr algn="ctr" eaLnBrk="1" hangingPunct="1"/>
            <a:r>
              <a:rPr lang="hr-HR" altLang="sr-Latn-RS" sz="2800"/>
              <a:t> 1589. -  1638.</a:t>
            </a:r>
          </a:p>
          <a:p>
            <a:pPr algn="ctr" eaLnBrk="1" hangingPunct="1"/>
            <a:r>
              <a:rPr lang="hr-HR" altLang="sr-Latn-RS" sz="2800"/>
              <a:t>hrvatski je </a:t>
            </a:r>
          </a:p>
          <a:p>
            <a:pPr algn="ctr" eaLnBrk="1" hangingPunct="1"/>
            <a:r>
              <a:rPr lang="hr-HR" altLang="sr-Latn-RS" sz="2800"/>
              <a:t>pjesnik, </a:t>
            </a:r>
          </a:p>
          <a:p>
            <a:pPr algn="ctr" eaLnBrk="1" hangingPunct="1"/>
            <a:r>
              <a:rPr lang="hr-HR" altLang="sr-Latn-RS" sz="2800"/>
              <a:t>epik, liriki</a:t>
            </a:r>
          </a:p>
          <a:p>
            <a:pPr algn="ctr" eaLnBrk="1" hangingPunct="1"/>
            <a:r>
              <a:rPr lang="hr-HR" altLang="sr-Latn-RS" sz="2800"/>
              <a:t> dramatik.</a:t>
            </a:r>
          </a:p>
        </p:txBody>
      </p:sp>
      <p:pic>
        <p:nvPicPr>
          <p:cNvPr id="53254" name="Picture 3" descr="C:\Users\User\Desktop\PRIPREME- 4a\PRIMORSKA RH\De_Gond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4013200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E4EEE7-5F35-46DB-A20C-9321614DA595}" type="datetime1">
              <a:rPr lang="en-US" altLang="sr-Latn-RS" smtClean="0">
                <a:solidFill>
                  <a:schemeClr val="bg1"/>
                </a:solidFill>
              </a:rPr>
              <a:pPr eaLnBrk="1" hangingPunct="1"/>
              <a:t>4/6/2015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54275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r-Latn-CS" altLang="sr-Latn-RS" smtClean="0">
              <a:solidFill>
                <a:schemeClr val="bg1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ECFEC6-8597-4195-B6F8-693464E9EEFA}" type="slidenum">
              <a:rPr lang="en-US" altLang="sr-Latn-RS" smtClean="0">
                <a:solidFill>
                  <a:schemeClr val="bg1"/>
                </a:solidFill>
              </a:rPr>
              <a:pPr eaLnBrk="1" hangingPunct="1"/>
              <a:t>51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29200" y="1143000"/>
            <a:ext cx="3886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3600" b="1">
                <a:solidFill>
                  <a:schemeClr val="bg1"/>
                </a:solidFill>
              </a:rPr>
              <a:t>Ivan Meštrović</a:t>
            </a:r>
            <a:endParaRPr lang="hr-HR" altLang="sr-Latn-RS"/>
          </a:p>
          <a:p>
            <a:pPr algn="ctr" eaLnBrk="1" hangingPunct="1"/>
            <a:r>
              <a:rPr lang="hr-HR" altLang="sr-Latn-RS" sz="2800"/>
              <a:t>Vrpolje, 1883. – </a:t>
            </a:r>
          </a:p>
          <a:p>
            <a:pPr algn="ctr" eaLnBrk="1" hangingPunct="1"/>
            <a:r>
              <a:rPr lang="hr-HR" altLang="sr-Latn-RS" sz="2800"/>
              <a:t>SAD 1962.</a:t>
            </a:r>
          </a:p>
          <a:p>
            <a:pPr algn="ctr" eaLnBrk="1" hangingPunct="1"/>
            <a:r>
              <a:rPr lang="hr-HR" altLang="sr-Latn-RS" sz="2800"/>
              <a:t>hrvatski </a:t>
            </a:r>
          </a:p>
          <a:p>
            <a:pPr algn="ctr" eaLnBrk="1" hangingPunct="1"/>
            <a:r>
              <a:rPr lang="hr-HR" altLang="sr-Latn-RS" sz="2800"/>
              <a:t>kipar i </a:t>
            </a:r>
          </a:p>
          <a:p>
            <a:pPr algn="ctr" eaLnBrk="1" hangingPunct="1"/>
            <a:r>
              <a:rPr lang="hr-HR" altLang="sr-Latn-RS" sz="2800"/>
              <a:t>arhitekt.</a:t>
            </a:r>
          </a:p>
        </p:txBody>
      </p:sp>
      <p:pic>
        <p:nvPicPr>
          <p:cNvPr id="54278" name="Picture 2" descr="C:\Users\User\Desktop\PRIPREME- 4a\PRIMORSKA RH\IVAN_M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325"/>
            <a:ext cx="44958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41A92D-D7D2-4FF1-9DAA-A1EBD91B19EC}" type="datetime1">
              <a:rPr lang="en-US" altLang="sr-Latn-RS" smtClean="0">
                <a:solidFill>
                  <a:schemeClr val="bg1"/>
                </a:solidFill>
              </a:rPr>
              <a:pPr eaLnBrk="1" hangingPunct="1"/>
              <a:t>4/6/2015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55299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r-Latn-CS" altLang="sr-Latn-RS" smtClean="0">
              <a:solidFill>
                <a:schemeClr val="bg1"/>
              </a:solidFill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A01CA5-2265-486C-A97E-502F4E7FA733}" type="slidenum">
              <a:rPr lang="en-US" altLang="sr-Latn-RS" smtClean="0">
                <a:solidFill>
                  <a:schemeClr val="bg1"/>
                </a:solidFill>
              </a:rPr>
              <a:pPr eaLnBrk="1" hangingPunct="1"/>
              <a:t>52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600" y="2057400"/>
            <a:ext cx="5029200" cy="2743200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sz="24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hr-HR" sz="2400" b="1" dirty="0">
                <a:solidFill>
                  <a:srgbClr val="FFFF00"/>
                </a:solidFill>
              </a:rPr>
              <a:t>Prezentaciju  priredila</a:t>
            </a:r>
          </a:p>
          <a:p>
            <a:pPr algn="ctr">
              <a:defRPr/>
            </a:pPr>
            <a:r>
              <a:rPr lang="hr-HR" sz="2400" b="1" dirty="0">
                <a:solidFill>
                  <a:srgbClr val="FFFF00"/>
                </a:solidFill>
              </a:rPr>
              <a:t>učiteljica</a:t>
            </a:r>
          </a:p>
          <a:p>
            <a:pPr algn="ctr">
              <a:defRPr/>
            </a:pPr>
            <a:r>
              <a:rPr lang="hr-HR" sz="2400" b="1" dirty="0">
                <a:solidFill>
                  <a:srgbClr val="FFFF00"/>
                </a:solidFill>
              </a:rPr>
              <a:t>Antoneta Vilić</a:t>
            </a:r>
          </a:p>
          <a:p>
            <a:pPr algn="ctr">
              <a:defRPr/>
            </a:pPr>
            <a:r>
              <a:rPr lang="hr-HR" sz="2400" b="1" dirty="0">
                <a:solidFill>
                  <a:srgbClr val="FFFF00"/>
                </a:solidFill>
              </a:rPr>
              <a:t>OŠ-FF-RI</a:t>
            </a:r>
          </a:p>
          <a:p>
            <a:pPr algn="ctr">
              <a:defRPr/>
            </a:pPr>
            <a:endParaRPr lang="hr-HR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381000"/>
            <a:ext cx="2519363" cy="612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r-HR" sz="3200" b="1" kern="0" dirty="0">
                <a:solidFill>
                  <a:srgbClr val="FFFF00"/>
                </a:solidFill>
                <a:latin typeface="Comic Sans MS" pitchFamily="66" charset="0"/>
                <a:ea typeface="+mj-ea"/>
                <a:cs typeface="+mj-cs"/>
              </a:rPr>
              <a:t>Područje  naše domovine uz  Jadransko  more zajedno s otocima.</a:t>
            </a:r>
            <a:r>
              <a:rPr lang="hr-HR" sz="4800" kern="0" dirty="0">
                <a:solidFill>
                  <a:srgbClr val="FFFF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</a:p>
        </p:txBody>
      </p:sp>
      <p:pic>
        <p:nvPicPr>
          <p:cNvPr id="8195" name="Picture 4" descr="C:\Users\User\Desktop\PRIPREME- 4a\PRIMORSKA RH\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762000"/>
            <a:ext cx="599281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5" descr="Narrow vertical"/>
          <p:cNvSpPr>
            <a:spLocks noChangeArrowheads="1" noChangeShapeType="1" noTextEdit="1"/>
          </p:cNvSpPr>
          <p:nvPr/>
        </p:nvSpPr>
        <p:spPr bwMode="auto">
          <a:xfrm rot="2570851">
            <a:off x="5204485" y="2915015"/>
            <a:ext cx="3210171" cy="2895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8496"/>
              </a:avLst>
            </a:prstTxWarp>
          </a:bodyPr>
          <a:lstStyle/>
          <a:p>
            <a:pPr algn="ctr">
              <a:defRPr/>
            </a:pPr>
            <a:r>
              <a:rPr lang="hr-HR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Primorski </a:t>
            </a:r>
          </a:p>
          <a:p>
            <a:pPr algn="ctr">
              <a:defRPr/>
            </a:pPr>
            <a:r>
              <a:rPr lang="hr-HR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kraj</a:t>
            </a:r>
          </a:p>
          <a:p>
            <a:pPr algn="ctr">
              <a:defRPr/>
            </a:pPr>
            <a:r>
              <a:rPr lang="hr-HR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AA26B1-4230-40D3-869F-4A0D714DE2ED}" type="datetime1">
              <a:rPr lang="en-US" altLang="sr-Latn-RS" smtClean="0">
                <a:solidFill>
                  <a:schemeClr val="bg1"/>
                </a:solidFill>
              </a:rPr>
              <a:pPr eaLnBrk="1" hangingPunct="1"/>
              <a:t>4/6/2015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sp>
        <p:nvSpPr>
          <p:cNvPr id="9219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r-Latn-CS" altLang="sr-Latn-RS" smtClean="0">
              <a:solidFill>
                <a:schemeClr val="bg1"/>
              </a:solidFill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8DDDC7-873D-46B1-A2AD-B3A65B4960C4}" type="slidenum">
              <a:rPr lang="en-US" altLang="sr-Latn-RS" smtClean="0">
                <a:solidFill>
                  <a:schemeClr val="bg1"/>
                </a:solidFill>
              </a:rPr>
              <a:pPr eaLnBrk="1" hangingPunct="1"/>
              <a:t>7</a:t>
            </a:fld>
            <a:endParaRPr lang="en-US" altLang="sr-Latn-RS" smtClean="0">
              <a:solidFill>
                <a:schemeClr val="bg1"/>
              </a:solidFill>
            </a:endParaRPr>
          </a:p>
        </p:txBody>
      </p:sp>
      <p:pic>
        <p:nvPicPr>
          <p:cNvPr id="9221" name="Picture 5" descr="C:\Users\User\Desktop\PRIPREME- 4a\PRIMORSKA RH\SCAN07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58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 flipH="1">
            <a:off x="1752600" y="381000"/>
            <a:ext cx="46038" cy="762000"/>
          </a:xfrm>
          <a:custGeom>
            <a:avLst/>
            <a:gdLst>
              <a:gd name="connsiteX0" fmla="*/ 3672 w 47739"/>
              <a:gd name="connsiteY0" fmla="*/ 0 h 736294"/>
              <a:gd name="connsiteX1" fmla="*/ 47739 w 47739"/>
              <a:gd name="connsiteY1" fmla="*/ 264405 h 736294"/>
              <a:gd name="connsiteX2" fmla="*/ 3672 w 47739"/>
              <a:gd name="connsiteY2" fmla="*/ 484742 h 736294"/>
              <a:gd name="connsiteX3" fmla="*/ 25705 w 47739"/>
              <a:gd name="connsiteY3" fmla="*/ 705080 h 736294"/>
              <a:gd name="connsiteX4" fmla="*/ 25705 w 47739"/>
              <a:gd name="connsiteY4" fmla="*/ 672029 h 7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39" h="736294">
                <a:moveTo>
                  <a:pt x="3672" y="0"/>
                </a:moveTo>
                <a:cubicBezTo>
                  <a:pt x="25705" y="91807"/>
                  <a:pt x="47739" y="183615"/>
                  <a:pt x="47739" y="264405"/>
                </a:cubicBezTo>
                <a:cubicBezTo>
                  <a:pt x="47739" y="345195"/>
                  <a:pt x="7344" y="411296"/>
                  <a:pt x="3672" y="484742"/>
                </a:cubicBezTo>
                <a:cubicBezTo>
                  <a:pt x="0" y="558188"/>
                  <a:pt x="22033" y="673866"/>
                  <a:pt x="25705" y="705080"/>
                </a:cubicBezTo>
                <a:cubicBezTo>
                  <a:pt x="29377" y="736294"/>
                  <a:pt x="27541" y="704161"/>
                  <a:pt x="25705" y="672029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r-HR">
              <a:ln w="38100">
                <a:solidFill>
                  <a:srgbClr val="FF0000"/>
                </a:solidFill>
              </a:ln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795463" y="407988"/>
            <a:ext cx="1846262" cy="2543175"/>
          </a:xfrm>
          <a:custGeom>
            <a:avLst/>
            <a:gdLst>
              <a:gd name="connsiteX0" fmla="*/ 0 w 1845325"/>
              <a:gd name="connsiteY0" fmla="*/ 0 h 2543061"/>
              <a:gd name="connsiteX1" fmla="*/ 462709 w 1845325"/>
              <a:gd name="connsiteY1" fmla="*/ 143219 h 2543061"/>
              <a:gd name="connsiteX2" fmla="*/ 749147 w 1845325"/>
              <a:gd name="connsiteY2" fmla="*/ 253388 h 2543061"/>
              <a:gd name="connsiteX3" fmla="*/ 1090670 w 1845325"/>
              <a:gd name="connsiteY3" fmla="*/ 594911 h 2543061"/>
              <a:gd name="connsiteX4" fmla="*/ 1487278 w 1845325"/>
              <a:gd name="connsiteY4" fmla="*/ 1178805 h 2543061"/>
              <a:gd name="connsiteX5" fmla="*/ 1509311 w 1845325"/>
              <a:gd name="connsiteY5" fmla="*/ 1542362 h 2543061"/>
              <a:gd name="connsiteX6" fmla="*/ 1839817 w 1845325"/>
              <a:gd name="connsiteY6" fmla="*/ 1938969 h 2543061"/>
              <a:gd name="connsiteX7" fmla="*/ 1542362 w 1845325"/>
              <a:gd name="connsiteY7" fmla="*/ 1983036 h 2543061"/>
              <a:gd name="connsiteX8" fmla="*/ 1035586 w 1845325"/>
              <a:gd name="connsiteY8" fmla="*/ 1520328 h 2543061"/>
              <a:gd name="connsiteX9" fmla="*/ 804232 w 1845325"/>
              <a:gd name="connsiteY9" fmla="*/ 1322024 h 2543061"/>
              <a:gd name="connsiteX10" fmla="*/ 561861 w 1845325"/>
              <a:gd name="connsiteY10" fmla="*/ 2368627 h 2543061"/>
              <a:gd name="connsiteX11" fmla="*/ 550844 w 1845325"/>
              <a:gd name="connsiteY11" fmla="*/ 2368627 h 25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5325" h="2543061">
                <a:moveTo>
                  <a:pt x="0" y="0"/>
                </a:moveTo>
                <a:cubicBezTo>
                  <a:pt x="168925" y="50494"/>
                  <a:pt x="337851" y="100988"/>
                  <a:pt x="462709" y="143219"/>
                </a:cubicBezTo>
                <a:cubicBezTo>
                  <a:pt x="587567" y="185450"/>
                  <a:pt x="644487" y="178106"/>
                  <a:pt x="749147" y="253388"/>
                </a:cubicBezTo>
                <a:cubicBezTo>
                  <a:pt x="853807" y="328670"/>
                  <a:pt x="967648" y="440675"/>
                  <a:pt x="1090670" y="594911"/>
                </a:cubicBezTo>
                <a:cubicBezTo>
                  <a:pt x="1213692" y="749147"/>
                  <a:pt x="1417505" y="1020897"/>
                  <a:pt x="1487278" y="1178805"/>
                </a:cubicBezTo>
                <a:cubicBezTo>
                  <a:pt x="1557052" y="1336714"/>
                  <a:pt x="1450555" y="1415668"/>
                  <a:pt x="1509311" y="1542362"/>
                </a:cubicBezTo>
                <a:cubicBezTo>
                  <a:pt x="1568068" y="1669056"/>
                  <a:pt x="1834309" y="1865523"/>
                  <a:pt x="1839817" y="1938969"/>
                </a:cubicBezTo>
                <a:cubicBezTo>
                  <a:pt x="1845325" y="2012415"/>
                  <a:pt x="1676401" y="2052810"/>
                  <a:pt x="1542362" y="1983036"/>
                </a:cubicBezTo>
                <a:cubicBezTo>
                  <a:pt x="1408324" y="1913263"/>
                  <a:pt x="1158608" y="1630497"/>
                  <a:pt x="1035586" y="1520328"/>
                </a:cubicBezTo>
                <a:cubicBezTo>
                  <a:pt x="912564" y="1410159"/>
                  <a:pt x="883186" y="1180641"/>
                  <a:pt x="804232" y="1322024"/>
                </a:cubicBezTo>
                <a:cubicBezTo>
                  <a:pt x="725278" y="1463407"/>
                  <a:pt x="604092" y="2194193"/>
                  <a:pt x="561861" y="2368627"/>
                </a:cubicBezTo>
                <a:cubicBezTo>
                  <a:pt x="519630" y="2543061"/>
                  <a:pt x="535237" y="2455844"/>
                  <a:pt x="550844" y="2368627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9" name="Freeform 8"/>
          <p:cNvSpPr/>
          <p:nvPr/>
        </p:nvSpPr>
        <p:spPr>
          <a:xfrm>
            <a:off x="3635375" y="2357438"/>
            <a:ext cx="4010025" cy="2820987"/>
          </a:xfrm>
          <a:custGeom>
            <a:avLst/>
            <a:gdLst>
              <a:gd name="connsiteX0" fmla="*/ 0 w 4010140"/>
              <a:gd name="connsiteY0" fmla="*/ 0 h 2820318"/>
              <a:gd name="connsiteX1" fmla="*/ 594911 w 4010140"/>
              <a:gd name="connsiteY1" fmla="*/ 264404 h 2820318"/>
              <a:gd name="connsiteX2" fmla="*/ 749147 w 4010140"/>
              <a:gd name="connsiteY2" fmla="*/ 374573 h 2820318"/>
              <a:gd name="connsiteX3" fmla="*/ 1410159 w 4010140"/>
              <a:gd name="connsiteY3" fmla="*/ 352539 h 2820318"/>
              <a:gd name="connsiteX4" fmla="*/ 3294044 w 4010140"/>
              <a:gd name="connsiteY4" fmla="*/ 2192356 h 2820318"/>
              <a:gd name="connsiteX5" fmla="*/ 3955056 w 4010140"/>
              <a:gd name="connsiteY5" fmla="*/ 2688115 h 2820318"/>
              <a:gd name="connsiteX6" fmla="*/ 3624550 w 4010140"/>
              <a:gd name="connsiteY6" fmla="*/ 2820318 h 2820318"/>
              <a:gd name="connsiteX7" fmla="*/ 3624550 w 4010140"/>
              <a:gd name="connsiteY7" fmla="*/ 2820318 h 282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0140" h="2820318">
                <a:moveTo>
                  <a:pt x="0" y="0"/>
                </a:moveTo>
                <a:cubicBezTo>
                  <a:pt x="235026" y="100987"/>
                  <a:pt x="470053" y="201975"/>
                  <a:pt x="594911" y="264404"/>
                </a:cubicBezTo>
                <a:cubicBezTo>
                  <a:pt x="719769" y="326833"/>
                  <a:pt x="613272" y="359884"/>
                  <a:pt x="749147" y="374573"/>
                </a:cubicBezTo>
                <a:cubicBezTo>
                  <a:pt x="885022" y="389262"/>
                  <a:pt x="986010" y="49575"/>
                  <a:pt x="1410159" y="352539"/>
                </a:cubicBezTo>
                <a:cubicBezTo>
                  <a:pt x="1834308" y="655503"/>
                  <a:pt x="2869895" y="1803093"/>
                  <a:pt x="3294044" y="2192356"/>
                </a:cubicBezTo>
                <a:cubicBezTo>
                  <a:pt x="3718194" y="2581619"/>
                  <a:pt x="3899972" y="2583455"/>
                  <a:pt x="3955056" y="2688115"/>
                </a:cubicBezTo>
                <a:cubicBezTo>
                  <a:pt x="4010140" y="2792775"/>
                  <a:pt x="3624550" y="2820318"/>
                  <a:pt x="3624550" y="2820318"/>
                </a:cubicBezTo>
                <a:lnTo>
                  <a:pt x="3624550" y="2820318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0" name="Freeform 9"/>
          <p:cNvSpPr/>
          <p:nvPr/>
        </p:nvSpPr>
        <p:spPr>
          <a:xfrm>
            <a:off x="7480300" y="5091113"/>
            <a:ext cx="1566863" cy="1146175"/>
          </a:xfrm>
          <a:custGeom>
            <a:avLst/>
            <a:gdLst>
              <a:gd name="connsiteX0" fmla="*/ 0 w 1566231"/>
              <a:gd name="connsiteY0" fmla="*/ 218501 h 1145755"/>
              <a:gd name="connsiteX1" fmla="*/ 231354 w 1566231"/>
              <a:gd name="connsiteY1" fmla="*/ 130366 h 1145755"/>
              <a:gd name="connsiteX2" fmla="*/ 1377108 w 1566231"/>
              <a:gd name="connsiteY2" fmla="*/ 1000699 h 1145755"/>
              <a:gd name="connsiteX3" fmla="*/ 1366092 w 1566231"/>
              <a:gd name="connsiteY3" fmla="*/ 1000699 h 114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6231" h="1145755">
                <a:moveTo>
                  <a:pt x="0" y="218501"/>
                </a:moveTo>
                <a:cubicBezTo>
                  <a:pt x="918" y="109250"/>
                  <a:pt x="1836" y="0"/>
                  <a:pt x="231354" y="130366"/>
                </a:cubicBezTo>
                <a:cubicBezTo>
                  <a:pt x="460872" y="260732"/>
                  <a:pt x="1187985" y="855644"/>
                  <a:pt x="1377108" y="1000699"/>
                </a:cubicBezTo>
                <a:cubicBezTo>
                  <a:pt x="1566231" y="1145755"/>
                  <a:pt x="1466161" y="1073227"/>
                  <a:pt x="1366092" y="1000699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2" name="WordArt 5" descr="Narrow vertical"/>
          <p:cNvSpPr>
            <a:spLocks noChangeArrowheads="1" noChangeShapeType="1" noTextEdit="1"/>
          </p:cNvSpPr>
          <p:nvPr/>
        </p:nvSpPr>
        <p:spPr bwMode="auto">
          <a:xfrm rot="2578081">
            <a:off x="-37262" y="3614958"/>
            <a:ext cx="3761258" cy="2489024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4705"/>
              </a:avLst>
            </a:prstTxWarp>
          </a:bodyPr>
          <a:lstStyle/>
          <a:p>
            <a:pPr algn="ctr">
              <a:defRPr/>
            </a:pPr>
            <a:r>
              <a:rPr lang="hr-HR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DIJELOVI</a:t>
            </a:r>
          </a:p>
          <a:p>
            <a:pPr algn="ctr">
              <a:defRPr/>
            </a:pPr>
            <a:r>
              <a:rPr lang="hr-HR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PRIMORSKOG </a:t>
            </a:r>
          </a:p>
          <a:p>
            <a:pPr algn="ctr">
              <a:defRPr/>
            </a:pPr>
            <a:r>
              <a:rPr lang="hr-HR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kraja</a:t>
            </a:r>
          </a:p>
          <a:p>
            <a:pPr algn="ctr">
              <a:defRPr/>
            </a:pPr>
            <a:r>
              <a:rPr lang="hr-HR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  <p:sp>
        <p:nvSpPr>
          <p:cNvPr id="13" name="Oval 12"/>
          <p:cNvSpPr/>
          <p:nvPr/>
        </p:nvSpPr>
        <p:spPr>
          <a:xfrm rot="20928978">
            <a:off x="511175" y="585788"/>
            <a:ext cx="1284288" cy="457200"/>
          </a:xfrm>
          <a:prstGeom prst="ellipse">
            <a:avLst/>
          </a:prstGeom>
          <a:solidFill>
            <a:srgbClr val="FFFFFF">
              <a:alpha val="40000"/>
            </a:srgb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b="1" dirty="0">
                <a:solidFill>
                  <a:schemeClr val="accent5">
                    <a:lumMod val="25000"/>
                  </a:schemeClr>
                </a:solidFill>
              </a:rPr>
              <a:t>Istra</a:t>
            </a:r>
          </a:p>
        </p:txBody>
      </p:sp>
      <p:sp>
        <p:nvSpPr>
          <p:cNvPr id="14" name="Oval 13"/>
          <p:cNvSpPr/>
          <p:nvPr/>
        </p:nvSpPr>
        <p:spPr>
          <a:xfrm rot="2778993">
            <a:off x="2172493" y="729457"/>
            <a:ext cx="2305051" cy="671512"/>
          </a:xfrm>
          <a:prstGeom prst="ellipse">
            <a:avLst/>
          </a:prstGeom>
          <a:solidFill>
            <a:srgbClr val="FFFFFF">
              <a:alpha val="38824"/>
            </a:srgb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b="1" dirty="0">
                <a:solidFill>
                  <a:schemeClr val="accent5">
                    <a:lumMod val="25000"/>
                  </a:schemeClr>
                </a:solidFill>
              </a:rPr>
              <a:t>Kvarnersko primorje</a:t>
            </a:r>
          </a:p>
        </p:txBody>
      </p:sp>
      <p:sp>
        <p:nvSpPr>
          <p:cNvPr id="15" name="Oval 14"/>
          <p:cNvSpPr/>
          <p:nvPr/>
        </p:nvSpPr>
        <p:spPr>
          <a:xfrm rot="2778993">
            <a:off x="4814887" y="2882901"/>
            <a:ext cx="2740025" cy="5778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b="1" dirty="0">
                <a:solidFill>
                  <a:schemeClr val="accent5">
                    <a:lumMod val="25000"/>
                  </a:schemeClr>
                </a:solidFill>
              </a:rPr>
              <a:t>Dalmacija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2362200" y="0"/>
            <a:ext cx="3733800" cy="1676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4704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OBILJEŽJA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81000" y="762000"/>
            <a:ext cx="8964613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hr-HR" sz="2800" dirty="0">
                <a:latin typeface="Comic Sans MS" pitchFamily="66" charset="0"/>
              </a:rPr>
              <a:t>  </a:t>
            </a:r>
            <a:r>
              <a:rPr lang="hr-HR" sz="2800" b="1" dirty="0"/>
              <a:t> </a:t>
            </a:r>
            <a:r>
              <a:rPr lang="hr-HR" sz="2800" b="1" dirty="0">
                <a:solidFill>
                  <a:schemeClr val="bg1"/>
                </a:solidFill>
                <a:latin typeface="Comic Sans MS" pitchFamily="66" charset="0"/>
              </a:rPr>
              <a:t>Jadransko  more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  <a:defRPr/>
            </a:pPr>
            <a:endParaRPr lang="hr-HR" sz="2800" dirty="0">
              <a:latin typeface="Comic Sans MS" pitchFamily="66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hr-HR" sz="2800" dirty="0">
                <a:latin typeface="Comic Sans MS" pitchFamily="66" charset="0"/>
              </a:rPr>
              <a:t>  </a:t>
            </a:r>
            <a:r>
              <a:rPr lang="hr-HR" sz="2800" b="1" dirty="0">
                <a:solidFill>
                  <a:schemeClr val="bg1"/>
                </a:solidFill>
                <a:latin typeface="Comic Sans MS" pitchFamily="66" charset="0"/>
              </a:rPr>
              <a:t>otoci, obala i unutrašnji dio (krajevi podalje</a:t>
            </a:r>
          </a:p>
          <a:p>
            <a:pPr>
              <a:buClr>
                <a:srgbClr val="FFFF00"/>
              </a:buClr>
              <a:defRPr/>
            </a:pPr>
            <a:r>
              <a:rPr lang="hr-HR" sz="2800" b="1" dirty="0">
                <a:solidFill>
                  <a:schemeClr val="bg1"/>
                </a:solidFill>
                <a:latin typeface="Comic Sans MS" pitchFamily="66" charset="0"/>
              </a:rPr>
              <a:t>    od mora)</a:t>
            </a:r>
          </a:p>
          <a:p>
            <a:pPr>
              <a:buClr>
                <a:srgbClr val="FFFF00"/>
              </a:buClr>
              <a:defRPr/>
            </a:pPr>
            <a:endParaRPr lang="hr-HR" sz="2800" dirty="0">
              <a:latin typeface="Comic Sans MS" pitchFamily="66" charset="0"/>
            </a:endParaRPr>
          </a:p>
          <a:p>
            <a:pPr marL="514350" indent="-514350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hr-HR" sz="2800" b="1" dirty="0">
                <a:solidFill>
                  <a:schemeClr val="bg1"/>
                </a:solidFill>
                <a:latin typeface="Comic Sans MS" pitchFamily="66" charset="0"/>
              </a:rPr>
              <a:t>KRŠ-kameni reljef pun pukotina kroz koje</a:t>
            </a:r>
          </a:p>
          <a:p>
            <a:pPr marL="514350" indent="-514350">
              <a:buClr>
                <a:srgbClr val="FFFF00"/>
              </a:buClr>
              <a:defRPr/>
            </a:pPr>
            <a:r>
              <a:rPr lang="hr-HR" sz="2800" b="1" dirty="0">
                <a:solidFill>
                  <a:schemeClr val="bg1"/>
                </a:solidFill>
                <a:latin typeface="Comic Sans MS" pitchFamily="66" charset="0"/>
              </a:rPr>
              <a:t>         voda </a:t>
            </a:r>
            <a:r>
              <a:rPr lang="hr-HR" sz="2800" b="1" dirty="0">
                <a:solidFill>
                  <a:srgbClr val="FFFF00"/>
                </a:solidFill>
                <a:latin typeface="Comic Sans MS" pitchFamily="66" charset="0"/>
              </a:rPr>
              <a:t>ponire</a:t>
            </a:r>
            <a:r>
              <a:rPr lang="hr-HR" sz="2800" b="1" dirty="0">
                <a:solidFill>
                  <a:schemeClr val="bg1"/>
                </a:solidFill>
                <a:latin typeface="Comic Sans MS" pitchFamily="66" charset="0"/>
              </a:rPr>
              <a:t> u podzemlje</a:t>
            </a:r>
          </a:p>
          <a:p>
            <a:pPr marL="514350" indent="-514350">
              <a:buClr>
                <a:srgbClr val="FFFF00"/>
              </a:buClr>
              <a:defRPr/>
            </a:pPr>
            <a:endParaRPr lang="hr-HR" sz="28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514350" indent="-514350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hr-HR" sz="2800" b="1" dirty="0">
                <a:solidFill>
                  <a:schemeClr val="bg1"/>
                </a:solidFill>
                <a:latin typeface="Comic Sans MS" pitchFamily="66" charset="0"/>
              </a:rPr>
              <a:t> KAMENJAR-ogoljele  površine</a:t>
            </a:r>
          </a:p>
          <a:p>
            <a:pPr marL="514350" indent="-514350">
              <a:buClr>
                <a:srgbClr val="FFFF00"/>
              </a:buClr>
              <a:buFont typeface="Wingdings" pitchFamily="2" charset="2"/>
              <a:buChar char="Ø"/>
              <a:defRPr/>
            </a:pPr>
            <a:endParaRPr lang="hr-HR" sz="2800" dirty="0">
              <a:latin typeface="Comic Sans MS" pitchFamily="66" charset="0"/>
            </a:endParaRPr>
          </a:p>
          <a:p>
            <a:pPr marL="514350" indent="-514350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hr-HR" sz="2800" b="1" dirty="0">
                <a:solidFill>
                  <a:schemeClr val="bg1"/>
                </a:solidFill>
                <a:latin typeface="Comic Sans MS" pitchFamily="66" charset="0"/>
              </a:rPr>
              <a:t>izmijenjuju se nizine, brežuljkaste gore i </a:t>
            </a:r>
          </a:p>
          <a:p>
            <a:pPr marL="514350" indent="-514350">
              <a:buClr>
                <a:srgbClr val="FFFF00"/>
              </a:buClr>
              <a:defRPr/>
            </a:pPr>
            <a:r>
              <a:rPr lang="hr-HR" sz="2800" b="1" dirty="0">
                <a:solidFill>
                  <a:schemeClr val="bg1"/>
                </a:solidFill>
                <a:latin typeface="Comic Sans MS" pitchFamily="66" charset="0"/>
              </a:rPr>
              <a:t>   visoke planine </a:t>
            </a:r>
          </a:p>
          <a:p>
            <a:pPr marL="514350" indent="-514350">
              <a:buClr>
                <a:srgbClr val="FFFF00"/>
              </a:buClr>
              <a:defRPr/>
            </a:pPr>
            <a:r>
              <a:rPr lang="hr-HR" sz="2800" b="1" dirty="0">
                <a:solidFill>
                  <a:schemeClr val="bg1"/>
                </a:solidFill>
                <a:latin typeface="Comic Sans MS" pitchFamily="66" charset="0"/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5" name="Picture 13" descr="C:\Users\User\Desktop\ZADAR\a1ab9388ae62d36d5d0c16df6d64ec8b_hea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3733800"/>
            <a:ext cx="4446559" cy="2788022"/>
          </a:xfrm>
          <a:prstGeom prst="roundRect">
            <a:avLst/>
          </a:prstGeom>
          <a:noFill/>
        </p:spPr>
      </p:pic>
      <p:pic>
        <p:nvPicPr>
          <p:cNvPr id="8208" name="Picture 16" descr="C:\Users\User\Desktop\ZADAR\4f8d3f8a18d82726997890c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528392" cy="2646294"/>
          </a:xfrm>
          <a:prstGeom prst="roundRect">
            <a:avLst/>
          </a:prstGeom>
          <a:noFill/>
        </p:spPr>
      </p:pic>
      <p:pic>
        <p:nvPicPr>
          <p:cNvPr id="8206" name="Picture 14" descr="C:\Users\User\Desktop\ZADAR\Falkensteiner_Borik_Zadar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4208884" cy="2638405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0" y="1412875"/>
            <a:ext cx="1763713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hr-HR" altLang="sr-Latn-RS"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hr-HR" altLang="sr-Latn-RS" sz="2400" b="1">
                <a:latin typeface="Comic Sans MS" pitchFamily="66" charset="0"/>
              </a:rPr>
              <a:t> </a:t>
            </a:r>
            <a:endParaRPr lang="hr-HR" altLang="sr-Latn-RS">
              <a:latin typeface="Comic Sans MS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 rot="20313761">
            <a:off x="565150" y="747713"/>
            <a:ext cx="3144838" cy="1601787"/>
          </a:xfrm>
          <a:prstGeom prst="ellipse">
            <a:avLst/>
          </a:prstGeom>
          <a:solidFill>
            <a:schemeClr val="bg1">
              <a:alpha val="4902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hr-HR" sz="24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hr-HR" sz="2400" b="1" dirty="0">
                <a:solidFill>
                  <a:schemeClr val="bg1"/>
                </a:solidFill>
                <a:latin typeface="Comic Sans MS" pitchFamily="66" charset="0"/>
              </a:rPr>
              <a:t> zima </a:t>
            </a:r>
          </a:p>
          <a:p>
            <a:pPr algn="ctr">
              <a:lnSpc>
                <a:spcPct val="150000"/>
              </a:lnSpc>
              <a:defRPr/>
            </a:pPr>
            <a:r>
              <a:rPr lang="hr-HR" sz="2400" dirty="0">
                <a:solidFill>
                  <a:schemeClr val="bg1"/>
                </a:solidFill>
                <a:latin typeface="Comic Sans MS" pitchFamily="66" charset="0"/>
              </a:rPr>
              <a:t>    kišovita blaga </a:t>
            </a:r>
          </a:p>
        </p:txBody>
      </p:sp>
      <p:sp>
        <p:nvSpPr>
          <p:cNvPr id="12" name="Oval 11"/>
          <p:cNvSpPr/>
          <p:nvPr/>
        </p:nvSpPr>
        <p:spPr>
          <a:xfrm rot="2571763">
            <a:off x="2562225" y="1725613"/>
            <a:ext cx="3036888" cy="2228850"/>
          </a:xfrm>
          <a:prstGeom prst="ellipse">
            <a:avLst/>
          </a:prstGeom>
          <a:solidFill>
            <a:srgbClr val="92D050">
              <a:alpha val="47843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hr-HR" sz="2400" b="1" dirty="0">
                <a:solidFill>
                  <a:schemeClr val="tx1"/>
                </a:solidFill>
                <a:latin typeface="Comic Sans MS" pitchFamily="66" charset="0"/>
              </a:rPr>
              <a:t>  VJETROVI </a:t>
            </a:r>
          </a:p>
          <a:p>
            <a:pPr algn="ctr">
              <a:lnSpc>
                <a:spcPct val="150000"/>
              </a:lnSpc>
              <a:defRPr/>
            </a:pPr>
            <a:r>
              <a:rPr lang="hr-HR" sz="2400" dirty="0">
                <a:solidFill>
                  <a:schemeClr val="tx1"/>
                </a:solidFill>
                <a:latin typeface="Comic Sans MS" pitchFamily="66" charset="0"/>
              </a:rPr>
              <a:t>  bura – jugo-</a:t>
            </a:r>
          </a:p>
          <a:p>
            <a:pPr algn="ctr">
              <a:lnSpc>
                <a:spcPct val="150000"/>
              </a:lnSpc>
              <a:defRPr/>
            </a:pPr>
            <a:r>
              <a:rPr lang="hr-HR" sz="2400" dirty="0">
                <a:solidFill>
                  <a:schemeClr val="tx1"/>
                </a:solidFill>
                <a:latin typeface="Comic Sans MS" pitchFamily="66" charset="0"/>
              </a:rPr>
              <a:t>-maestral </a:t>
            </a:r>
          </a:p>
        </p:txBody>
      </p:sp>
      <p:sp>
        <p:nvSpPr>
          <p:cNvPr id="13" name="Oval 12"/>
          <p:cNvSpPr/>
          <p:nvPr/>
        </p:nvSpPr>
        <p:spPr>
          <a:xfrm rot="1577325">
            <a:off x="6378575" y="3198813"/>
            <a:ext cx="2127250" cy="1771650"/>
          </a:xfrm>
          <a:prstGeom prst="ellipse">
            <a:avLst/>
          </a:prstGeom>
          <a:solidFill>
            <a:srgbClr val="FFC000">
              <a:alpha val="3882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hr-HR" sz="2400" b="1" dirty="0">
                <a:solidFill>
                  <a:srgbClr val="FFFF00"/>
                </a:solidFill>
                <a:latin typeface="Comic Sans MS" pitchFamily="66" charset="0"/>
              </a:rPr>
              <a:t>  ljeta vruća</a:t>
            </a:r>
          </a:p>
          <a:p>
            <a:pPr algn="ctr">
              <a:lnSpc>
                <a:spcPct val="150000"/>
              </a:lnSpc>
              <a:defRPr/>
            </a:pPr>
            <a:r>
              <a:rPr lang="hr-HR" sz="2400" b="1" dirty="0">
                <a:solidFill>
                  <a:srgbClr val="FFFF00"/>
                </a:solidFill>
                <a:latin typeface="Comic Sans MS" pitchFamily="66" charset="0"/>
              </a:rPr>
              <a:t>suha</a:t>
            </a:r>
            <a:r>
              <a:rPr lang="hr-HR" sz="24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1273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1828800" y="152400"/>
            <a:ext cx="6400800" cy="1371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4704"/>
              </a:avLst>
            </a:prstTxWarp>
          </a:bodyPr>
          <a:lstStyle/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PODNEBLJE – KLIMA - SREDOZEMNA</a:t>
            </a:r>
          </a:p>
          <a:p>
            <a:pPr algn="ctr"/>
            <a:r>
              <a:rPr lang="hr-H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ndy"/>
        <a:ea typeface=""/>
        <a:cs typeface=""/>
      </a:majorFont>
      <a:minorFont>
        <a:latin typeface="And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1460</TotalTime>
  <Words>1100</Words>
  <Application>Microsoft Office PowerPoint</Application>
  <PresentationFormat>Prikaz na zaslonu (4:3)</PresentationFormat>
  <Paragraphs>515</Paragraphs>
  <Slides>52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52</vt:i4>
      </vt:variant>
    </vt:vector>
  </HeadingPairs>
  <TitlesOfParts>
    <vt:vector size="53" baseType="lpstr">
      <vt:lpstr>Default Design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Brainy Betty,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Beveled Slide Style</dc:title>
  <dc:creator>Nan Shastry</dc:creator>
  <cp:lastModifiedBy>Višnja</cp:lastModifiedBy>
  <cp:revision>154</cp:revision>
  <dcterms:created xsi:type="dcterms:W3CDTF">2006-06-05T19:52:32Z</dcterms:created>
  <dcterms:modified xsi:type="dcterms:W3CDTF">2015-04-06T18:46:00Z</dcterms:modified>
</cp:coreProperties>
</file>