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5" r:id="rId4"/>
    <p:sldId id="264" r:id="rId5"/>
    <p:sldId id="258" r:id="rId6"/>
    <p:sldId id="260" r:id="rId7"/>
    <p:sldId id="259" r:id="rId8"/>
    <p:sldId id="261" r:id="rId9"/>
    <p:sldId id="262" r:id="rId10"/>
    <p:sldId id="263" r:id="rId11"/>
    <p:sldId id="277" r:id="rId12"/>
    <p:sldId id="267" r:id="rId13"/>
    <p:sldId id="278" r:id="rId14"/>
    <p:sldId id="287" r:id="rId15"/>
    <p:sldId id="273" r:id="rId16"/>
    <p:sldId id="279" r:id="rId17"/>
    <p:sldId id="286" r:id="rId18"/>
    <p:sldId id="269" r:id="rId19"/>
    <p:sldId id="280" r:id="rId20"/>
    <p:sldId id="285" r:id="rId21"/>
    <p:sldId id="270" r:id="rId22"/>
    <p:sldId id="281" r:id="rId23"/>
    <p:sldId id="284" r:id="rId24"/>
    <p:sldId id="271" r:id="rId25"/>
    <p:sldId id="282" r:id="rId26"/>
    <p:sldId id="283" r:id="rId27"/>
    <p:sldId id="272" r:id="rId28"/>
    <p:sldId id="274" r:id="rId29"/>
    <p:sldId id="275" r:id="rId30"/>
    <p:sldId id="276" r:id="rId31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7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C3B7F-7074-40CB-AA6F-CD4E71FA835C}" type="datetimeFigureOut">
              <a:rPr lang="sr-Latn-CS"/>
              <a:pPr>
                <a:defRPr/>
              </a:pPr>
              <a:t>4.4.2015</a:t>
            </a:fld>
            <a:endParaRPr lang="hr-HR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820B9-DAB8-4638-A016-4F33CE4047F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329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7A9C6-374F-437E-B131-97BC1775717D}" type="datetimeFigureOut">
              <a:rPr lang="sr-Latn-CS"/>
              <a:pPr>
                <a:defRPr/>
              </a:pPr>
              <a:t>4.4.2015</a:t>
            </a:fld>
            <a:endParaRPr lang="hr-HR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F886B-6AA2-4715-B9A0-3192587B682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047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FB9BC-30BF-4240-BF11-A513721713E5}" type="datetimeFigureOut">
              <a:rPr lang="sr-Latn-CS"/>
              <a:pPr>
                <a:defRPr/>
              </a:pPr>
              <a:t>4.4.2015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83933-3028-4017-A3E0-6A20878D6EC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448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28292-F2E4-4C2A-B7A5-C45F766B3488}" type="datetimeFigureOut">
              <a:rPr lang="sr-Latn-CS"/>
              <a:pPr>
                <a:defRPr/>
              </a:pPr>
              <a:t>4.4.2015</a:t>
            </a:fld>
            <a:endParaRPr lang="hr-HR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4CA64-3807-473A-98D6-4B6D5AF487F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354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78298-9533-4F5B-B752-931D7827C0A2}" type="datetimeFigureOut">
              <a:rPr lang="sr-Latn-CS"/>
              <a:pPr>
                <a:defRPr/>
              </a:pPr>
              <a:t>4.4.2015</a:t>
            </a:fld>
            <a:endParaRPr lang="hr-HR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A560F-A60E-4C8D-A50F-56041D6B523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7705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BC78A-1D89-4A11-83EB-95FFB4364DBE}" type="datetimeFigureOut">
              <a:rPr lang="sr-Latn-CS"/>
              <a:pPr>
                <a:defRPr/>
              </a:pPr>
              <a:t>4.4.2015</a:t>
            </a:fld>
            <a:endParaRPr lang="hr-HR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19AEF-F83A-409E-9A4B-A3B4AA27B47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819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15A02-F0F0-4642-9846-22DB0F68EEEE}" type="datetimeFigureOut">
              <a:rPr lang="sr-Latn-CS"/>
              <a:pPr>
                <a:defRPr/>
              </a:pPr>
              <a:t>4.4.2015</a:t>
            </a:fld>
            <a:endParaRPr lang="hr-H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74403-D1FC-4A93-A026-D9D170B4280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90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831A6-3B14-40DD-B99A-D40DF6E4CA4B}" type="datetimeFigureOut">
              <a:rPr lang="sr-Latn-CS"/>
              <a:pPr>
                <a:defRPr/>
              </a:pPr>
              <a:t>4.4.2015</a:t>
            </a:fld>
            <a:endParaRPr lang="hr-HR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E14C7-5CE1-4240-B056-08109DE5475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406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C8287-D036-4EBB-8262-F50276A87D86}" type="datetimeFigureOut">
              <a:rPr lang="sr-Latn-CS"/>
              <a:pPr>
                <a:defRPr/>
              </a:pPr>
              <a:t>4.4.2015</a:t>
            </a:fld>
            <a:endParaRPr lang="hr-HR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39576-9414-40AF-9819-64D1F9EF70A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5939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A354-B92B-40D3-ACB0-797BA02679A0}" type="datetimeFigureOut">
              <a:rPr lang="sr-Latn-CS"/>
              <a:pPr>
                <a:defRPr/>
              </a:pPr>
              <a:t>4.4.2015</a:t>
            </a:fld>
            <a:endParaRPr lang="hr-HR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7C021-3555-41DF-80E5-5E46AFFED52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810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9077B-FE69-489F-8BDE-F832AB8578B3}" type="datetimeFigureOut">
              <a:rPr lang="sr-Latn-CS"/>
              <a:pPr>
                <a:defRPr/>
              </a:pPr>
              <a:t>4.4.2015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443A7-3C0E-4240-B254-344AD55A355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945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37C89D-9A15-4A84-9E3F-5C6A980EE1B8}" type="datetimeFigureOut">
              <a:rPr lang="sr-Latn-CS"/>
              <a:pPr>
                <a:defRPr/>
              </a:pPr>
              <a:t>4.4.2015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82D937-24BB-447A-B97D-DFF4C12823B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3" r:id="rId4"/>
    <p:sldLayoutId id="2147483779" r:id="rId5"/>
    <p:sldLayoutId id="2147483774" r:id="rId6"/>
    <p:sldLayoutId id="2147483780" r:id="rId7"/>
    <p:sldLayoutId id="2147483781" r:id="rId8"/>
    <p:sldLayoutId id="2147483782" r:id="rId9"/>
    <p:sldLayoutId id="2147483775" r:id="rId10"/>
    <p:sldLayoutId id="21474837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3250" y="4197354"/>
            <a:ext cx="7772448" cy="5207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dirty="0" smtClean="0">
                <a:solidFill>
                  <a:srgbClr val="FF0000"/>
                </a:solidFill>
                <a:latin typeface="Arial Black" pitchFamily="34" charset="0"/>
              </a:rPr>
              <a:t>  Orijentacija  u  prirodi</a:t>
            </a:r>
            <a:endParaRPr lang="hr-HR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 rot="10800000" flipH="1" flipV="1">
            <a:off x="3465513" y="6072188"/>
            <a:ext cx="5321300" cy="571500"/>
          </a:xfrm>
        </p:spPr>
        <p:txBody>
          <a:bodyPr/>
          <a:lstStyle/>
          <a:p>
            <a:pPr eaLnBrk="1" hangingPunct="1"/>
            <a:r>
              <a:rPr lang="hr-HR" altLang="sr-Latn-RS" sz="2000" b="1" smtClean="0"/>
              <a:t>                                     Učiteljica: Snježana Duić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9563" y="1071563"/>
            <a:ext cx="1214437" cy="1109662"/>
          </a:xfr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00313"/>
            <a:ext cx="6929438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28625"/>
            <a:ext cx="1428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85750"/>
            <a:ext cx="1500188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1500" y="6072188"/>
            <a:ext cx="3714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2000" b="1">
                <a:latin typeface="Franklin Gothic Book" pitchFamily="34" charset="0"/>
              </a:rPr>
              <a:t>Zagreb, 18.07.2011.</a:t>
            </a:r>
          </a:p>
        </p:txBody>
      </p:sp>
      <p:pic>
        <p:nvPicPr>
          <p:cNvPr id="12" name="Content Placeholder 3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28625"/>
            <a:ext cx="14287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cap="none" dirty="0" smtClean="0">
                <a:latin typeface="Arial Black" pitchFamily="34" charset="0"/>
              </a:rPr>
              <a:t>Mravi obično grade </a:t>
            </a:r>
            <a:r>
              <a:rPr lang="hr-HR" b="1" cap="none" dirty="0" smtClean="0">
                <a:solidFill>
                  <a:srgbClr val="FF0000"/>
                </a:solidFill>
                <a:latin typeface="Arial Black" pitchFamily="34" charset="0"/>
              </a:rPr>
              <a:t>mravinjak</a:t>
            </a:r>
            <a:r>
              <a:rPr lang="hr-HR" b="1" cap="none" dirty="0" smtClean="0">
                <a:latin typeface="Arial Black" pitchFamily="34" charset="0"/>
              </a:rPr>
              <a:t> sa </a:t>
            </a:r>
            <a:r>
              <a:rPr lang="hr-HR" b="1" cap="none" dirty="0" smtClean="0">
                <a:solidFill>
                  <a:srgbClr val="FF0000"/>
                </a:solidFill>
                <a:latin typeface="Arial Black" pitchFamily="34" charset="0"/>
              </a:rPr>
              <a:t>južne strane </a:t>
            </a:r>
            <a:r>
              <a:rPr lang="hr-HR" b="1" cap="none" dirty="0" smtClean="0">
                <a:solidFill>
                  <a:schemeClr val="tx1"/>
                </a:solidFill>
                <a:latin typeface="Arial Black" pitchFamily="34" charset="0"/>
              </a:rPr>
              <a:t>stabla</a:t>
            </a:r>
            <a:r>
              <a:rPr lang="hr-HR" b="1" cap="none" dirty="0" smtClean="0">
                <a:latin typeface="Arial Black" pitchFamily="34" charset="0"/>
              </a:rPr>
              <a:t> ili kamena.</a:t>
            </a:r>
            <a:endParaRPr lang="hr-HR" b="1" cap="none" dirty="0">
              <a:latin typeface="Arial Black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0" y="2286000"/>
            <a:ext cx="3643313" cy="3643313"/>
          </a:xfrm>
        </p:spPr>
      </p:pic>
      <p:cxnSp>
        <p:nvCxnSpPr>
          <p:cNvPr id="5" name="Straight Arrow Connector 4"/>
          <p:cNvCxnSpPr/>
          <p:nvPr/>
        </p:nvCxnSpPr>
        <p:spPr>
          <a:xfrm rot="10800000">
            <a:off x="2286000" y="2286000"/>
            <a:ext cx="4643438" cy="3929063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000875" y="607218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b="1">
                <a:solidFill>
                  <a:srgbClr val="FF0000"/>
                </a:solidFill>
                <a:latin typeface="Arial Black" pitchFamily="34" charset="0"/>
              </a:rPr>
              <a:t>J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00250" y="19288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b="1">
                <a:solidFill>
                  <a:srgbClr val="FF0000"/>
                </a:solidFill>
                <a:latin typeface="Arial Black" pitchFamily="34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8" y="457200"/>
            <a:ext cx="6848492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>
                <a:solidFill>
                  <a:srgbClr val="FF0000"/>
                </a:solidFill>
              </a:rPr>
              <a:t>Upute za rad - kviz</a:t>
            </a:r>
            <a:endParaRPr lang="hr-HR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089400"/>
          </a:xfrm>
        </p:spPr>
        <p:txBody>
          <a:bodyPr/>
          <a:lstStyle/>
          <a:p>
            <a:pPr eaLnBrk="1" hangingPunct="1"/>
            <a:r>
              <a:rPr lang="hr-HR" altLang="sr-Latn-RS" b="1" smtClean="0"/>
              <a:t>Pažljivo pročitaj pitanja.</a:t>
            </a:r>
          </a:p>
          <a:p>
            <a:pPr eaLnBrk="1" hangingPunct="1"/>
            <a:r>
              <a:rPr lang="hr-HR" altLang="sr-Latn-RS" b="1" smtClean="0"/>
              <a:t>Razmisli o točnom odgovoru.</a:t>
            </a:r>
          </a:p>
          <a:p>
            <a:pPr eaLnBrk="1" hangingPunct="1"/>
            <a:r>
              <a:rPr lang="hr-HR" altLang="sr-Latn-RS" b="1" smtClean="0"/>
              <a:t>Znaš li odgovor, mišem klikni na točan odgovor.</a:t>
            </a:r>
          </a:p>
          <a:p>
            <a:pPr eaLnBrk="1" hangingPunct="1"/>
            <a:endParaRPr lang="hr-HR" altLang="sr-Latn-RS" smtClean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500938" y="5857875"/>
            <a:ext cx="1441450" cy="7207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chemeClr val="tx1"/>
                </a:solidFill>
              </a:rPr>
              <a:t>KRENI</a:t>
            </a:r>
          </a:p>
        </p:txBody>
      </p:sp>
      <p:pic>
        <p:nvPicPr>
          <p:cNvPr id="20485" name="Picture 7" descr="C:\Documents and Settings\NoteBook\My Documents\KOMPJUTER\My Pictures\Microsoft Clip Organizer\j0434403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1071563"/>
            <a:ext cx="13620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b="1" cap="none" smtClean="0"/>
              <a:t>Kompas  </a:t>
            </a:r>
            <a:r>
              <a:rPr lang="hr-HR" sz="2800" b="1" cap="none" dirty="0" smtClean="0"/>
              <a:t>je:</a:t>
            </a:r>
          </a:p>
        </p:txBody>
      </p:sp>
      <p:sp>
        <p:nvSpPr>
          <p:cNvPr id="4" name="Bevel 3">
            <a:hlinkClick r:id="rId2" action="ppaction://hlinksldjump"/>
          </p:cNvPr>
          <p:cNvSpPr/>
          <p:nvPr/>
        </p:nvSpPr>
        <p:spPr>
          <a:xfrm>
            <a:off x="1571625" y="3000375"/>
            <a:ext cx="2162175" cy="1714500"/>
          </a:xfrm>
          <a:prstGeom prst="bevel">
            <a:avLst/>
          </a:prstGeom>
          <a:solidFill>
            <a:srgbClr val="00B0F0"/>
          </a:solidFill>
          <a:ln>
            <a:solidFill>
              <a:srgbClr val="00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tx1"/>
                </a:solidFill>
              </a:rPr>
              <a:t>igračka</a:t>
            </a:r>
          </a:p>
        </p:txBody>
      </p:sp>
      <p:sp>
        <p:nvSpPr>
          <p:cNvPr id="6" name="Bevel 5">
            <a:hlinkClick r:id="rId3" action="ppaction://hlinksldjump"/>
          </p:cNvPr>
          <p:cNvSpPr/>
          <p:nvPr/>
        </p:nvSpPr>
        <p:spPr>
          <a:xfrm>
            <a:off x="5292725" y="2347913"/>
            <a:ext cx="2162175" cy="1652587"/>
          </a:xfrm>
          <a:prstGeom prst="bevel">
            <a:avLst/>
          </a:prstGeom>
          <a:solidFill>
            <a:srgbClr val="00B0F0"/>
          </a:solidFill>
          <a:ln>
            <a:solidFill>
              <a:srgbClr val="00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>
                <a:solidFill>
                  <a:srgbClr val="000064"/>
                </a:solidFill>
              </a:rPr>
              <a:t>sprava</a:t>
            </a:r>
          </a:p>
        </p:txBody>
      </p:sp>
      <p:pic>
        <p:nvPicPr>
          <p:cNvPr id="21509" name="Picture 7" descr="C:\Documents and Settings\NoteBook\My Documents\KOMPJUTER\My Pictures\Microsoft Clip Organizer\j0434403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142875"/>
            <a:ext cx="7858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457200"/>
            <a:ext cx="7419996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BRAVO, TOČAN ODGOVOR !</a:t>
            </a:r>
            <a:endParaRPr lang="hr-HR" dirty="0"/>
          </a:p>
        </p:txBody>
      </p:sp>
      <p:pic>
        <p:nvPicPr>
          <p:cNvPr id="22531" name="Content Placeholder 18" descr="0002011B.gif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6C4C20"/>
              </a:clrFrom>
              <a:clrTo>
                <a:srgbClr val="6C4C20">
                  <a:alpha val="0"/>
                </a:srgbClr>
              </a:clrTo>
            </a:clrChange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2825750"/>
            <a:ext cx="2511425" cy="1960563"/>
          </a:xfr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358063" y="5857875"/>
            <a:ext cx="1441450" cy="8445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chemeClr val="tx1"/>
                </a:solidFill>
                <a:hlinkClick r:id="rId3" action="ppaction://hlinksldjump"/>
              </a:rPr>
              <a:t>DALJE</a:t>
            </a:r>
            <a:endParaRPr lang="hr-H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8" y="457200"/>
            <a:ext cx="6848492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NAŽALOST, NIJE TOČNO !</a:t>
            </a:r>
            <a:br>
              <a:rPr lang="hr-HR" b="1" dirty="0" smtClean="0"/>
            </a:br>
            <a:r>
              <a:rPr lang="hr-HR" b="1" dirty="0" smtClean="0"/>
              <a:t>POKUŠAJ PONOVNO.</a:t>
            </a:r>
            <a:endParaRPr lang="hr-HR" dirty="0"/>
          </a:p>
        </p:txBody>
      </p:sp>
      <p:pic>
        <p:nvPicPr>
          <p:cNvPr id="23555" name="Content Placeholder 3" descr="0002011A.gif"/>
          <p:cNvPicPr>
            <a:picLocks noGrp="1" noChangeAspect="1"/>
          </p:cNvPicPr>
          <p:nvPr>
            <p:ph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3144838"/>
            <a:ext cx="2220913" cy="2070100"/>
          </a:xfrm>
        </p:spPr>
      </p:pic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6858000" y="5429250"/>
            <a:ext cx="2058988" cy="12049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chemeClr val="tx1"/>
                </a:solidFill>
                <a:hlinkClick r:id="rId3" action="ppaction://hlinksldjump"/>
              </a:rPr>
              <a:t>POKUŠAJ PONOVNO</a:t>
            </a:r>
            <a:endParaRPr lang="hr-H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b="1" cap="none" dirty="0" smtClean="0"/>
              <a:t>Kompasom  se možemo orijentirati:</a:t>
            </a:r>
          </a:p>
        </p:txBody>
      </p:sp>
      <p:sp>
        <p:nvSpPr>
          <p:cNvPr id="4" name="Bevel 3">
            <a:hlinkClick r:id="rId2" action="ppaction://hlinksldjump"/>
          </p:cNvPr>
          <p:cNvSpPr/>
          <p:nvPr/>
        </p:nvSpPr>
        <p:spPr>
          <a:xfrm>
            <a:off x="1500188" y="2357438"/>
            <a:ext cx="2162175" cy="1714500"/>
          </a:xfrm>
          <a:prstGeom prst="bevel">
            <a:avLst/>
          </a:prstGeom>
          <a:solidFill>
            <a:srgbClr val="00B0F0"/>
          </a:solidFill>
          <a:ln>
            <a:solidFill>
              <a:srgbClr val="00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tx1"/>
                </a:solidFill>
              </a:rPr>
              <a:t>kad god nam je potrebno</a:t>
            </a:r>
          </a:p>
        </p:txBody>
      </p:sp>
      <p:sp>
        <p:nvSpPr>
          <p:cNvPr id="6" name="Bevel 5">
            <a:hlinkClick r:id="rId3" action="ppaction://hlinksldjump"/>
          </p:cNvPr>
          <p:cNvSpPr/>
          <p:nvPr/>
        </p:nvSpPr>
        <p:spPr>
          <a:xfrm>
            <a:off x="5357813" y="3714750"/>
            <a:ext cx="2162175" cy="1714500"/>
          </a:xfrm>
          <a:prstGeom prst="bevel">
            <a:avLst/>
          </a:prstGeom>
          <a:solidFill>
            <a:srgbClr val="00B0F0"/>
          </a:solidFill>
          <a:ln>
            <a:solidFill>
              <a:srgbClr val="00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>
                <a:solidFill>
                  <a:srgbClr val="000064"/>
                </a:solidFill>
              </a:rPr>
              <a:t>samo u šumi</a:t>
            </a:r>
            <a:endParaRPr lang="hr-HR" sz="2400" dirty="0">
              <a:solidFill>
                <a:schemeClr val="tx1"/>
              </a:solidFill>
            </a:endParaRPr>
          </a:p>
        </p:txBody>
      </p:sp>
      <p:pic>
        <p:nvPicPr>
          <p:cNvPr id="24581" name="Picture 4" descr="C:\Documents and Settings\NoteBook\My Documents\KOMPJUTER\My Pictures\Microsoft Clip Organizer\j0434403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142875"/>
            <a:ext cx="7858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457200"/>
            <a:ext cx="7419996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BRAVO, TOČAN ODGOVOR !</a:t>
            </a:r>
            <a:endParaRPr lang="hr-HR" dirty="0"/>
          </a:p>
        </p:txBody>
      </p:sp>
      <p:pic>
        <p:nvPicPr>
          <p:cNvPr id="25603" name="Content Placeholder 18" descr="0002011B.gif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6C4C20"/>
              </a:clrFrom>
              <a:clrTo>
                <a:srgbClr val="6C4C20">
                  <a:alpha val="0"/>
                </a:srgbClr>
              </a:clrTo>
            </a:clrChange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7063" y="2852738"/>
            <a:ext cx="2476500" cy="1933575"/>
          </a:xfrm>
        </p:spPr>
      </p:pic>
      <p:sp>
        <p:nvSpPr>
          <p:cNvPr id="5" name="Right Arrow 4"/>
          <p:cNvSpPr/>
          <p:nvPr/>
        </p:nvSpPr>
        <p:spPr>
          <a:xfrm>
            <a:off x="7358063" y="5857875"/>
            <a:ext cx="1441450" cy="8445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chemeClr val="tx1"/>
                </a:solidFill>
                <a:hlinkClick r:id="rId3" action="ppaction://hlinksldjump"/>
              </a:rPr>
              <a:t>DALJE</a:t>
            </a:r>
            <a:endParaRPr lang="hr-H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8" y="457200"/>
            <a:ext cx="6848492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NAŽALOST, NIJE TOČNO !</a:t>
            </a:r>
            <a:br>
              <a:rPr lang="hr-HR" b="1" dirty="0" smtClean="0"/>
            </a:br>
            <a:r>
              <a:rPr lang="hr-HR" b="1" dirty="0" smtClean="0"/>
              <a:t>POKUŠAJ PONOVNO.</a:t>
            </a:r>
            <a:endParaRPr lang="hr-HR" dirty="0"/>
          </a:p>
        </p:txBody>
      </p:sp>
      <p:pic>
        <p:nvPicPr>
          <p:cNvPr id="26627" name="Content Placeholder 3" descr="0002011A.gif"/>
          <p:cNvPicPr>
            <a:picLocks noGrp="1" noChangeAspect="1"/>
          </p:cNvPicPr>
          <p:nvPr>
            <p:ph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3011488"/>
            <a:ext cx="2365375" cy="2203450"/>
          </a:xfrm>
        </p:spPr>
      </p:pic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6858000" y="5429250"/>
            <a:ext cx="2058988" cy="12049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chemeClr val="tx1"/>
                </a:solidFill>
              </a:rPr>
              <a:t>POKUŠAJ PONOVNO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b="1" cap="none" dirty="0" smtClean="0"/>
              <a:t>Zvijezda  sjevernjača  nalazi  se  na  vrhu :</a:t>
            </a:r>
          </a:p>
        </p:txBody>
      </p:sp>
      <p:sp>
        <p:nvSpPr>
          <p:cNvPr id="4" name="Bevel 3">
            <a:hlinkClick r:id="rId2" action="ppaction://hlinksldjump"/>
          </p:cNvPr>
          <p:cNvSpPr/>
          <p:nvPr/>
        </p:nvSpPr>
        <p:spPr>
          <a:xfrm>
            <a:off x="1500188" y="2286000"/>
            <a:ext cx="2162175" cy="1714500"/>
          </a:xfrm>
          <a:prstGeom prst="bevel">
            <a:avLst/>
          </a:prstGeom>
          <a:solidFill>
            <a:srgbClr val="00B0F0"/>
          </a:solidFill>
          <a:ln>
            <a:solidFill>
              <a:srgbClr val="00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tx1"/>
                </a:solidFill>
              </a:rPr>
              <a:t>brda</a:t>
            </a:r>
          </a:p>
        </p:txBody>
      </p:sp>
      <p:sp>
        <p:nvSpPr>
          <p:cNvPr id="6" name="Bevel 5">
            <a:hlinkClick r:id="rId3" action="ppaction://hlinksldjump"/>
          </p:cNvPr>
          <p:cNvSpPr/>
          <p:nvPr/>
        </p:nvSpPr>
        <p:spPr>
          <a:xfrm>
            <a:off x="5429250" y="3786188"/>
            <a:ext cx="2162175" cy="1724025"/>
          </a:xfrm>
          <a:prstGeom prst="bevel">
            <a:avLst/>
          </a:prstGeom>
          <a:solidFill>
            <a:srgbClr val="00B0F0"/>
          </a:solidFill>
          <a:ln>
            <a:solidFill>
              <a:srgbClr val="00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>
                <a:solidFill>
                  <a:srgbClr val="000064"/>
                </a:solidFill>
              </a:rPr>
              <a:t>Malih kola</a:t>
            </a:r>
          </a:p>
        </p:txBody>
      </p:sp>
      <p:pic>
        <p:nvPicPr>
          <p:cNvPr id="27653" name="Picture 4" descr="C:\Documents and Settings\NoteBook\My Documents\KOMPJUTER\My Pictures\Microsoft Clip Organizer\j0434403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0"/>
            <a:ext cx="7858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457200"/>
            <a:ext cx="7419996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BRAVO, TOČAN ODGOVOR !</a:t>
            </a:r>
            <a:endParaRPr lang="hr-HR" dirty="0"/>
          </a:p>
        </p:txBody>
      </p:sp>
      <p:pic>
        <p:nvPicPr>
          <p:cNvPr id="28675" name="Content Placeholder 18" descr="0002011B.gif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6C4C20"/>
              </a:clrFrom>
              <a:clrTo>
                <a:srgbClr val="6C4C20">
                  <a:alpha val="0"/>
                </a:srgbClr>
              </a:clrTo>
            </a:clrChange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2882900"/>
            <a:ext cx="2439988" cy="1903413"/>
          </a:xfr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358063" y="5857875"/>
            <a:ext cx="1441450" cy="8445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chemeClr val="tx1"/>
                </a:solidFill>
                <a:hlinkClick r:id="rId4" action="ppaction://hlinksldjump"/>
              </a:rPr>
              <a:t>DALJE</a:t>
            </a:r>
            <a:endParaRPr lang="hr-H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571500" y="796925"/>
            <a:ext cx="80010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hr-HR" altLang="sr-Latn-RS" sz="2400">
                <a:latin typeface="Arial Black" pitchFamily="34" charset="0"/>
              </a:rPr>
              <a:t>Kako igrati?</a:t>
            </a:r>
          </a:p>
          <a:p>
            <a:pPr eaLnBrk="1" hangingPunct="1">
              <a:lnSpc>
                <a:spcPct val="80000"/>
              </a:lnSpc>
            </a:pPr>
            <a:endParaRPr lang="en-US" altLang="sr-Latn-RS"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hr-HR" altLang="sr-Latn-RS">
                <a:latin typeface="Arial Black" pitchFamily="34" charset="0"/>
              </a:rPr>
              <a:t>Podijelite učenike u razredu  u 4 grupe</a:t>
            </a:r>
            <a:r>
              <a:rPr lang="en-US" altLang="sr-Latn-RS">
                <a:latin typeface="Arial Black" pitchFamily="34" charset="0"/>
              </a:rPr>
              <a:t>.</a:t>
            </a:r>
            <a:endParaRPr lang="hr-HR" altLang="sr-Latn-RS"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en-US" altLang="sr-Latn-RS"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hr-HR" altLang="sr-Latn-RS">
                <a:latin typeface="Arial Black" pitchFamily="34" charset="0"/>
              </a:rPr>
              <a:t>Pripremite po 3 zadatka za svaku grupu.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en-US" altLang="sr-Latn-RS"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hr-HR" altLang="sr-Latn-RS">
                <a:latin typeface="Arial Black" pitchFamily="34" charset="0"/>
              </a:rPr>
              <a:t>Otvorite igru  Izgubljeni mrav</a:t>
            </a:r>
            <a:r>
              <a:rPr lang="en-US" altLang="sr-Latn-RS">
                <a:latin typeface="Arial Black" pitchFamily="34" charset="0"/>
              </a:rPr>
              <a:t>.</a:t>
            </a:r>
            <a:endParaRPr lang="hr-HR" altLang="sr-Latn-RS"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hr-HR" altLang="sr-Latn-RS"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hr-HR" altLang="sr-Latn-RS">
                <a:latin typeface="Arial Black" pitchFamily="34" charset="0"/>
              </a:rPr>
              <a:t>Članovima prvog tima postavite zadatak i ukoliko točno odgovore na njega, kliknite</a:t>
            </a:r>
            <a:r>
              <a:rPr lang="en-US" altLang="sr-Latn-RS">
                <a:latin typeface="Arial Black" pitchFamily="34" charset="0"/>
              </a:rPr>
              <a:t> </a:t>
            </a:r>
            <a:r>
              <a:rPr lang="hr-HR" altLang="sr-Latn-RS">
                <a:latin typeface="Arial Black" pitchFamily="34" charset="0"/>
              </a:rPr>
              <a:t>na  pravokutnik odgovarajuće  boje  na dnu  slajda , kako bi se njihovo kompas pomaknuo prema mravu. U slučaju netočnog rješenja ostaju na mjestu i čekaju drugi krug.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>
                <a:latin typeface="Arial Black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>
                <a:latin typeface="Arial Black" pitchFamily="34" charset="0"/>
              </a:rPr>
              <a:t>5.   Tri  točna odgovora dovest će ekipu do pobjede.</a:t>
            </a:r>
            <a:r>
              <a:rPr lang="en-US" altLang="sr-Latn-RS">
                <a:latin typeface="Arial Black" pitchFamily="34" charset="0"/>
              </a:rPr>
              <a:t> </a:t>
            </a:r>
            <a:endParaRPr lang="hr-HR" altLang="sr-Latn-RS">
              <a:latin typeface="Arial Black" pitchFamily="34" charset="0"/>
            </a:endParaRPr>
          </a:p>
        </p:txBody>
      </p:sp>
      <p:pic>
        <p:nvPicPr>
          <p:cNvPr id="11267" name="Picture 2" descr="Ant_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4500563"/>
            <a:ext cx="25717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8" y="457200"/>
            <a:ext cx="6848492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NAŽALOST, NIJE TOČNO !</a:t>
            </a:r>
            <a:br>
              <a:rPr lang="hr-HR" b="1" dirty="0" smtClean="0"/>
            </a:br>
            <a:r>
              <a:rPr lang="hr-HR" b="1" dirty="0" smtClean="0"/>
              <a:t>POKUŠAJ PONOVNO.</a:t>
            </a:r>
            <a:endParaRPr lang="hr-HR" dirty="0"/>
          </a:p>
        </p:txBody>
      </p:sp>
      <p:pic>
        <p:nvPicPr>
          <p:cNvPr id="29699" name="Content Placeholder 3" descr="0002011A.gif"/>
          <p:cNvPicPr>
            <a:picLocks noGrp="1" noChangeAspect="1"/>
          </p:cNvPicPr>
          <p:nvPr>
            <p:ph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2736850"/>
            <a:ext cx="2495550" cy="2325688"/>
          </a:xfrm>
        </p:spPr>
      </p:pic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6858000" y="5429250"/>
            <a:ext cx="2058988" cy="12049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chemeClr val="tx1"/>
                </a:solidFill>
              </a:rPr>
              <a:t>POKUŠAJ PONOVNO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b="1" cap="none" dirty="0" smtClean="0"/>
              <a:t>Na  stablu  mahovina  se  nalazi  na :</a:t>
            </a:r>
          </a:p>
        </p:txBody>
      </p:sp>
      <p:sp>
        <p:nvSpPr>
          <p:cNvPr id="4" name="Bevel 3">
            <a:hlinkClick r:id="rId2" action="ppaction://hlinksldjump"/>
          </p:cNvPr>
          <p:cNvSpPr/>
          <p:nvPr/>
        </p:nvSpPr>
        <p:spPr>
          <a:xfrm>
            <a:off x="1785938" y="3714750"/>
            <a:ext cx="2162175" cy="1785938"/>
          </a:xfrm>
          <a:prstGeom prst="bevel">
            <a:avLst/>
          </a:prstGeom>
          <a:solidFill>
            <a:srgbClr val="00B0F0"/>
          </a:solidFill>
          <a:ln>
            <a:solidFill>
              <a:srgbClr val="00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tx1"/>
                </a:solidFill>
              </a:rPr>
              <a:t>sjevernoj strani </a:t>
            </a:r>
          </a:p>
        </p:txBody>
      </p:sp>
      <p:sp>
        <p:nvSpPr>
          <p:cNvPr id="6" name="Bevel 5">
            <a:hlinkClick r:id="rId3" action="ppaction://hlinksldjump"/>
          </p:cNvPr>
          <p:cNvSpPr/>
          <p:nvPr/>
        </p:nvSpPr>
        <p:spPr>
          <a:xfrm>
            <a:off x="5286375" y="2357438"/>
            <a:ext cx="2162175" cy="1795462"/>
          </a:xfrm>
          <a:prstGeom prst="bevel">
            <a:avLst/>
          </a:prstGeom>
          <a:solidFill>
            <a:srgbClr val="00B0F0"/>
          </a:solidFill>
          <a:ln>
            <a:solidFill>
              <a:srgbClr val="00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>
                <a:solidFill>
                  <a:srgbClr val="000064"/>
                </a:solidFill>
              </a:rPr>
              <a:t>istočnoj strani</a:t>
            </a:r>
          </a:p>
        </p:txBody>
      </p:sp>
      <p:pic>
        <p:nvPicPr>
          <p:cNvPr id="30725" name="Picture 4" descr="C:\Documents and Settings\NoteBook\My Documents\KOMPJUTER\My Pictures\Microsoft Clip Organizer\j0434403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142875"/>
            <a:ext cx="7858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457200"/>
            <a:ext cx="7419996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BRAVO, TOČAN ODGOVOR !</a:t>
            </a:r>
            <a:endParaRPr lang="hr-HR" dirty="0"/>
          </a:p>
        </p:txBody>
      </p:sp>
      <p:pic>
        <p:nvPicPr>
          <p:cNvPr id="31747" name="Content Placeholder 18" descr="0002011B.gif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6C4C20"/>
              </a:clrFrom>
              <a:clrTo>
                <a:srgbClr val="6C4C20">
                  <a:alpha val="0"/>
                </a:srgbClr>
              </a:clrTo>
            </a:clrChange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4625" y="2500313"/>
            <a:ext cx="2928938" cy="2286000"/>
          </a:xfr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358063" y="5857875"/>
            <a:ext cx="1441450" cy="8445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chemeClr val="tx1"/>
                </a:solidFill>
              </a:rPr>
              <a:t>DALJE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8" y="457200"/>
            <a:ext cx="6848492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NAŽALOST, NIJE TOČNO !</a:t>
            </a:r>
            <a:br>
              <a:rPr lang="hr-HR" b="1" dirty="0" smtClean="0"/>
            </a:br>
            <a:r>
              <a:rPr lang="hr-HR" b="1" dirty="0" smtClean="0"/>
              <a:t>POKUŠAJ PONOVNO.</a:t>
            </a:r>
            <a:endParaRPr lang="hr-HR" dirty="0"/>
          </a:p>
        </p:txBody>
      </p:sp>
      <p:pic>
        <p:nvPicPr>
          <p:cNvPr id="32771" name="Content Placeholder 3" descr="0002011A.gif"/>
          <p:cNvPicPr>
            <a:picLocks noGrp="1" noChangeAspect="1"/>
          </p:cNvPicPr>
          <p:nvPr>
            <p:ph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6063" y="2286000"/>
            <a:ext cx="3143250" cy="2928938"/>
          </a:xfrm>
        </p:spPr>
      </p:pic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6858000" y="5429250"/>
            <a:ext cx="2058988" cy="12049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chemeClr val="tx1"/>
                </a:solidFill>
              </a:rPr>
              <a:t>POKUŠAJ PONOVNO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b="1" cap="none" dirty="0" smtClean="0"/>
              <a:t>Godovi  su  gušči  na:</a:t>
            </a:r>
          </a:p>
        </p:txBody>
      </p:sp>
      <p:sp>
        <p:nvSpPr>
          <p:cNvPr id="4" name="Bevel 3">
            <a:hlinkClick r:id="rId2" action="ppaction://hlinksldjump"/>
          </p:cNvPr>
          <p:cNvSpPr/>
          <p:nvPr/>
        </p:nvSpPr>
        <p:spPr>
          <a:xfrm>
            <a:off x="1500188" y="2357438"/>
            <a:ext cx="2162175" cy="1714500"/>
          </a:xfrm>
          <a:prstGeom prst="bevel">
            <a:avLst/>
          </a:prstGeom>
          <a:solidFill>
            <a:srgbClr val="00B0F0"/>
          </a:solidFill>
          <a:ln>
            <a:solidFill>
              <a:srgbClr val="00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tx1"/>
                </a:solidFill>
              </a:rPr>
              <a:t>sjeveru</a:t>
            </a:r>
          </a:p>
        </p:txBody>
      </p:sp>
      <p:sp>
        <p:nvSpPr>
          <p:cNvPr id="6" name="Bevel 5">
            <a:hlinkClick r:id="rId3" action="ppaction://hlinksldjump"/>
          </p:cNvPr>
          <p:cNvSpPr/>
          <p:nvPr/>
        </p:nvSpPr>
        <p:spPr>
          <a:xfrm>
            <a:off x="5357813" y="3214688"/>
            <a:ext cx="2162175" cy="1724025"/>
          </a:xfrm>
          <a:prstGeom prst="bevel">
            <a:avLst/>
          </a:prstGeom>
          <a:solidFill>
            <a:srgbClr val="00B0F0"/>
          </a:solidFill>
          <a:ln>
            <a:solidFill>
              <a:srgbClr val="00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>
                <a:solidFill>
                  <a:srgbClr val="000064"/>
                </a:solidFill>
              </a:rPr>
              <a:t>jugu</a:t>
            </a:r>
          </a:p>
        </p:txBody>
      </p:sp>
      <p:pic>
        <p:nvPicPr>
          <p:cNvPr id="33797" name="Picture 4" descr="C:\Documents and Settings\NoteBook\My Documents\KOMPJUTER\My Pictures\Microsoft Clip Organizer\j0434403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142875"/>
            <a:ext cx="7858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457200"/>
            <a:ext cx="7419996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BRAVO, TOČAN ODGOVOR !</a:t>
            </a:r>
            <a:endParaRPr lang="hr-HR" dirty="0"/>
          </a:p>
        </p:txBody>
      </p:sp>
      <p:pic>
        <p:nvPicPr>
          <p:cNvPr id="34819" name="Content Placeholder 18" descr="0002011B.gif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6C4C20"/>
              </a:clrFrom>
              <a:clrTo>
                <a:srgbClr val="6C4C20">
                  <a:alpha val="0"/>
                </a:srgbClr>
              </a:clrTo>
            </a:clrChange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4625" y="2500313"/>
            <a:ext cx="2928938" cy="2286000"/>
          </a:xfr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358063" y="5857875"/>
            <a:ext cx="1441450" cy="8445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chemeClr val="tx1"/>
                </a:solidFill>
              </a:rPr>
              <a:t>DALJE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8" y="457200"/>
            <a:ext cx="6848492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NAŽALOST, NIJE TOČNO !</a:t>
            </a:r>
            <a:br>
              <a:rPr lang="hr-HR" b="1" dirty="0" smtClean="0"/>
            </a:br>
            <a:r>
              <a:rPr lang="hr-HR" b="1" dirty="0" smtClean="0"/>
              <a:t>POKUŠAJ PONOVNO.</a:t>
            </a:r>
            <a:endParaRPr lang="hr-HR" dirty="0"/>
          </a:p>
        </p:txBody>
      </p:sp>
      <p:pic>
        <p:nvPicPr>
          <p:cNvPr id="35843" name="Content Placeholder 3" descr="0002011A.gif"/>
          <p:cNvPicPr>
            <a:picLocks noGrp="1" noChangeAspect="1"/>
          </p:cNvPicPr>
          <p:nvPr>
            <p:ph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6063" y="2286000"/>
            <a:ext cx="3143250" cy="2928938"/>
          </a:xfrm>
        </p:spPr>
      </p:pic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6858000" y="5429250"/>
            <a:ext cx="2058988" cy="12049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chemeClr val="tx1"/>
                </a:solidFill>
              </a:rPr>
              <a:t>POKUŠAJ PONOVNO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b="1" cap="none" dirty="0" smtClean="0"/>
              <a:t>Na kojoj  strani  stabla mravi grade mravinjak:</a:t>
            </a:r>
          </a:p>
        </p:txBody>
      </p:sp>
      <p:sp>
        <p:nvSpPr>
          <p:cNvPr id="4" name="Bevel 3">
            <a:hlinkClick r:id="rId2" action="ppaction://hlinksldjump"/>
          </p:cNvPr>
          <p:cNvSpPr/>
          <p:nvPr/>
        </p:nvSpPr>
        <p:spPr>
          <a:xfrm>
            <a:off x="1785938" y="3857625"/>
            <a:ext cx="2162175" cy="1714500"/>
          </a:xfrm>
          <a:prstGeom prst="bevel">
            <a:avLst/>
          </a:prstGeom>
          <a:solidFill>
            <a:srgbClr val="00B0F0"/>
          </a:solidFill>
          <a:ln>
            <a:solidFill>
              <a:srgbClr val="00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tx1"/>
                </a:solidFill>
              </a:rPr>
              <a:t>zapadnoj</a:t>
            </a:r>
          </a:p>
        </p:txBody>
      </p:sp>
      <p:sp>
        <p:nvSpPr>
          <p:cNvPr id="6" name="Bevel 5">
            <a:hlinkClick r:id="rId3" action="ppaction://hlinksldjump"/>
          </p:cNvPr>
          <p:cNvSpPr/>
          <p:nvPr/>
        </p:nvSpPr>
        <p:spPr>
          <a:xfrm>
            <a:off x="5292725" y="2347913"/>
            <a:ext cx="2162175" cy="1652587"/>
          </a:xfrm>
          <a:prstGeom prst="bevel">
            <a:avLst/>
          </a:prstGeom>
          <a:solidFill>
            <a:srgbClr val="00B0F0"/>
          </a:solidFill>
          <a:ln>
            <a:solidFill>
              <a:srgbClr val="00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>
                <a:solidFill>
                  <a:srgbClr val="000064"/>
                </a:solidFill>
              </a:rPr>
              <a:t>južnoj</a:t>
            </a:r>
          </a:p>
        </p:txBody>
      </p:sp>
      <p:pic>
        <p:nvPicPr>
          <p:cNvPr id="36869" name="Picture 4" descr="C:\Documents and Settings\NoteBook\My Documents\KOMPJUTER\My Pictures\Microsoft Clip Organizer\j0434403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143000"/>
            <a:ext cx="7858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457200"/>
            <a:ext cx="7419996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BRAVO, TOČAN ODGOVOR !</a:t>
            </a:r>
            <a:endParaRPr lang="hr-HR" dirty="0"/>
          </a:p>
        </p:txBody>
      </p:sp>
      <p:pic>
        <p:nvPicPr>
          <p:cNvPr id="37891" name="Content Placeholder 18" descr="0002011B.gif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6C4C20"/>
              </a:clrFrom>
              <a:clrTo>
                <a:srgbClr val="6C4C20">
                  <a:alpha val="0"/>
                </a:srgbClr>
              </a:clrTo>
            </a:clrChange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4625" y="2500313"/>
            <a:ext cx="2928938" cy="2286000"/>
          </a:xfr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358063" y="5857875"/>
            <a:ext cx="1441450" cy="8445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chemeClr val="tx1"/>
                </a:solidFill>
                <a:hlinkClick r:id="rId3" action="ppaction://hlinksldjump"/>
              </a:rPr>
              <a:t>DALJE</a:t>
            </a:r>
            <a:endParaRPr lang="hr-H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8" y="457200"/>
            <a:ext cx="6848492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NAŽALOST, NIJE TOČNO !</a:t>
            </a:r>
            <a:br>
              <a:rPr lang="hr-HR" b="1" dirty="0" smtClean="0"/>
            </a:br>
            <a:r>
              <a:rPr lang="hr-HR" b="1" dirty="0" smtClean="0"/>
              <a:t>POKUŠAJ PONOVNO.</a:t>
            </a:r>
            <a:endParaRPr lang="hr-HR" dirty="0"/>
          </a:p>
        </p:txBody>
      </p:sp>
      <p:pic>
        <p:nvPicPr>
          <p:cNvPr id="38915" name="Content Placeholder 3" descr="0002011A.gif"/>
          <p:cNvPicPr>
            <a:picLocks noGrp="1" noChangeAspect="1"/>
          </p:cNvPicPr>
          <p:nvPr>
            <p:ph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6063" y="2286000"/>
            <a:ext cx="3143250" cy="2928938"/>
          </a:xfrm>
        </p:spPr>
      </p:pic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6858000" y="5429250"/>
            <a:ext cx="2058988" cy="12049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chemeClr val="tx1"/>
                </a:solidFill>
              </a:rPr>
              <a:t>POKUŠAJ PONOVNO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Pitanja za ponavljanje – igra izgubljeni mrav :</a:t>
            </a:r>
            <a:endParaRPr lang="hr-HR" b="1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z="2000" b="1" smtClean="0"/>
              <a:t>1. Što je to orijentacija?</a:t>
            </a:r>
          </a:p>
          <a:p>
            <a:pPr eaLnBrk="1" hangingPunct="1"/>
            <a:r>
              <a:rPr lang="hr-HR" altLang="sr-Latn-RS" sz="2000" b="1" smtClean="0"/>
              <a:t>2. Koliko ima glavnih strana svijeta?</a:t>
            </a:r>
          </a:p>
          <a:p>
            <a:pPr eaLnBrk="1" hangingPunct="1"/>
            <a:r>
              <a:rPr lang="hr-HR" altLang="sr-Latn-RS" sz="2000" b="1" smtClean="0"/>
              <a:t>3. Nabroji glavne strane svijeta.</a:t>
            </a:r>
          </a:p>
          <a:p>
            <a:pPr eaLnBrk="1" hangingPunct="1"/>
            <a:r>
              <a:rPr lang="hr-HR" altLang="sr-Latn-RS" sz="2000" b="1" smtClean="0"/>
              <a:t>4. Koja se strana svijeta nalazi nasuprot sjevera?</a:t>
            </a:r>
          </a:p>
          <a:p>
            <a:pPr eaLnBrk="1" hangingPunct="1"/>
            <a:r>
              <a:rPr lang="hr-HR" altLang="sr-Latn-RS" sz="2000" b="1" smtClean="0"/>
              <a:t>5. Koja se strana svijeta nalazi nasuprot  istoka?</a:t>
            </a:r>
          </a:p>
          <a:p>
            <a:pPr eaLnBrk="1" hangingPunct="1"/>
            <a:r>
              <a:rPr lang="hr-HR" altLang="sr-Latn-RS" sz="2000" b="1" smtClean="0"/>
              <a:t>6. Nabroji sporedne strane svijeta.</a:t>
            </a:r>
          </a:p>
          <a:p>
            <a:pPr eaLnBrk="1" hangingPunct="1"/>
            <a:r>
              <a:rPr lang="hr-HR" altLang="sr-Latn-RS" sz="2000" b="1" smtClean="0"/>
              <a:t>7. Na kojoj strani svijeta izlazi sunce?</a:t>
            </a:r>
          </a:p>
          <a:p>
            <a:pPr eaLnBrk="1" hangingPunct="1"/>
            <a:r>
              <a:rPr lang="hr-HR" altLang="sr-Latn-RS" sz="2000" b="1" smtClean="0"/>
              <a:t>8. Na kojoj strani svijeta zalazi sunce?</a:t>
            </a:r>
          </a:p>
          <a:p>
            <a:pPr eaLnBrk="1" hangingPunct="1"/>
            <a:r>
              <a:rPr lang="hr-HR" altLang="sr-Latn-RS" sz="2000" b="1" smtClean="0"/>
              <a:t>9. Kad gledaš prema sjeveru  desno ti je ____________-</a:t>
            </a:r>
          </a:p>
          <a:p>
            <a:pPr eaLnBrk="1" hangingPunct="1"/>
            <a:r>
              <a:rPr lang="hr-HR" altLang="sr-Latn-RS" sz="2000" b="1" smtClean="0"/>
              <a:t>10. Kad gledaš prema istoku iza tebe je _____________.</a:t>
            </a:r>
          </a:p>
          <a:p>
            <a:pPr eaLnBrk="1" hangingPunct="1"/>
            <a:r>
              <a:rPr lang="hr-HR" altLang="sr-Latn-RS" sz="2000" b="1" smtClean="0"/>
              <a:t>11. Koja je sporedna strana svijeta između sjevera i zapada?</a:t>
            </a:r>
          </a:p>
          <a:p>
            <a:pPr eaLnBrk="1" hangingPunct="1"/>
            <a:r>
              <a:rPr lang="hr-HR" altLang="sr-Latn-RS" sz="2000" b="1" smtClean="0"/>
              <a:t>12. Koja je sporedna strana svijeta između juga i istoka?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400" b="1" dirty="0" smtClean="0">
                <a:solidFill>
                  <a:srgbClr val="FF0000"/>
                </a:solidFill>
              </a:rPr>
              <a:t>                    ČESTITAM !</a:t>
            </a:r>
            <a:endParaRPr lang="hr-HR" sz="4400" dirty="0"/>
          </a:p>
        </p:txBody>
      </p:sp>
      <p:pic>
        <p:nvPicPr>
          <p:cNvPr id="39939" name="Content Placeholder 3" descr="000203FC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3286125"/>
            <a:ext cx="2000250" cy="1690688"/>
          </a:xfrm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500063" y="1928813"/>
            <a:ext cx="82153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b="1">
                <a:solidFill>
                  <a:srgbClr val="0070C0"/>
                </a:solidFill>
                <a:latin typeface="Franklin Gothic Book" pitchFamily="34" charset="0"/>
              </a:rPr>
              <a:t> </a:t>
            </a:r>
            <a:r>
              <a:rPr lang="hr-HR" altLang="sr-Latn-RS" sz="4400" b="1">
                <a:solidFill>
                  <a:srgbClr val="0070C0"/>
                </a:solidFill>
                <a:latin typeface="Franklin Gothic Book" pitchFamily="34" charset="0"/>
              </a:rPr>
              <a:t>USPJEŠNO STE STIGLI DO KRAJA.</a:t>
            </a:r>
            <a:endParaRPr lang="hr-HR" altLang="sr-Latn-RS" sz="440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16200000" flipH="1">
            <a:off x="-1178719" y="3536157"/>
            <a:ext cx="421481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320007" y="3464719"/>
            <a:ext cx="3930650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578225" y="3422650"/>
            <a:ext cx="4000500" cy="127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971381" y="3458369"/>
            <a:ext cx="4071938" cy="127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Bevel 27"/>
          <p:cNvSpPr/>
          <p:nvPr/>
        </p:nvSpPr>
        <p:spPr>
          <a:xfrm>
            <a:off x="428625" y="6286500"/>
            <a:ext cx="1071563" cy="35718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30" name="Bevel 29"/>
          <p:cNvSpPr/>
          <p:nvPr/>
        </p:nvSpPr>
        <p:spPr>
          <a:xfrm>
            <a:off x="2786063" y="6286500"/>
            <a:ext cx="1071562" cy="357188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31" name="Bevel 30"/>
          <p:cNvSpPr/>
          <p:nvPr/>
        </p:nvSpPr>
        <p:spPr>
          <a:xfrm>
            <a:off x="5143500" y="6286500"/>
            <a:ext cx="1071563" cy="357188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32" name="Bevel 31"/>
          <p:cNvSpPr/>
          <p:nvPr/>
        </p:nvSpPr>
        <p:spPr>
          <a:xfrm>
            <a:off x="7643813" y="6286500"/>
            <a:ext cx="1071562" cy="357188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8" name="Picture 17" descr="Compas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857750"/>
            <a:ext cx="952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Compas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929188"/>
            <a:ext cx="952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Compas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929188"/>
            <a:ext cx="952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Compas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4929188"/>
            <a:ext cx="952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1" descr="Ant_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12096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3" descr="Ant_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14313"/>
            <a:ext cx="12096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24" descr="Ant_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14313"/>
            <a:ext cx="12096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25" descr="Ant_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14313"/>
            <a:ext cx="12096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00052 -0.209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20973 L -0.00833 -0.419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41968 L -0.00833 -0.587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00156 -0.2094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20949 L 0.00156 -0.4090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40903 L 0.00156 -0.587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0348 -0.1990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19908 L -0.00434 -0.3986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39861 L -0.00434 -0.5981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00226 -0.1886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18866 L -0.00226 -0.3986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39861 L 1.66667E-6 -0.6062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latin typeface="Arial Black" pitchFamily="34" charset="0"/>
              </a:rPr>
              <a:t> ORIJENTACIJA  POMOĆU KOMPASA</a:t>
            </a:r>
            <a:endParaRPr lang="hr-HR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b="1" smtClean="0">
                <a:solidFill>
                  <a:srgbClr val="FF0000"/>
                </a:solidFill>
              </a:rPr>
              <a:t>Kompas </a:t>
            </a:r>
            <a:r>
              <a:rPr lang="hr-HR" altLang="sr-Latn-RS" smtClean="0"/>
              <a:t>je sprava (instrument) koji nam pomaže odrediti strane svijeta, kad god nam je to potrebno.        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857500"/>
            <a:ext cx="454501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50" y="3786188"/>
            <a:ext cx="3214688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2000" b="1" u="sng"/>
              <a:t>Oznake za strane svijeta:</a:t>
            </a:r>
          </a:p>
          <a:p>
            <a:pPr eaLnBrk="1" hangingPunct="1"/>
            <a:endParaRPr lang="hr-HR" altLang="sr-Latn-RS" sz="1600"/>
          </a:p>
          <a:p>
            <a:pPr eaLnBrk="1" hangingPunct="1"/>
            <a:r>
              <a:rPr lang="hr-HR" altLang="sr-Latn-RS" sz="2000" b="1">
                <a:solidFill>
                  <a:srgbClr val="FF0000"/>
                </a:solidFill>
              </a:rPr>
              <a:t>sjever </a:t>
            </a:r>
            <a:r>
              <a:rPr lang="hr-HR" altLang="sr-Latn-RS" sz="2000"/>
              <a:t>      </a:t>
            </a:r>
            <a:r>
              <a:rPr lang="hr-HR" altLang="sr-Latn-RS" sz="2000" b="1"/>
              <a:t>N</a:t>
            </a:r>
            <a:r>
              <a:rPr lang="hr-HR" altLang="sr-Latn-RS" sz="2000"/>
              <a:t>orth     </a:t>
            </a:r>
            <a:r>
              <a:rPr lang="hr-HR" altLang="sr-Latn-RS" sz="2000" b="1"/>
              <a:t>N</a:t>
            </a:r>
            <a:endParaRPr lang="hr-HR" altLang="sr-Latn-RS" sz="2000"/>
          </a:p>
          <a:p>
            <a:r>
              <a:rPr lang="hr-HR" altLang="sr-Latn-RS" sz="2000" b="1">
                <a:solidFill>
                  <a:srgbClr val="FF0000"/>
                </a:solidFill>
              </a:rPr>
              <a:t>јug  </a:t>
            </a:r>
            <a:r>
              <a:rPr lang="hr-HR" altLang="sr-Latn-RS" sz="2000"/>
              <a:t>          </a:t>
            </a:r>
            <a:r>
              <a:rPr lang="hr-HR" altLang="sr-Latn-RS" sz="2000" b="1"/>
              <a:t>S</a:t>
            </a:r>
            <a:r>
              <a:rPr lang="hr-HR" altLang="sr-Latn-RS" sz="2000"/>
              <a:t>outh    </a:t>
            </a:r>
            <a:r>
              <a:rPr lang="hr-HR" altLang="sr-Latn-RS" sz="2000" b="1"/>
              <a:t>S</a:t>
            </a:r>
            <a:endParaRPr lang="hr-HR" altLang="sr-Latn-RS" sz="2000"/>
          </a:p>
          <a:p>
            <a:r>
              <a:rPr lang="hr-HR" altLang="sr-Latn-RS" sz="2000" b="1">
                <a:solidFill>
                  <a:srgbClr val="FF0000"/>
                </a:solidFill>
              </a:rPr>
              <a:t>istok </a:t>
            </a:r>
            <a:r>
              <a:rPr lang="hr-HR" altLang="sr-Latn-RS" sz="2000"/>
              <a:t>        </a:t>
            </a:r>
            <a:r>
              <a:rPr lang="hr-HR" altLang="sr-Latn-RS" sz="2000" b="1"/>
              <a:t>E</a:t>
            </a:r>
            <a:r>
              <a:rPr lang="hr-HR" altLang="sr-Latn-RS" sz="2000"/>
              <a:t>ast       </a:t>
            </a:r>
            <a:r>
              <a:rPr lang="hr-HR" altLang="sr-Latn-RS" sz="2000" b="1"/>
              <a:t>E</a:t>
            </a:r>
            <a:endParaRPr lang="hr-HR" altLang="sr-Latn-RS" sz="2000"/>
          </a:p>
          <a:p>
            <a:r>
              <a:rPr lang="hr-HR" altLang="sr-Latn-RS" sz="2000" b="1">
                <a:solidFill>
                  <a:srgbClr val="FF0000"/>
                </a:solidFill>
              </a:rPr>
              <a:t>zapad  </a:t>
            </a:r>
            <a:r>
              <a:rPr lang="hr-HR" altLang="sr-Latn-RS" sz="2000"/>
              <a:t>     </a:t>
            </a:r>
            <a:r>
              <a:rPr lang="hr-HR" altLang="sr-Latn-RS" sz="2000" b="1"/>
              <a:t>W</a:t>
            </a:r>
            <a:r>
              <a:rPr lang="hr-HR" altLang="sr-Latn-RS" sz="2000"/>
              <a:t>est     </a:t>
            </a:r>
            <a:r>
              <a:rPr lang="hr-HR" altLang="sr-Latn-RS" sz="2000" b="1"/>
              <a:t>W</a:t>
            </a:r>
            <a:endParaRPr lang="hr-HR" altLang="sr-Latn-R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cap="none" dirty="0" smtClean="0">
                <a:latin typeface="Arial Black" pitchFamily="34" charset="0"/>
              </a:rPr>
              <a:t>Dobro  je   znati:</a:t>
            </a:r>
            <a:endParaRPr lang="hr-HR" cap="none" dirty="0">
              <a:latin typeface="Arial Black" pitchFamily="34" charset="0"/>
            </a:endParaRPr>
          </a:p>
        </p:txBody>
      </p:sp>
      <p:pic>
        <p:nvPicPr>
          <p:cNvPr id="15363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643063"/>
            <a:ext cx="4429125" cy="4714875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72063" y="2071688"/>
            <a:ext cx="3214687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hr-HR" altLang="sr-Latn-RS" b="1">
                <a:latin typeface="Franklin Gothic Book" pitchFamily="34" charset="0"/>
              </a:rPr>
              <a:t>Kompas treba držati </a:t>
            </a:r>
            <a:r>
              <a:rPr lang="hr-HR" altLang="sr-Latn-RS" b="1">
                <a:solidFill>
                  <a:srgbClr val="FF0000"/>
                </a:solidFill>
                <a:latin typeface="Franklin Gothic Book" pitchFamily="34" charset="0"/>
              </a:rPr>
              <a:t>vodoravno  na dlanu</a:t>
            </a:r>
            <a:r>
              <a:rPr lang="hr-HR" altLang="sr-Latn-RS" b="1">
                <a:latin typeface="Franklin Gothic Book" pitchFamily="34" charset="0"/>
              </a:rPr>
              <a:t>.</a:t>
            </a:r>
          </a:p>
          <a:p>
            <a:pPr eaLnBrk="1" hangingPunct="1"/>
            <a:endParaRPr lang="hr-HR" altLang="sr-Latn-RS" b="1">
              <a:latin typeface="Franklin Gothic Book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hr-HR" altLang="sr-Latn-RS" b="1">
                <a:latin typeface="Franklin Gothic Book" pitchFamily="34" charset="0"/>
              </a:rPr>
              <a:t>Kad se igla umiri, njena glavna (označena) strana </a:t>
            </a:r>
            <a:r>
              <a:rPr lang="hr-HR" altLang="sr-Latn-RS" b="1">
                <a:solidFill>
                  <a:srgbClr val="FF0000"/>
                </a:solidFill>
                <a:latin typeface="Franklin Gothic Book" pitchFamily="34" charset="0"/>
              </a:rPr>
              <a:t>pokazuje  sjever</a:t>
            </a:r>
            <a:r>
              <a:rPr lang="hr-HR" altLang="sr-Latn-RS" b="1">
                <a:latin typeface="Franklin Gothic Book" pitchFamily="34" charset="0"/>
              </a:rPr>
              <a:t>.</a:t>
            </a:r>
          </a:p>
          <a:p>
            <a:pPr eaLnBrk="1" hangingPunct="1"/>
            <a:endParaRPr lang="hr-HR" altLang="sr-Latn-RS" b="1">
              <a:latin typeface="Franklin Gothic Book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hr-HR" altLang="sr-Latn-RS" b="1">
                <a:latin typeface="Franklin Gothic Book" pitchFamily="34" charset="0"/>
              </a:rPr>
              <a:t>Kutiju treba okrenuti tako da se oznaka  </a:t>
            </a:r>
            <a:r>
              <a:rPr lang="hr-HR" altLang="sr-Latn-RS" b="1">
                <a:solidFill>
                  <a:srgbClr val="FF0000"/>
                </a:solidFill>
                <a:latin typeface="Franklin Gothic Book" pitchFamily="34" charset="0"/>
              </a:rPr>
              <a:t>N poklopi  sa stranom igle  koja  pokazuje sjever.</a:t>
            </a:r>
          </a:p>
          <a:p>
            <a:pPr eaLnBrk="1" hangingPunct="1">
              <a:buFont typeface="Wingdings" pitchFamily="2" charset="2"/>
              <a:buChar char="v"/>
            </a:pPr>
            <a:endParaRPr lang="hr-HR" altLang="sr-Latn-RS">
              <a:latin typeface="Franklin Gothic Book" pitchFamily="34" charset="0"/>
            </a:endParaRPr>
          </a:p>
          <a:p>
            <a:pPr eaLnBrk="1" hangingPunct="1"/>
            <a:endParaRPr lang="hr-HR" altLang="sr-Latn-RS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latin typeface="Arial Black" pitchFamily="34" charset="0"/>
              </a:rPr>
              <a:t>    ORIJENTACIJA  U  PRIRODI</a:t>
            </a:r>
            <a:endParaRPr lang="hr-HR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303837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Strane svijeta mogu se odrediti pomoću nekih znakova u prirodi (zvijezde,panj,mahovina).</a:t>
            </a:r>
          </a:p>
          <a:p>
            <a:pPr eaLnBrk="1" hangingPunct="1"/>
            <a:r>
              <a:rPr lang="hr-HR" altLang="sr-Latn-RS" b="1" smtClean="0">
                <a:solidFill>
                  <a:srgbClr val="FF0000"/>
                </a:solidFill>
              </a:rPr>
              <a:t>Zvijezda Sjevernjača </a:t>
            </a:r>
            <a:r>
              <a:rPr lang="hr-HR" altLang="sr-Latn-RS" smtClean="0"/>
              <a:t>(nalazi se na vrhu zvježđa Mala kola) i </a:t>
            </a:r>
            <a:r>
              <a:rPr lang="hr-HR" altLang="sr-Latn-RS" b="1" smtClean="0">
                <a:solidFill>
                  <a:srgbClr val="FF0000"/>
                </a:solidFill>
              </a:rPr>
              <a:t>pokazuje sjever</a:t>
            </a:r>
            <a:r>
              <a:rPr lang="hr-HR" altLang="sr-Latn-RS" smtClean="0">
                <a:solidFill>
                  <a:srgbClr val="FF0000"/>
                </a:solidFill>
              </a:rPr>
              <a:t>.</a:t>
            </a:r>
          </a:p>
          <a:p>
            <a:pPr eaLnBrk="1" hangingPunct="1"/>
            <a:endParaRPr lang="hr-HR" altLang="sr-Latn-RS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786188"/>
            <a:ext cx="6357937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4500563"/>
            <a:ext cx="1357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b="1">
                <a:solidFill>
                  <a:srgbClr val="FF0000"/>
                </a:solidFill>
                <a:latin typeface="Franklin Gothic Book" pitchFamily="34" charset="0"/>
              </a:rPr>
              <a:t>Sjevernjača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14500" y="4714875"/>
            <a:ext cx="2714625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0016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cap="none" dirty="0" smtClean="0">
                <a:solidFill>
                  <a:srgbClr val="FF0000"/>
                </a:solidFill>
                <a:latin typeface="Arial Black" pitchFamily="34" charset="0"/>
              </a:rPr>
              <a:t>Godovi</a:t>
            </a:r>
            <a:r>
              <a:rPr lang="hr-HR" cap="none" dirty="0" smtClean="0">
                <a:latin typeface="Arial Black" pitchFamily="34" charset="0"/>
              </a:rPr>
              <a:t> </a:t>
            </a:r>
            <a:r>
              <a:rPr lang="hr-HR" cap="none" dirty="0" smtClean="0">
                <a:solidFill>
                  <a:srgbClr val="FF0000"/>
                </a:solidFill>
                <a:latin typeface="Arial Black" pitchFamily="34" charset="0"/>
              </a:rPr>
              <a:t>na panju</a:t>
            </a:r>
            <a:r>
              <a:rPr lang="hr-HR" cap="none" dirty="0" smtClean="0">
                <a:latin typeface="Arial Black" pitchFamily="34" charset="0"/>
              </a:rPr>
              <a:t> gušće su raspoređeni na strani koja pokazuje sjever.</a:t>
            </a:r>
            <a:r>
              <a:rPr lang="hr-HR" cap="none" dirty="0" smtClean="0"/>
              <a:t/>
            </a:r>
            <a:br>
              <a:rPr lang="hr-HR" cap="none" dirty="0" smtClean="0"/>
            </a:br>
            <a:endParaRPr lang="hr-HR" cap="none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4800" y="1785938"/>
            <a:ext cx="8686800" cy="4786312"/>
          </a:xfrm>
        </p:spPr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428875"/>
            <a:ext cx="564356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>
            <a:stCxn id="11" idx="0"/>
          </p:cNvCxnSpPr>
          <p:nvPr/>
        </p:nvCxnSpPr>
        <p:spPr>
          <a:xfrm rot="5400000" flipH="1" flipV="1">
            <a:off x="1928813" y="3000375"/>
            <a:ext cx="4286250" cy="22860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00625" y="17145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b="1">
                <a:solidFill>
                  <a:srgbClr val="FF0000"/>
                </a:solidFill>
                <a:latin typeface="Arial Black" pitchFamily="34" charset="0"/>
              </a:rPr>
              <a:t> 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14625" y="62865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b="1">
                <a:solidFill>
                  <a:srgbClr val="FF0000"/>
                </a:solidFill>
                <a:latin typeface="Arial Black" pitchFamily="34" charset="0"/>
              </a:rPr>
              <a:t>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cap="none" dirty="0" smtClean="0">
                <a:solidFill>
                  <a:srgbClr val="FF0000"/>
                </a:solidFill>
                <a:latin typeface="Arial Black" pitchFamily="34" charset="0"/>
              </a:rPr>
              <a:t>Mahovina</a:t>
            </a:r>
            <a:r>
              <a:rPr lang="hr-HR" cap="none" dirty="0" smtClean="0">
                <a:latin typeface="Arial Black" pitchFamily="34" charset="0"/>
              </a:rPr>
              <a:t> na stablu raste na njegovoj sjevernoj strani.</a:t>
            </a:r>
            <a:endParaRPr lang="hr-HR" cap="none" dirty="0">
              <a:latin typeface="Arial Black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7438" y="2143125"/>
            <a:ext cx="4143375" cy="4000500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4572000" y="4429125"/>
            <a:ext cx="2428875" cy="3571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929438" y="464343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b="1">
                <a:solidFill>
                  <a:srgbClr val="FF0000"/>
                </a:solidFill>
                <a:latin typeface="Arial Black" pitchFamily="34" charset="0"/>
              </a:rPr>
              <a:t>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86250" y="428625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b="1">
                <a:solidFill>
                  <a:srgbClr val="FF0000"/>
                </a:solidFill>
                <a:latin typeface="Arial Black" pitchFamily="34" charset="0"/>
              </a:rPr>
              <a:t>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239</TotalTime>
  <Words>533</Words>
  <Application>Microsoft Office PowerPoint</Application>
  <PresentationFormat>Prikaz na zaslonu (4:3)</PresentationFormat>
  <Paragraphs>103</Paragraphs>
  <Slides>30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8" baseType="lpstr">
      <vt:lpstr>Arial</vt:lpstr>
      <vt:lpstr>Franklin Gothic Medium</vt:lpstr>
      <vt:lpstr>Franklin Gothic Book</vt:lpstr>
      <vt:lpstr>Wingdings 2</vt:lpstr>
      <vt:lpstr>Calibri</vt:lpstr>
      <vt:lpstr>Arial Black</vt:lpstr>
      <vt:lpstr>Wingdings</vt:lpstr>
      <vt:lpstr>Trek</vt:lpstr>
      <vt:lpstr>  Orijentacija  u  prirodi</vt:lpstr>
      <vt:lpstr>PowerPointova prezentacija</vt:lpstr>
      <vt:lpstr>Pitanja za ponavljanje – igra izgubljeni mrav :</vt:lpstr>
      <vt:lpstr>PowerPointova prezentacija</vt:lpstr>
      <vt:lpstr> ORIJENTACIJA  POMOĆU KOMPASA</vt:lpstr>
      <vt:lpstr>Dobro  je   znati:</vt:lpstr>
      <vt:lpstr>    ORIJENTACIJA  U  PRIRODI</vt:lpstr>
      <vt:lpstr>Godovi na panju gušće su raspoređeni na strani koja pokazuje sjever. </vt:lpstr>
      <vt:lpstr>Mahovina na stablu raste na njegovoj sjevernoj strani.</vt:lpstr>
      <vt:lpstr>Mravi obično grade mravinjak sa južne strane stabla ili kamena.</vt:lpstr>
      <vt:lpstr>Upute za rad - kviz</vt:lpstr>
      <vt:lpstr>Kompas  je:</vt:lpstr>
      <vt:lpstr>BRAVO, TOČAN ODGOVOR !</vt:lpstr>
      <vt:lpstr>NAŽALOST, NIJE TOČNO ! POKUŠAJ PONOVNO.</vt:lpstr>
      <vt:lpstr>Kompasom  se možemo orijentirati:</vt:lpstr>
      <vt:lpstr>BRAVO, TOČAN ODGOVOR !</vt:lpstr>
      <vt:lpstr>NAŽALOST, NIJE TOČNO ! POKUŠAJ PONOVNO.</vt:lpstr>
      <vt:lpstr>Zvijezda  sjevernjača  nalazi  se  na  vrhu :</vt:lpstr>
      <vt:lpstr>BRAVO, TOČAN ODGOVOR !</vt:lpstr>
      <vt:lpstr>NAŽALOST, NIJE TOČNO ! POKUŠAJ PONOVNO.</vt:lpstr>
      <vt:lpstr>Na  stablu  mahovina  se  nalazi  na :</vt:lpstr>
      <vt:lpstr>BRAVO, TOČAN ODGOVOR !</vt:lpstr>
      <vt:lpstr>NAŽALOST, NIJE TOČNO ! POKUŠAJ PONOVNO.</vt:lpstr>
      <vt:lpstr>Godovi  su  gušči  na:</vt:lpstr>
      <vt:lpstr>BRAVO, TOČAN ODGOVOR !</vt:lpstr>
      <vt:lpstr>NAŽALOST, NIJE TOČNO ! POKUŠAJ PONOVNO.</vt:lpstr>
      <vt:lpstr>Na kojoj  strani  stabla mravi grade mravinjak:</vt:lpstr>
      <vt:lpstr>BRAVO, TOČAN ODGOVOR !</vt:lpstr>
      <vt:lpstr>NAŽALOST, NIJE TOČNO ! POKUŠAJ PONOVNO.</vt:lpstr>
      <vt:lpstr>                    ČESTITAM !</vt:lpstr>
    </vt:vector>
  </TitlesOfParts>
  <Company>Doma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Amilo</dc:creator>
  <cp:lastModifiedBy>Višnja</cp:lastModifiedBy>
  <cp:revision>33</cp:revision>
  <dcterms:created xsi:type="dcterms:W3CDTF">2011-07-18T10:51:27Z</dcterms:created>
  <dcterms:modified xsi:type="dcterms:W3CDTF">2015-04-04T16:39:06Z</dcterms:modified>
</cp:coreProperties>
</file>