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311" r:id="rId28"/>
    <p:sldId id="315" r:id="rId29"/>
    <p:sldId id="313" r:id="rId30"/>
    <p:sldId id="314" r:id="rId31"/>
    <p:sldId id="31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F8F8"/>
    <a:srgbClr val="008000"/>
    <a:srgbClr val="000099"/>
    <a:srgbClr val="0000CC"/>
    <a:srgbClr val="663300"/>
    <a:srgbClr val="FF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595" autoAdjust="0"/>
  </p:normalViewPr>
  <p:slideViewPr>
    <p:cSldViewPr>
      <p:cViewPr>
        <p:scale>
          <a:sx n="78" d="100"/>
          <a:sy n="78" d="100"/>
        </p:scale>
        <p:origin x="-27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BABD72-980F-484A-B719-C87795287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3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BEBC4C-82DD-4241-9FEA-4DA28B0738FC}" type="slidenum">
              <a:rPr lang="en-US" altLang="sr-Latn-RS" sz="1200" smtClean="0"/>
              <a:pPr eaLnBrk="1" hangingPunct="1"/>
              <a:t>24</a:t>
            </a:fld>
            <a:endParaRPr lang="en-US" altLang="sr-Latn-R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675CD97-3EFB-4432-B2E4-A47CA831C49A}" type="datetime1">
              <a:rPr lang="en-US"/>
              <a:pPr>
                <a:defRPr/>
              </a:pPr>
              <a:t>4/4/2015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671085-695F-4033-ABE5-516DE6CF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7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A5288-8F90-4392-B5EF-77DC85F40DDA}" type="datetime1">
              <a:rPr lang="en-US"/>
              <a:pPr>
                <a:defRPr/>
              </a:pPr>
              <a:t>4/4/2015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2A514-7082-4C8C-AB28-B3317A58E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3A21-3BEB-45A1-B473-F3317ACE9B09}" type="datetime1">
              <a:rPr lang="en-US"/>
              <a:pPr>
                <a:defRPr/>
              </a:pPr>
              <a:t>4/4/2015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2710-AEA8-4CEA-866E-EBDFE44D6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7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286F2-9F39-49F5-B413-CB6579DE02DF}" type="datetime1">
              <a:rPr lang="en-US"/>
              <a:pPr>
                <a:defRPr/>
              </a:pPr>
              <a:t>4/4/2015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1D00-A157-49B0-B4CA-4E1F8522E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6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DFEC-FA1F-4CA5-9DAE-E511427AA741}" type="datetime1">
              <a:rPr lang="en-US"/>
              <a:pPr>
                <a:defRPr/>
              </a:pPr>
              <a:t>4/4/2015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9F9B5-0624-46CB-9047-08CD0BBB6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31EEC-55D6-44E0-8B0B-85A9646151DF}" type="datetime1">
              <a:rPr lang="en-US"/>
              <a:pPr>
                <a:defRPr/>
              </a:pPr>
              <a:t>4/4/2015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4ED3-F05B-468E-9FD7-B4056206A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2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04B2-23D0-4203-9454-B94D597E1F3F}" type="datetime1">
              <a:rPr lang="en-US"/>
              <a:pPr>
                <a:defRPr/>
              </a:pPr>
              <a:t>4/4/2015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7E787-5D02-4F48-989D-DF7FF4EDE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4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AA1EB-6AC9-4FE5-85EE-BBAA20B83FED}" type="datetime1">
              <a:rPr lang="en-US"/>
              <a:pPr>
                <a:defRPr/>
              </a:pPr>
              <a:t>4/4/2015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64F44-09B5-4653-9F84-B9DAAB994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3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5BA45-0CAE-4DCA-AF7D-CE9999415CB1}" type="datetime1">
              <a:rPr lang="en-US"/>
              <a:pPr>
                <a:defRPr/>
              </a:pPr>
              <a:t>4/4/2015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E653A-9D5F-4E2C-97EC-A66831D9F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3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EB70A-583E-490C-A75B-C4C6EDFBEE9F}" type="datetime1">
              <a:rPr lang="en-US"/>
              <a:pPr>
                <a:defRPr/>
              </a:pPr>
              <a:t>4/4/2015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0004-F21C-4EC0-8D75-1B6B56950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6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38F6C-7193-4DAB-B101-B8757F868E0F}" type="datetime1">
              <a:rPr lang="en-US"/>
              <a:pPr>
                <a:defRPr/>
              </a:pPr>
              <a:t>4/4/2015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BBD6-0DAD-4A52-AA72-F5D2EB939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1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A5FACD-D5E1-49C8-A9FA-ADFF7C8B46DE}" type="datetime1">
              <a:rPr lang="en-US"/>
              <a:pPr>
                <a:defRPr/>
              </a:pPr>
              <a:t>4/4/2015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FAEDDD-6D45-4FD9-BF16-92A3166D8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hr-HR" altLang="sr-Latn-R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331913" y="1268413"/>
            <a:ext cx="6264275" cy="266541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ŽUPANIJE</a:t>
            </a:r>
          </a:p>
        </p:txBody>
      </p:sp>
      <p:sp>
        <p:nvSpPr>
          <p:cNvPr id="27657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2124075" y="4221163"/>
            <a:ext cx="5040313" cy="15859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26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Republike 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Hrvatske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ntoneta\Desktop\ŽUPANIJE\Virovitič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92150"/>
            <a:ext cx="6429375" cy="55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ntoneta\Desktop\ŽUPANIJE\Bjelovars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6408737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ntoneta\Desktop\ŽUPANIJE\Koprivnic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62642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ntoneta\Desktop\ŽUPANIJE\Međimurj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594836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ntoneta\Desktop\ŽUPANIJE\Varaždins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61785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ntoneta\Desktop\ŽUPANIJE\Krapins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92150"/>
            <a:ext cx="6478588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ntoneta\Desktop\ŽUPANIJE\Sisač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6415088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ntoneta\Desktop\ŽUPANIJE\Zagrebač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692150"/>
            <a:ext cx="6330950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ntoneta\Desktop\ŽUPANIJE\grad Z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765175"/>
            <a:ext cx="65341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ntoneta\Desktop\ŽUPANIJE\Sisak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303962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7200900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2592387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kern="10">
                <a:ln w="158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Republika</a:t>
            </a: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1187450" y="1268413"/>
            <a:ext cx="230505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kern="10">
                <a:ln w="158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Hrvatska</a:t>
            </a: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 rot="2406520">
            <a:off x="4140200" y="4149725"/>
            <a:ext cx="4117975" cy="658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hr-HR" sz="3600" kern="10"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moja domovina</a:t>
            </a:r>
          </a:p>
        </p:txBody>
      </p:sp>
      <p:sp>
        <p:nvSpPr>
          <p:cNvPr id="4102" name="WordArt 9"/>
          <p:cNvSpPr>
            <a:spLocks noChangeArrowheads="1" noChangeShapeType="1" noTextEdit="1"/>
          </p:cNvSpPr>
          <p:nvPr/>
        </p:nvSpPr>
        <p:spPr bwMode="auto">
          <a:xfrm rot="2331619">
            <a:off x="1303338" y="4562475"/>
            <a:ext cx="2855912" cy="45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hr-HR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Jadransko 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3" grpId="0" animBg="1"/>
      <p:bldP spid="297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ntoneta\Desktop\ŽUPANIJE\Dubrovač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6535738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ntoneta\Desktop\ŽUPANIJE\Splits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5325"/>
            <a:ext cx="62642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ntoneta\Desktop\ŽUPANIJE\Šibens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61563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ntoneta\Desktop\ŽUPANIJE\Zadars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76275"/>
            <a:ext cx="61626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ntoneta\Desktop\ŽUPANIJE\Ličk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692150"/>
            <a:ext cx="64182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ntoneta\Desktop\ŽUPANIJE\Istars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765175"/>
            <a:ext cx="6221413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ntoneta\Desktop\ŽUPANIJE\P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6192838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708400" y="549275"/>
            <a:ext cx="2286000" cy="8302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 i="1">
                <a:solidFill>
                  <a:srgbClr val="FFFF00"/>
                </a:solidFill>
              </a:rPr>
              <a:t>REPUBLIKA</a:t>
            </a:r>
          </a:p>
          <a:p>
            <a:pPr algn="ctr" eaLnBrk="1" hangingPunct="1"/>
            <a:r>
              <a:rPr lang="hr-HR" altLang="sr-Latn-RS" b="1" i="1">
                <a:solidFill>
                  <a:srgbClr val="FFFF00"/>
                </a:solidFill>
              </a:rPr>
              <a:t>HRVATSKA</a:t>
            </a:r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3492500" y="2205038"/>
            <a:ext cx="2586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600" b="1" i="1">
                <a:solidFill>
                  <a:srgbClr val="FFFF00"/>
                </a:solidFill>
              </a:rPr>
              <a:t>21 </a:t>
            </a:r>
          </a:p>
          <a:p>
            <a:pPr algn="ctr" eaLnBrk="1" hangingPunct="1"/>
            <a:r>
              <a:rPr lang="hr-HR" altLang="sr-Latn-RS" sz="3600" b="1" i="1">
                <a:solidFill>
                  <a:srgbClr val="FFFF00"/>
                </a:solidFill>
              </a:rPr>
              <a:t> ŽUPANIJA</a:t>
            </a:r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6407150" y="2276475"/>
            <a:ext cx="27368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600" b="1" i="1">
                <a:solidFill>
                  <a:schemeClr val="bg1"/>
                </a:solidFill>
              </a:rPr>
              <a:t>SIMBOLI :</a:t>
            </a:r>
          </a:p>
          <a:p>
            <a:pPr eaLnBrk="1" hangingPunct="1">
              <a:buFontTx/>
              <a:buChar char="-"/>
            </a:pPr>
            <a:r>
              <a:rPr lang="hr-HR" altLang="sr-Latn-RS" sz="3600" b="1" i="1">
                <a:solidFill>
                  <a:schemeClr val="bg1"/>
                </a:solidFill>
              </a:rPr>
              <a:t>zastava</a:t>
            </a:r>
          </a:p>
          <a:p>
            <a:pPr eaLnBrk="1" hangingPunct="1">
              <a:buFontTx/>
              <a:buChar char="-"/>
            </a:pPr>
            <a:r>
              <a:rPr lang="hr-HR" altLang="sr-Latn-RS" sz="3600" b="1" i="1">
                <a:solidFill>
                  <a:schemeClr val="bg1"/>
                </a:solidFill>
              </a:rPr>
              <a:t> grb</a:t>
            </a:r>
          </a:p>
          <a:p>
            <a:pPr eaLnBrk="1" hangingPunct="1">
              <a:buFontTx/>
              <a:buChar char="-"/>
            </a:pPr>
            <a:endParaRPr lang="hr-HR" altLang="sr-Latn-RS" sz="2000" b="1" i="1">
              <a:solidFill>
                <a:schemeClr val="bg1"/>
              </a:solidFill>
            </a:endParaRPr>
          </a:p>
        </p:txBody>
      </p:sp>
      <p:sp>
        <p:nvSpPr>
          <p:cNvPr id="29701" name="TextBox 10"/>
          <p:cNvSpPr txBox="1">
            <a:spLocks noChangeArrowheads="1"/>
          </p:cNvSpPr>
          <p:nvPr/>
        </p:nvSpPr>
        <p:spPr bwMode="auto">
          <a:xfrm>
            <a:off x="755650" y="3068638"/>
            <a:ext cx="18605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 i="1">
                <a:solidFill>
                  <a:schemeClr val="bg1"/>
                </a:solidFill>
              </a:rPr>
              <a:t>SVAKA  </a:t>
            </a:r>
          </a:p>
          <a:p>
            <a:pPr algn="ctr" eaLnBrk="1" hangingPunct="1"/>
            <a:r>
              <a:rPr lang="hr-HR" altLang="sr-Latn-RS" b="1" i="1">
                <a:solidFill>
                  <a:schemeClr val="bg1"/>
                </a:solidFill>
              </a:rPr>
              <a:t> ŽUPANIJA </a:t>
            </a:r>
          </a:p>
          <a:p>
            <a:pPr algn="ctr" eaLnBrk="1" hangingPunct="1"/>
            <a:r>
              <a:rPr lang="hr-HR" altLang="sr-Latn-RS" b="1" i="1">
                <a:solidFill>
                  <a:schemeClr val="bg1"/>
                </a:solidFill>
              </a:rPr>
              <a:t> IMA  </a:t>
            </a:r>
          </a:p>
          <a:p>
            <a:pPr algn="ctr" eaLnBrk="1" hangingPunct="1"/>
            <a:endParaRPr lang="hr-HR" altLang="sr-Latn-RS" sz="3600" b="1" i="1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4356894" y="1843882"/>
            <a:ext cx="719137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3" name="Straight Arrow Connector 16"/>
          <p:cNvCxnSpPr>
            <a:cxnSpLocks noChangeShapeType="1"/>
            <a:endCxn id="29701" idx="0"/>
          </p:cNvCxnSpPr>
          <p:nvPr/>
        </p:nvCxnSpPr>
        <p:spPr bwMode="auto">
          <a:xfrm rot="5400000">
            <a:off x="1666875" y="1431925"/>
            <a:ext cx="1655763" cy="1617663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/>
          <p:nvPr/>
        </p:nvCxnSpPr>
        <p:spPr>
          <a:xfrm rot="16200000" flipH="1">
            <a:off x="6048376" y="1449387"/>
            <a:ext cx="1008062" cy="7921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3492500" y="4797425"/>
            <a:ext cx="2492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 i="1">
                <a:solidFill>
                  <a:schemeClr val="bg1"/>
                </a:solidFill>
              </a:rPr>
              <a:t>  </a:t>
            </a:r>
          </a:p>
          <a:p>
            <a:pPr algn="ctr" eaLnBrk="1" hangingPunct="1"/>
            <a:r>
              <a:rPr lang="hr-HR" altLang="sr-Latn-RS" sz="3600" b="1" i="1">
                <a:solidFill>
                  <a:schemeClr val="bg1"/>
                </a:solidFill>
              </a:rPr>
              <a:t>SREDIŠTE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268538" y="4292600"/>
            <a:ext cx="1727200" cy="792163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3997325" y="4148138"/>
            <a:ext cx="1582737" cy="1588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9699" grpId="0"/>
      <p:bldP spid="29700" grpId="0"/>
      <p:bldP spid="29701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850" y="549275"/>
            <a:ext cx="8315325" cy="1076325"/>
          </a:xfrm>
          <a:prstGeom prst="rect">
            <a:avLst/>
          </a:prstGeom>
          <a:noFill/>
          <a:ln w="38100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 b="1">
                <a:solidFill>
                  <a:schemeClr val="bg1"/>
                </a:solidFill>
                <a:latin typeface="Comic Sans MS" pitchFamily="66" charset="0"/>
              </a:rPr>
              <a:t>Svaka  županija  ima  svoje županijsko</a:t>
            </a:r>
          </a:p>
          <a:p>
            <a:pPr algn="ctr" eaLnBrk="1" hangingPunct="1"/>
            <a:r>
              <a:rPr lang="hr-HR" altLang="sr-Latn-RS" sz="3200" b="1">
                <a:solidFill>
                  <a:srgbClr val="FFFF00"/>
                </a:solidFill>
              </a:rPr>
              <a:t>SREDIŠTE.  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288" y="1989138"/>
            <a:ext cx="83883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 b="1">
                <a:solidFill>
                  <a:schemeClr val="bg1"/>
                </a:solidFill>
                <a:latin typeface="Comic Sans MS" pitchFamily="66" charset="0"/>
              </a:rPr>
              <a:t>To  je  grad  u  kojemu  se  nalaze</a:t>
            </a:r>
          </a:p>
          <a:p>
            <a:pPr algn="ctr" eaLnBrk="1" hangingPunct="1"/>
            <a:r>
              <a:rPr lang="hr-HR" altLang="sr-Latn-RS" sz="3200" b="1">
                <a:solidFill>
                  <a:schemeClr val="bg1"/>
                </a:solidFill>
                <a:latin typeface="Comic Sans MS" pitchFamily="66" charset="0"/>
              </a:rPr>
              <a:t>ustanove u  kojima se  odvijaju</a:t>
            </a:r>
          </a:p>
          <a:p>
            <a:pPr algn="ctr" eaLnBrk="1" hangingPunct="1"/>
            <a:r>
              <a:rPr lang="hr-HR" altLang="sr-Latn-RS" sz="3200" b="1">
                <a:solidFill>
                  <a:schemeClr val="bg1"/>
                </a:solidFill>
                <a:latin typeface="Comic Sans MS" pitchFamily="66" charset="0"/>
              </a:rPr>
              <a:t>djelatnosti  bitne za cijelu </a:t>
            </a:r>
          </a:p>
          <a:p>
            <a:pPr algn="ctr" eaLnBrk="1" hangingPunct="1"/>
            <a:r>
              <a:rPr lang="hr-HR" altLang="sr-Latn-RS" sz="3200" b="1">
                <a:solidFill>
                  <a:schemeClr val="bg1"/>
                </a:solidFill>
                <a:latin typeface="Comic Sans MS" pitchFamily="66" charset="0"/>
              </a:rPr>
              <a:t>ŽUPANIJU:</a:t>
            </a:r>
          </a:p>
          <a:p>
            <a:pPr eaLnBrk="1" hangingPunct="1"/>
            <a:endParaRPr lang="hr-HR" altLang="sr-Latn-RS" sz="3200" b="1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hr-HR" altLang="sr-Latn-RS" sz="3200" b="1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 eaLnBrk="1" hangingPunct="1"/>
            <a:r>
              <a:rPr lang="hr-HR" altLang="sr-Latn-RS" sz="3200" b="1">
                <a:solidFill>
                  <a:srgbClr val="FFFF00"/>
                </a:solidFill>
              </a:rPr>
              <a:t>  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3933825"/>
            <a:ext cx="831691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 b="1">
                <a:solidFill>
                  <a:srgbClr val="FFFF00"/>
                </a:solidFill>
              </a:rPr>
              <a:t>sud, policija, bolnica,</a:t>
            </a:r>
          </a:p>
          <a:p>
            <a:pPr algn="ctr" eaLnBrk="1" hangingPunct="1"/>
            <a:r>
              <a:rPr lang="hr-HR" altLang="sr-Latn-RS" sz="3200" b="1">
                <a:solidFill>
                  <a:srgbClr val="FFFF00"/>
                </a:solidFill>
              </a:rPr>
              <a:t>banka, škole, fakulteti,</a:t>
            </a:r>
          </a:p>
          <a:p>
            <a:pPr algn="ctr" eaLnBrk="1" hangingPunct="1"/>
            <a:r>
              <a:rPr lang="hr-HR" altLang="sr-Latn-RS" sz="3200" b="1">
                <a:solidFill>
                  <a:srgbClr val="FFFF00"/>
                </a:solidFill>
              </a:rPr>
              <a:t>vrtići, trgovine, pošta,</a:t>
            </a:r>
          </a:p>
          <a:p>
            <a:pPr algn="ctr" eaLnBrk="1" hangingPunct="1"/>
            <a:r>
              <a:rPr lang="hr-HR" altLang="sr-Latn-RS" sz="3200" b="1">
                <a:solidFill>
                  <a:srgbClr val="FFFF00"/>
                </a:solidFill>
              </a:rPr>
              <a:t>gradska ( </a:t>
            </a:r>
            <a:r>
              <a:rPr lang="hr-HR" altLang="sr-Latn-RS" sz="2800" b="1">
                <a:solidFill>
                  <a:srgbClr val="FFFF00"/>
                </a:solidFill>
              </a:rPr>
              <a:t>županijska</a:t>
            </a:r>
            <a:r>
              <a:rPr lang="hr-HR" altLang="sr-Latn-RS" sz="3200" b="1">
                <a:solidFill>
                  <a:srgbClr val="FFFF00"/>
                </a:solidFill>
              </a:rPr>
              <a:t> )</a:t>
            </a:r>
          </a:p>
          <a:p>
            <a:pPr algn="ctr" eaLnBrk="1" hangingPunct="1"/>
            <a:r>
              <a:rPr lang="hr-HR" altLang="sr-Latn-RS" sz="3200" b="1">
                <a:solidFill>
                  <a:srgbClr val="FFFF00"/>
                </a:solidFill>
              </a:rPr>
              <a:t>uprava... </a:t>
            </a:r>
          </a:p>
          <a:p>
            <a:pPr algn="ctr" eaLnBrk="1" hangingPunct="1"/>
            <a:endParaRPr lang="hr-HR" altLang="sr-Latn-RS" sz="3200" b="1">
              <a:solidFill>
                <a:srgbClr val="FFFF00"/>
              </a:solidFill>
            </a:endParaRPr>
          </a:p>
          <a:p>
            <a:pPr algn="ctr" eaLnBrk="1" hangingPunct="1"/>
            <a:endParaRPr lang="hr-HR" altLang="sr-Latn-RS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3348038" y="1916113"/>
            <a:ext cx="2592387" cy="18161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hr-HR" altLang="sr-Latn-RS" b="1" i="1">
              <a:solidFill>
                <a:srgbClr val="FFFF00"/>
              </a:solidFill>
            </a:endParaRPr>
          </a:p>
          <a:p>
            <a:pPr algn="ctr" eaLnBrk="1" hangingPunct="1"/>
            <a:r>
              <a:rPr lang="hr-HR" altLang="sr-Latn-RS" sz="3200" b="1" i="1">
                <a:solidFill>
                  <a:srgbClr val="FFFF00"/>
                </a:solidFill>
                <a:latin typeface="Comic Sans MS" pitchFamily="66" charset="0"/>
              </a:rPr>
              <a:t>SREDIŠTE ŽUPANIJE</a:t>
            </a:r>
          </a:p>
          <a:p>
            <a:pPr algn="ctr" eaLnBrk="1" hangingPunct="1"/>
            <a:endParaRPr lang="hr-HR" altLang="sr-Latn-RS" b="1" i="1">
              <a:solidFill>
                <a:schemeClr val="bg1"/>
              </a:solidFill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403350" y="692150"/>
            <a:ext cx="2138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 b="1" i="1">
                <a:solidFill>
                  <a:schemeClr val="bg1"/>
                </a:solidFill>
                <a:latin typeface="Comic Sans MS" pitchFamily="66" charset="0"/>
              </a:rPr>
              <a:t>obrazovno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611188" y="2708275"/>
            <a:ext cx="16748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 b="1" i="1">
                <a:solidFill>
                  <a:schemeClr val="bg1"/>
                </a:solidFill>
                <a:latin typeface="Comic Sans MS" pitchFamily="66" charset="0"/>
              </a:rPr>
              <a:t>upravno</a:t>
            </a:r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684213" y="4221163"/>
            <a:ext cx="2281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 b="1" i="1">
                <a:solidFill>
                  <a:schemeClr val="bg1"/>
                </a:solidFill>
                <a:latin typeface="Comic Sans MS" pitchFamily="66" charset="0"/>
              </a:rPr>
              <a:t>športsko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5867400" y="692150"/>
            <a:ext cx="19923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 b="1" i="1">
                <a:solidFill>
                  <a:schemeClr val="bg1"/>
                </a:solidFill>
                <a:latin typeface="Comic Sans MS" pitchFamily="66" charset="0"/>
              </a:rPr>
              <a:t>prometno</a:t>
            </a:r>
          </a:p>
        </p:txBody>
      </p:sp>
      <p:sp>
        <p:nvSpPr>
          <p:cNvPr id="2057" name="TextBox 11"/>
          <p:cNvSpPr txBox="1">
            <a:spLocks noChangeArrowheads="1"/>
          </p:cNvSpPr>
          <p:nvPr/>
        </p:nvSpPr>
        <p:spPr bwMode="auto">
          <a:xfrm>
            <a:off x="6732588" y="2636838"/>
            <a:ext cx="1766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 b="1" i="1">
                <a:solidFill>
                  <a:schemeClr val="bg1"/>
                </a:solidFill>
                <a:latin typeface="Comic Sans MS" pitchFamily="66" charset="0"/>
              </a:rPr>
              <a:t>kulturno</a:t>
            </a:r>
          </a:p>
        </p:txBody>
      </p:sp>
      <p:sp>
        <p:nvSpPr>
          <p:cNvPr id="2058" name="TextBox 12"/>
          <p:cNvSpPr txBox="1">
            <a:spLocks noChangeArrowheads="1"/>
          </p:cNvSpPr>
          <p:nvPr/>
        </p:nvSpPr>
        <p:spPr bwMode="auto">
          <a:xfrm>
            <a:off x="6084888" y="4221163"/>
            <a:ext cx="280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 b="1" i="1">
                <a:solidFill>
                  <a:schemeClr val="bg1"/>
                </a:solidFill>
                <a:latin typeface="Comic Sans MS" pitchFamily="66" charset="0"/>
              </a:rPr>
              <a:t>gospodarsko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700338" y="1268412"/>
            <a:ext cx="719138" cy="5762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0800000">
            <a:off x="2555875" y="2924175"/>
            <a:ext cx="719138" cy="3175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/>
          <p:nvPr/>
        </p:nvCxnSpPr>
        <p:spPr>
          <a:xfrm rot="10800000" flipV="1">
            <a:off x="2411413" y="3789363"/>
            <a:ext cx="863600" cy="50323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868988" y="1268412"/>
            <a:ext cx="719138" cy="5762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11863" y="2924175"/>
            <a:ext cx="64770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11863" y="3716338"/>
            <a:ext cx="1008062" cy="5048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987675" y="5013325"/>
            <a:ext cx="3529013" cy="1200150"/>
          </a:xfrm>
          <a:prstGeom prst="rect">
            <a:avLst/>
          </a:prstGeom>
          <a:noFill/>
          <a:ln w="38100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>
                <a:solidFill>
                  <a:srgbClr val="FFFF00"/>
                </a:solidFill>
              </a:rPr>
              <a:t>Županijom upravlja</a:t>
            </a:r>
          </a:p>
          <a:p>
            <a:pPr algn="ctr" eaLnBrk="1" hangingPunct="1"/>
            <a:r>
              <a:rPr lang="hr-HR" altLang="sr-Latn-RS" b="1">
                <a:solidFill>
                  <a:srgbClr val="FFFF00"/>
                </a:solidFill>
              </a:rPr>
              <a:t> županijska skupština</a:t>
            </a:r>
          </a:p>
          <a:p>
            <a:pPr algn="ctr" eaLnBrk="1" hangingPunct="1"/>
            <a:r>
              <a:rPr lang="hr-HR" altLang="sr-Latn-RS" b="1">
                <a:solidFill>
                  <a:srgbClr val="FFFF00"/>
                </a:solidFill>
              </a:rPr>
              <a:t> na čelu sa županom</a:t>
            </a:r>
            <a:endParaRPr lang="hr-HR" altLang="sr-Latn-RS">
              <a:solidFill>
                <a:srgbClr val="FFFF00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643438" y="3789363"/>
            <a:ext cx="215900" cy="129540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2056" grpId="0"/>
      <p:bldP spid="2057" grpId="0"/>
      <p:bldP spid="2058" grpId="0"/>
      <p:bldP spid="30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zastava_R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81075"/>
            <a:ext cx="3384550" cy="1693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grb_R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97200"/>
            <a:ext cx="23971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64163" y="2708275"/>
            <a:ext cx="3168650" cy="3762375"/>
            <a:chOff x="3424" y="1634"/>
            <a:chExt cx="1996" cy="2370"/>
          </a:xfrm>
        </p:grpSpPr>
        <p:sp>
          <p:nvSpPr>
            <p:cNvPr id="5130" name="WordArt 6"/>
            <p:cNvSpPr>
              <a:spLocks noChangeArrowheads="1" noChangeShapeType="1" noTextEdit="1"/>
            </p:cNvSpPr>
            <p:nvPr/>
          </p:nvSpPr>
          <p:spPr bwMode="auto">
            <a:xfrm rot="2666187">
              <a:off x="3424" y="2590"/>
              <a:ext cx="1996" cy="6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hr-HR" kern="10"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Lijepa naša </a:t>
              </a:r>
            </a:p>
            <a:p>
              <a:pPr algn="ctr"/>
              <a:r>
                <a:rPr lang="hr-HR" kern="10"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domovino</a:t>
              </a:r>
            </a:p>
          </p:txBody>
        </p:sp>
        <p:sp>
          <p:nvSpPr>
            <p:cNvPr id="5131" name="Oval 7"/>
            <p:cNvSpPr>
              <a:spLocks noChangeArrowheads="1"/>
            </p:cNvSpPr>
            <p:nvPr/>
          </p:nvSpPr>
          <p:spPr bwMode="auto">
            <a:xfrm rot="2787629">
              <a:off x="3168" y="2342"/>
              <a:ext cx="2370" cy="95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r-HR" altLang="sr-Latn-RS"/>
            </a:p>
          </p:txBody>
        </p:sp>
      </p:grp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 rot="-2479286">
            <a:off x="255588" y="957263"/>
            <a:ext cx="1944687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simboli</a:t>
            </a:r>
          </a:p>
        </p:txBody>
      </p:sp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 rot="-2366821">
            <a:off x="0" y="1412875"/>
            <a:ext cx="40354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solidFill>
                  <a:srgbClr val="FFFF00"/>
                </a:solidFill>
                <a:latin typeface="Arial Black"/>
              </a:rPr>
              <a:t>Republike Hrvatske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 rot="-1905569">
            <a:off x="250825" y="5445125"/>
            <a:ext cx="1687513" cy="546100"/>
          </a:xfrm>
          <a:prstGeom prst="rightArrow">
            <a:avLst>
              <a:gd name="adj1" fmla="val 50000"/>
              <a:gd name="adj2" fmla="val 77253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1800" b="1">
                <a:cs typeface="Arial" charset="0"/>
              </a:rPr>
              <a:t>grb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7237413" y="1628775"/>
            <a:ext cx="1798637" cy="638175"/>
          </a:xfrm>
          <a:prstGeom prst="leftArrow">
            <a:avLst>
              <a:gd name="adj1" fmla="val 50000"/>
              <a:gd name="adj2" fmla="val 70460"/>
            </a:avLst>
          </a:prstGeom>
          <a:solidFill>
            <a:srgbClr val="F0FFF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1800" b="1">
                <a:cs typeface="Arial" charset="0"/>
              </a:rPr>
              <a:t>zastava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 rot="-1905569">
            <a:off x="4716463" y="5300663"/>
            <a:ext cx="1687512" cy="546100"/>
          </a:xfrm>
          <a:prstGeom prst="rightArrow">
            <a:avLst>
              <a:gd name="adj1" fmla="val 50000"/>
              <a:gd name="adj2" fmla="val 77253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1800" b="1">
                <a:cs typeface="Arial" charset="0"/>
              </a:rPr>
              <a:t>himna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30" grpId="0" animBg="1"/>
      <p:bldP spid="30731" grpId="0" animBg="1"/>
      <p:bldP spid="307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1484313"/>
            <a:ext cx="80645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hr-HR" altLang="sr-Latn-RS" sz="2800" b="1">
                <a:solidFill>
                  <a:srgbClr val="FFFF00"/>
                </a:solidFill>
                <a:latin typeface="Comic Sans MS" pitchFamily="66" charset="0"/>
              </a:rPr>
              <a:t> moja  domovina  zove se Republika      </a:t>
            </a:r>
          </a:p>
          <a:p>
            <a:pPr eaLnBrk="1" hangingPunct="1"/>
            <a:r>
              <a:rPr lang="hr-HR" altLang="sr-Latn-RS" sz="2800" b="1">
                <a:solidFill>
                  <a:srgbClr val="FFFF00"/>
                </a:solidFill>
                <a:latin typeface="Comic Sans MS" pitchFamily="66" charset="0"/>
              </a:rPr>
              <a:t>  Hrvatska</a:t>
            </a:r>
          </a:p>
          <a:p>
            <a:pPr eaLnBrk="1" hangingPunct="1">
              <a:buFontTx/>
              <a:buChar char="-"/>
            </a:pPr>
            <a:r>
              <a:rPr lang="hr-HR" altLang="sr-Latn-RS" sz="2800" b="1">
                <a:solidFill>
                  <a:srgbClr val="FFFF00"/>
                </a:solidFill>
                <a:latin typeface="Comic Sans MS" pitchFamily="66" charset="0"/>
              </a:rPr>
              <a:t> simboli domovine: zastava, grb i himna</a:t>
            </a:r>
          </a:p>
          <a:p>
            <a:pPr eaLnBrk="1" hangingPunct="1">
              <a:buFontTx/>
              <a:buChar char="-"/>
            </a:pPr>
            <a:r>
              <a:rPr lang="hr-HR" altLang="sr-Latn-RS" sz="2800" b="1">
                <a:solidFill>
                  <a:srgbClr val="FFFF00"/>
                </a:solidFill>
                <a:latin typeface="Comic Sans MS" pitchFamily="66" charset="0"/>
              </a:rPr>
              <a:t> Republika Hrvatska podijeljena je na </a:t>
            </a:r>
          </a:p>
          <a:p>
            <a:pPr eaLnBrk="1" hangingPunct="1"/>
            <a:r>
              <a:rPr lang="hr-HR" altLang="sr-Latn-RS" sz="2800" b="1">
                <a:solidFill>
                  <a:srgbClr val="FFFF00"/>
                </a:solidFill>
                <a:latin typeface="Comic Sans MS" pitchFamily="66" charset="0"/>
              </a:rPr>
              <a:t>  županije</a:t>
            </a:r>
          </a:p>
          <a:p>
            <a:pPr eaLnBrk="1" hangingPunct="1">
              <a:buFontTx/>
              <a:buChar char="-"/>
            </a:pPr>
            <a:r>
              <a:rPr lang="hr-HR" altLang="sr-Latn-RS" sz="2800" b="1">
                <a:solidFill>
                  <a:srgbClr val="FFFF00"/>
                </a:solidFill>
                <a:latin typeface="Comic Sans MS" pitchFamily="66" charset="0"/>
              </a:rPr>
              <a:t> Republika Hrvatska ima 21 županiju</a:t>
            </a:r>
          </a:p>
          <a:p>
            <a:pPr eaLnBrk="1" hangingPunct="1">
              <a:buFontTx/>
              <a:buChar char="-"/>
            </a:pPr>
            <a:r>
              <a:rPr lang="hr-HR" altLang="sr-Latn-RS" sz="2800" b="1">
                <a:solidFill>
                  <a:srgbClr val="FFFF00"/>
                </a:solidFill>
                <a:latin typeface="Comic Sans MS" pitchFamily="66" charset="0"/>
              </a:rPr>
              <a:t> svaka županija ima svoje središte</a:t>
            </a:r>
          </a:p>
          <a:p>
            <a:pPr eaLnBrk="1" hangingPunct="1">
              <a:buFontTx/>
              <a:buChar char="-"/>
            </a:pPr>
            <a:r>
              <a:rPr lang="hr-HR" altLang="sr-Latn-RS" sz="2800" b="1">
                <a:solidFill>
                  <a:srgbClr val="FFFF00"/>
                </a:solidFill>
                <a:latin typeface="Comic Sans MS" pitchFamily="66" charset="0"/>
              </a:rPr>
              <a:t> županijom  upravlja  ŽUPANIJSKA  </a:t>
            </a:r>
          </a:p>
          <a:p>
            <a:pPr eaLnBrk="1" hangingPunct="1"/>
            <a:r>
              <a:rPr lang="hr-HR" altLang="sr-Latn-RS" sz="2800" b="1">
                <a:solidFill>
                  <a:srgbClr val="FFFF00"/>
                </a:solidFill>
                <a:latin typeface="Comic Sans MS" pitchFamily="66" charset="0"/>
              </a:rPr>
              <a:t>  SKUPŠTINA </a:t>
            </a:r>
          </a:p>
          <a:p>
            <a:pPr eaLnBrk="1" hangingPunct="1">
              <a:buFontTx/>
              <a:buChar char="-"/>
            </a:pPr>
            <a:r>
              <a:rPr lang="hr-HR" altLang="sr-Latn-RS" sz="2800" b="1">
                <a:solidFill>
                  <a:srgbClr val="FFFF00"/>
                </a:solidFill>
                <a:latin typeface="Comic Sans MS" pitchFamily="66" charset="0"/>
              </a:rPr>
              <a:t> ŽUPAN je na čelu županije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188" y="549275"/>
            <a:ext cx="3529012" cy="584200"/>
          </a:xfrm>
          <a:prstGeom prst="rect">
            <a:avLst/>
          </a:prstGeom>
          <a:noFill/>
          <a:ln w="38100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 b="1">
                <a:solidFill>
                  <a:schemeClr val="bg1"/>
                </a:solidFill>
                <a:latin typeface="Comic Sans MS" pitchFamily="66" charset="0"/>
              </a:rPr>
              <a:t>Naučili  smo: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250825" y="2492375"/>
            <a:ext cx="83169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 b="1">
                <a:solidFill>
                  <a:schemeClr val="bg1"/>
                </a:solidFill>
                <a:latin typeface="Comic Sans MS" pitchFamily="66" charset="0"/>
              </a:rPr>
              <a:t>Prezentaciju  priredila</a:t>
            </a:r>
          </a:p>
          <a:p>
            <a:pPr algn="ctr" eaLnBrk="1" hangingPunct="1"/>
            <a:r>
              <a:rPr lang="hr-HR" altLang="sr-Latn-RS" sz="3200" b="1">
                <a:solidFill>
                  <a:schemeClr val="bg1"/>
                </a:solidFill>
                <a:latin typeface="Comic Sans MS" pitchFamily="66" charset="0"/>
              </a:rPr>
              <a:t>Antoneta  Vilić</a:t>
            </a:r>
          </a:p>
          <a:p>
            <a:pPr algn="ctr" eaLnBrk="1" hangingPunct="1"/>
            <a:r>
              <a:rPr lang="hr-HR" altLang="sr-Latn-RS" sz="3200" b="1">
                <a:solidFill>
                  <a:schemeClr val="bg1"/>
                </a:solidFill>
                <a:latin typeface="Comic Sans MS" pitchFamily="66" charset="0"/>
              </a:rPr>
              <a:t>OŠ-FF-RI</a:t>
            </a:r>
            <a:r>
              <a:rPr lang="hr-HR" altLang="sr-Latn-RS" sz="3200" b="1">
                <a:solidFill>
                  <a:srgbClr val="FFFF00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288" y="333375"/>
            <a:ext cx="8229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>
                <a:solidFill>
                  <a:srgbClr val="FF0000"/>
                </a:solidFill>
              </a:rPr>
              <a:t>HIMNA</a:t>
            </a:r>
            <a:r>
              <a:rPr lang="hr-HR" altLang="sr-Latn-RS" sz="4000">
                <a:solidFill>
                  <a:srgbClr val="FF0000"/>
                </a:solidFill>
              </a:rPr>
              <a:t> </a:t>
            </a:r>
            <a:r>
              <a:rPr lang="hr-HR" altLang="sr-Latn-RS" sz="4000">
                <a:solidFill>
                  <a:schemeClr val="bg1"/>
                </a:solidFill>
              </a:rPr>
              <a:t/>
            </a:r>
            <a:br>
              <a:rPr lang="hr-HR" altLang="sr-Latn-RS" sz="4000">
                <a:solidFill>
                  <a:schemeClr val="bg1"/>
                </a:solidFill>
              </a:rPr>
            </a:br>
            <a:r>
              <a:rPr lang="hr-HR" altLang="sr-Latn-RS">
                <a:solidFill>
                  <a:schemeClr val="bg1"/>
                </a:solidFill>
              </a:rPr>
              <a:t>(svečana pjesma koja slavi domovinu)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619250" y="1196975"/>
            <a:ext cx="6553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r-HR" altLang="sr-Latn-RS" sz="4400"/>
              <a:t> </a:t>
            </a:r>
            <a:r>
              <a:rPr lang="hr-HR" altLang="sr-Latn-RS" sz="4400" b="1">
                <a:solidFill>
                  <a:srgbClr val="FFFF00"/>
                </a:solidFill>
              </a:rPr>
              <a:t>Lijepa naša domovino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39750" y="2852738"/>
            <a:ext cx="4572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Lijepa naša Domovino,</a:t>
            </a: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Oj junačka zemljo mila,</a:t>
            </a: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Stare slave djedovino,</a:t>
            </a: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Da bi vazda sretna bila</a:t>
            </a:r>
          </a:p>
          <a:p>
            <a:pPr eaLnBrk="1" hangingPunct="1"/>
            <a:endParaRPr lang="hr-HR" altLang="sr-Latn-RS" b="1">
              <a:solidFill>
                <a:schemeClr val="bg1"/>
              </a:solidFill>
            </a:endParaRP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Mila, kano si nam slavna,</a:t>
            </a: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Mila si nam ti jedina,</a:t>
            </a: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Mila kuda si nam ravna,</a:t>
            </a: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Mila kuda si planina!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572000" y="2060575"/>
            <a:ext cx="41767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Teci Savo, Dravo teci,</a:t>
            </a: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Nit ti, Dunav, silu gubi!</a:t>
            </a: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Sinje more, svijetu reci,</a:t>
            </a: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Da svoj narod Hrvat ljubi!</a:t>
            </a:r>
          </a:p>
          <a:p>
            <a:pPr eaLnBrk="1" hangingPunct="1"/>
            <a:endParaRPr lang="hr-HR" altLang="sr-Latn-RS" b="1">
              <a:solidFill>
                <a:schemeClr val="bg1"/>
              </a:solidFill>
            </a:endParaRP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Dok mu njive sunce grije,</a:t>
            </a: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Dok mu hrašće bura vije,</a:t>
            </a: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Dok mu mrtve grobak krije,</a:t>
            </a:r>
          </a:p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Dok mu živo srce bije.</a:t>
            </a:r>
          </a:p>
          <a:p>
            <a:pPr eaLnBrk="1" hangingPunct="1"/>
            <a:r>
              <a:rPr lang="hr-HR" altLang="sr-Latn-RS" b="1">
                <a:solidFill>
                  <a:srgbClr val="FF0000"/>
                </a:solidFill>
              </a:rPr>
              <a:t>                  </a:t>
            </a:r>
            <a:r>
              <a:rPr lang="hr-HR" altLang="sr-Latn-RS" b="1">
                <a:solidFill>
                  <a:srgbClr val="FFFF00"/>
                </a:solidFill>
              </a:rPr>
              <a:t>Antun Mihanović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572000" y="5732463"/>
            <a:ext cx="417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chemeClr val="bg1"/>
                </a:solidFill>
              </a:rPr>
              <a:t>Uglazbio: Josip  Runjanin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toneta\Desktop\ŽUPANIJ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23813"/>
            <a:ext cx="8475663" cy="65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825" y="4076700"/>
            <a:ext cx="2520950" cy="2447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rgbClr val="000099"/>
                </a:solidFill>
                <a:latin typeface="Comic Sans MS" pitchFamily="66" charset="0"/>
              </a:rPr>
              <a:t>Naša  domovina</a:t>
            </a:r>
          </a:p>
          <a:p>
            <a:pPr algn="ctr">
              <a:defRPr/>
            </a:pPr>
            <a:r>
              <a:rPr lang="hr-HR" sz="2800" b="1" dirty="0">
                <a:solidFill>
                  <a:srgbClr val="000099"/>
                </a:solidFill>
                <a:latin typeface="Comic Sans MS" pitchFamily="66" charset="0"/>
              </a:rPr>
              <a:t>podijeljena  je  na</a:t>
            </a:r>
          </a:p>
          <a:p>
            <a:pPr algn="ctr">
              <a:defRPr/>
            </a:pPr>
            <a:r>
              <a:rPr lang="hr-HR" sz="2800" b="1" dirty="0">
                <a:solidFill>
                  <a:srgbClr val="000099"/>
                </a:solidFill>
                <a:latin typeface="Comic Sans MS" pitchFamily="66" charset="0"/>
              </a:rPr>
              <a:t>21</a:t>
            </a:r>
          </a:p>
          <a:p>
            <a:pPr algn="ctr">
              <a:defRPr/>
            </a:pPr>
            <a:r>
              <a:rPr lang="hr-HR" sz="2800" b="1" dirty="0">
                <a:solidFill>
                  <a:srgbClr val="000099"/>
                </a:solidFill>
                <a:latin typeface="Comic Sans MS" pitchFamily="66" charset="0"/>
              </a:rPr>
              <a:t>ŽUPANIJU..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4438" y="5589588"/>
            <a:ext cx="1079500" cy="935037"/>
          </a:xfrm>
          <a:prstGeom prst="rect">
            <a:avLst/>
          </a:prstGeom>
          <a:solidFill>
            <a:schemeClr val="bg1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toneta\Desktop\ŽUPANIJE\Vukovars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85800"/>
            <a:ext cx="64801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toneta\Desktop\ŽUPANIJE\osiječ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836613"/>
            <a:ext cx="63468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toneta\Desktop\ŽUPANIJE\Brods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766763"/>
            <a:ext cx="6232525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toneta\Desktop\ŽUPANIJE\Požeg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5175"/>
            <a:ext cx="6264275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a">
  <a:themeElements>
    <a:clrScheme name="Neta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Ne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a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a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a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a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a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Neta</Template>
  <TotalTime>1226</TotalTime>
  <Words>274</Words>
  <Application>Microsoft Office PowerPoint</Application>
  <PresentationFormat>Prikaz na zaslonu (4:3)</PresentationFormat>
  <Paragraphs>92</Paragraphs>
  <Slides>31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4" baseType="lpstr">
      <vt:lpstr>Arial</vt:lpstr>
      <vt:lpstr>Comic Sans MS</vt:lpstr>
      <vt:lpstr>Neta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Akademija informatičkih tehnologija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</dc:creator>
  <cp:lastModifiedBy>Višnja</cp:lastModifiedBy>
  <cp:revision>568</cp:revision>
  <cp:lastPrinted>1601-01-01T00:00:00Z</cp:lastPrinted>
  <dcterms:created xsi:type="dcterms:W3CDTF">2009-10-06T16:33:12Z</dcterms:created>
  <dcterms:modified xsi:type="dcterms:W3CDTF">2015-04-04T18:50:17Z</dcterms:modified>
</cp:coreProperties>
</file>