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8" autoAdjust="0"/>
    <p:restoredTop sz="94638" autoAdjust="0"/>
  </p:normalViewPr>
  <p:slideViewPr>
    <p:cSldViewPr>
      <p:cViewPr>
        <p:scale>
          <a:sx n="104" d="100"/>
          <a:sy n="104" d="100"/>
        </p:scale>
        <p:origin x="-9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70B8BA-753F-4F19-8D97-7480D6A03863}" type="slidenum">
              <a:rPr lang="hr-H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r-HR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Tm="0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0AA38B-486A-41AF-90D3-92433583BB60}" type="slidenum">
              <a:rPr lang="hr-H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r-HR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Tm="0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2E606C-A09E-41F7-975E-FD8EA527F35B}" type="slidenum">
              <a:rPr lang="hr-H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r-HR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Tm="0">
    <p:wedg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slov, tekst i 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CE9CE8-02BF-4857-B8F7-0C250EF285BA}" type="slidenum">
              <a:rPr lang="hr-H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r-HR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Tm="0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5571F8-5B84-4D65-B397-B36199540F8F}" type="slidenum">
              <a:rPr lang="hr-H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r-HR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Tm="0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C9B931-7171-4952-A1A5-C60FA3F24D23}" type="slidenum">
              <a:rPr lang="hr-H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r-HR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Tm="0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00F5B9-3C79-4C0E-8576-707A7C4EA51F}" type="slidenum">
              <a:rPr lang="hr-H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r-HR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Tm="0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D0D988-8366-46F0-BB3F-CB13B16E3443}" type="slidenum">
              <a:rPr lang="hr-H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r-HR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Tm="0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25C650-DD61-4D06-9872-59C984150F66}" type="slidenum">
              <a:rPr lang="hr-H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r-HR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Tm="0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E1FFB3-D366-4D56-A771-D9F44397790E}" type="slidenum">
              <a:rPr lang="hr-H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r-HR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Tm="0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F4F26A-31DB-41ED-A806-28BF364D88CB}" type="slidenum">
              <a:rPr lang="hr-H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r-HR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Tm="0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 smtClean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9E9F07-31CF-4215-8682-3E391FB2D55C}" type="slidenum">
              <a:rPr lang="hr-H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r-HR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Tm="0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Kliknite da biste uredili stil naslova matrice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hr-H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hr-H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E019E69-FC0B-470F-9DBC-41735E7CC773}" type="slidenum">
              <a:rPr lang="hr-HR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hr-HR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 advTm="0">
    <p:wedg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F:\PPT%20ZA%20PROFIL\PROFIL%20-%20POSLANO\Nacionalni%20parkovi%20i%20parkovi%20prirode%20kroz%20pjesmu\Doris%20Dragovi&#263;%20-%20Dajem%20ti%20srce.MP3" TargetMode="External"/><Relationship Id="rId1" Type="http://schemas.microsoft.com/office/2007/relationships/media" Target="file:///F:\PPT%20ZA%20PROFIL\PROFIL%20-%20POSLANO\Nacionalni%20parkovi%20i%20parkovi%20prirode%20kroz%20pjesmu\Doris%20Dragovi&#263;%20-%20Dajem%20ti%20srce.MP3" TargetMode="Externa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WordArt 5"/>
          <p:cNvSpPr>
            <a:spLocks noChangeArrowheads="1" noChangeShapeType="1" noTextEdit="1"/>
          </p:cNvSpPr>
          <p:nvPr/>
        </p:nvSpPr>
        <p:spPr bwMode="auto">
          <a:xfrm rot="-960000">
            <a:off x="297977" y="522569"/>
            <a:ext cx="4394200" cy="317904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301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r-HR" sz="3600" b="1" kern="10" dirty="0">
                <a:ln w="9525">
                  <a:round/>
                  <a:headEnd/>
                  <a:tailEnd/>
                </a:ln>
                <a:solidFill>
                  <a:srgbClr val="FF0000">
                    <a:alpha val="74901"/>
                  </a:srgbClr>
                </a:solidFill>
                <a:latin typeface="Libersina"/>
              </a:rPr>
              <a:t>Dajem ti </a:t>
            </a:r>
            <a:r>
              <a:rPr lang="hr-HR" sz="3600" b="1" kern="10" dirty="0" smtClean="0">
                <a:ln w="9525">
                  <a:round/>
                  <a:headEnd/>
                  <a:tailEnd/>
                </a:ln>
                <a:solidFill>
                  <a:srgbClr val="FF0000">
                    <a:alpha val="74901"/>
                  </a:srgbClr>
                </a:solidFill>
                <a:latin typeface="Libersina"/>
              </a:rPr>
              <a:t>srce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r-HR" sz="3600" b="1" kern="10" dirty="0" smtClean="0">
                <a:ln w="9525">
                  <a:round/>
                  <a:headEnd/>
                  <a:tailEnd/>
                </a:ln>
                <a:solidFill>
                  <a:srgbClr val="FF0000">
                    <a:alpha val="74901"/>
                  </a:srgbClr>
                </a:solidFill>
                <a:latin typeface="Libersina"/>
              </a:rPr>
              <a:t>zemljo moja</a:t>
            </a:r>
            <a:endParaRPr lang="hr-HR" sz="3600" b="1" kern="10" dirty="0">
              <a:ln w="9525">
                <a:round/>
                <a:headEnd/>
                <a:tailEnd/>
              </a:ln>
              <a:solidFill>
                <a:srgbClr val="FF0000">
                  <a:alpha val="74901"/>
                </a:srgbClr>
              </a:solidFill>
              <a:latin typeface="Libersina"/>
            </a:endParaRPr>
          </a:p>
        </p:txBody>
      </p:sp>
      <p:pic>
        <p:nvPicPr>
          <p:cNvPr id="6" name="Doris Dragović - Dajem ti src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80898" name="Picture 7" descr="Srce%20vatreno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1226" y="548680"/>
            <a:ext cx="4212774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kstniOkvir 4"/>
          <p:cNvSpPr txBox="1"/>
          <p:nvPr/>
        </p:nvSpPr>
        <p:spPr>
          <a:xfrm>
            <a:off x="5004048" y="6381328"/>
            <a:ext cx="38555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Prezentaciju izradila: Vlatkica Horvat, 2009.</a:t>
            </a:r>
            <a:endParaRPr lang="hr-HR" sz="1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 advTm="21766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0" objId="6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 descr="Lastovo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450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115" name="Text Box 3"/>
          <p:cNvSpPr txBox="1">
            <a:spLocks noChangeArrowheads="1"/>
          </p:cNvSpPr>
          <p:nvPr/>
        </p:nvSpPr>
        <p:spPr bwMode="auto">
          <a:xfrm>
            <a:off x="358774" y="261938"/>
            <a:ext cx="2629049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hr-HR" sz="3200" b="1" dirty="0">
                <a:solidFill>
                  <a:srgbClr val="000000"/>
                </a:solidFill>
                <a:latin typeface="Libersina" pitchFamily="2" charset="-18"/>
              </a:rPr>
              <a:t>PP Lastovo</a:t>
            </a:r>
          </a:p>
        </p:txBody>
      </p:sp>
      <p:pic>
        <p:nvPicPr>
          <p:cNvPr id="90116" name="Picture 4" descr="jpeg velika (750,550)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3800" y="0"/>
            <a:ext cx="4140200" cy="406558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90117" name="Picture 5" descr="KORCULA_NET_LASTOVO_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3800" y="3963988"/>
            <a:ext cx="4140200" cy="289401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90118" name="Text Box 6"/>
          <p:cNvSpPr txBox="1">
            <a:spLocks noChangeArrowheads="1"/>
          </p:cNvSpPr>
          <p:nvPr/>
        </p:nvSpPr>
        <p:spPr bwMode="auto">
          <a:xfrm>
            <a:off x="1763713" y="5589588"/>
            <a:ext cx="30638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r-HR" sz="2800" b="1">
                <a:solidFill>
                  <a:srgbClr val="FFFFFF"/>
                </a:solidFill>
                <a:latin typeface="Libersina" pitchFamily="2" charset="-18"/>
              </a:rPr>
              <a:t>Svjetionik Struga</a:t>
            </a:r>
          </a:p>
        </p:txBody>
      </p:sp>
    </p:spTree>
  </p:cSld>
  <p:clrMapOvr>
    <a:masterClrMapping/>
  </p:clrMapOvr>
  <p:transition spd="slow" advTm="18678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 descr="CROATIA-BIOKOVO-3-102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-27384"/>
            <a:ext cx="9143999" cy="688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139" name="Text Box 3"/>
          <p:cNvSpPr txBox="1">
            <a:spLocks noChangeArrowheads="1"/>
          </p:cNvSpPr>
          <p:nvPr/>
        </p:nvSpPr>
        <p:spPr bwMode="auto">
          <a:xfrm>
            <a:off x="2203450" y="6294263"/>
            <a:ext cx="1792288" cy="519113"/>
          </a:xfrm>
          <a:prstGeom prst="rect">
            <a:avLst/>
          </a:prstGeom>
          <a:solidFill>
            <a:schemeClr val="bg1">
              <a:alpha val="65881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r-HR" sz="2800" b="1">
                <a:solidFill>
                  <a:srgbClr val="000000"/>
                </a:solidFill>
                <a:latin typeface="Libersina" pitchFamily="2" charset="-18"/>
              </a:rPr>
              <a:t>Divokoza</a:t>
            </a:r>
          </a:p>
        </p:txBody>
      </p:sp>
      <p:sp>
        <p:nvSpPr>
          <p:cNvPr id="91140" name="Text Box 4"/>
          <p:cNvSpPr txBox="1">
            <a:spLocks noChangeArrowheads="1"/>
          </p:cNvSpPr>
          <p:nvPr/>
        </p:nvSpPr>
        <p:spPr bwMode="auto">
          <a:xfrm>
            <a:off x="358775" y="258763"/>
            <a:ext cx="244951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hr-HR" sz="3200" b="1">
                <a:solidFill>
                  <a:srgbClr val="000000"/>
                </a:solidFill>
                <a:latin typeface="Libersina" pitchFamily="2" charset="-18"/>
              </a:rPr>
              <a:t>PP Biokovo</a:t>
            </a:r>
          </a:p>
        </p:txBody>
      </p:sp>
      <p:pic>
        <p:nvPicPr>
          <p:cNvPr id="91141" name="Picture 5" descr="divokoza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716338"/>
            <a:ext cx="2217738" cy="314166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91142" name="Rectangle 6"/>
          <p:cNvSpPr>
            <a:spLocks noChangeArrowheads="1"/>
          </p:cNvSpPr>
          <p:nvPr/>
        </p:nvSpPr>
        <p:spPr bwMode="auto">
          <a:xfrm>
            <a:off x="5292080" y="360000"/>
            <a:ext cx="3599755" cy="2062103"/>
          </a:xfrm>
          <a:prstGeom prst="rect">
            <a:avLst/>
          </a:prstGeom>
          <a:solidFill>
            <a:schemeClr val="bg1">
              <a:alpha val="2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l-PL" sz="3200" b="1" dirty="0">
                <a:solidFill>
                  <a:srgbClr val="000000"/>
                </a:solidFill>
                <a:latin typeface="Libersina" pitchFamily="2" charset="-18"/>
              </a:rPr>
              <a:t>Usne moje </a:t>
            </a:r>
            <a:endParaRPr lang="pl-PL" sz="3200" b="1" dirty="0" smtClean="0">
              <a:solidFill>
                <a:srgbClr val="000000"/>
              </a:solidFill>
              <a:latin typeface="Libersina" pitchFamily="2" charset="-1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l-PL" sz="3200" b="1" dirty="0" smtClean="0">
                <a:solidFill>
                  <a:srgbClr val="000000"/>
                </a:solidFill>
                <a:latin typeface="Libersina" pitchFamily="2" charset="-18"/>
              </a:rPr>
              <a:t>krunicu </a:t>
            </a:r>
            <a:r>
              <a:rPr lang="pl-PL" sz="3200" b="1" dirty="0">
                <a:solidFill>
                  <a:srgbClr val="000000"/>
                </a:solidFill>
                <a:latin typeface="Libersina" pitchFamily="2" charset="-18"/>
              </a:rPr>
              <a:t>dok mole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l-PL" sz="3200" b="1" dirty="0">
                <a:solidFill>
                  <a:srgbClr val="000000"/>
                </a:solidFill>
                <a:latin typeface="Libersina" pitchFamily="2" charset="-18"/>
              </a:rPr>
              <a:t>naši stari </a:t>
            </a:r>
            <a:endParaRPr lang="pl-PL" sz="3200" b="1" dirty="0" smtClean="0">
              <a:solidFill>
                <a:srgbClr val="000000"/>
              </a:solidFill>
              <a:latin typeface="Libersina" pitchFamily="2" charset="-1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l-PL" sz="3200" b="1" dirty="0" smtClean="0">
                <a:solidFill>
                  <a:srgbClr val="000000"/>
                </a:solidFill>
                <a:latin typeface="Libersina" pitchFamily="2" charset="-18"/>
              </a:rPr>
              <a:t>odlaze </a:t>
            </a:r>
            <a:r>
              <a:rPr lang="pl-PL" sz="3200" b="1" dirty="0">
                <a:solidFill>
                  <a:srgbClr val="000000"/>
                </a:solidFill>
                <a:latin typeface="Libersina" pitchFamily="2" charset="-18"/>
              </a:rPr>
              <a:t>na put</a:t>
            </a:r>
          </a:p>
        </p:txBody>
      </p:sp>
    </p:spTree>
  </p:cSld>
  <p:clrMapOvr>
    <a:masterClrMapping/>
  </p:clrMapOvr>
  <p:transition spd="slow" advTm="9006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 descr="telascica_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27384"/>
            <a:ext cx="9144000" cy="688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65" name="Text Box 5"/>
          <p:cNvSpPr txBox="1">
            <a:spLocks noChangeArrowheads="1"/>
          </p:cNvSpPr>
          <p:nvPr/>
        </p:nvSpPr>
        <p:spPr bwMode="auto">
          <a:xfrm>
            <a:off x="358775" y="258763"/>
            <a:ext cx="277306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hr-HR" sz="3200" b="1" dirty="0">
                <a:solidFill>
                  <a:srgbClr val="FFFFFF"/>
                </a:solidFill>
                <a:latin typeface="Libersina" pitchFamily="2" charset="-18"/>
              </a:rPr>
              <a:t>PP </a:t>
            </a:r>
            <a:r>
              <a:rPr lang="hr-HR" sz="3200" b="1" dirty="0" err="1">
                <a:solidFill>
                  <a:srgbClr val="FFFFFF"/>
                </a:solidFill>
                <a:latin typeface="Libersina" pitchFamily="2" charset="-18"/>
              </a:rPr>
              <a:t>Telašćica</a:t>
            </a:r>
            <a:endParaRPr lang="hr-HR" sz="3200" b="1" dirty="0">
              <a:solidFill>
                <a:srgbClr val="FFFFFF"/>
              </a:solidFill>
              <a:latin typeface="Libersina" pitchFamily="2" charset="-18"/>
            </a:endParaRPr>
          </a:p>
        </p:txBody>
      </p:sp>
      <p:sp>
        <p:nvSpPr>
          <p:cNvPr id="92166" name="Rectangle 6"/>
          <p:cNvSpPr>
            <a:spLocks noChangeArrowheads="1"/>
          </p:cNvSpPr>
          <p:nvPr/>
        </p:nvSpPr>
        <p:spPr bwMode="auto">
          <a:xfrm>
            <a:off x="4860032" y="358775"/>
            <a:ext cx="4104456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l-PL" sz="3200" b="1" dirty="0">
                <a:solidFill>
                  <a:srgbClr val="FFFFFF"/>
                </a:solidFill>
                <a:latin typeface="Libersina" pitchFamily="2" charset="-18"/>
              </a:rPr>
              <a:t>Dok sa crkve </a:t>
            </a:r>
            <a:endParaRPr lang="pl-PL" sz="3200" b="1" dirty="0" smtClean="0">
              <a:solidFill>
                <a:srgbClr val="FFFFFF"/>
              </a:solidFill>
              <a:latin typeface="Libersina" pitchFamily="2" charset="-1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l-PL" sz="3200" b="1" dirty="0" smtClean="0">
                <a:solidFill>
                  <a:srgbClr val="FFFFFF"/>
                </a:solidFill>
                <a:latin typeface="Libersina" pitchFamily="2" charset="-18"/>
              </a:rPr>
              <a:t>zvona </a:t>
            </a:r>
            <a:r>
              <a:rPr lang="pl-PL" sz="3200" b="1" dirty="0">
                <a:solidFill>
                  <a:srgbClr val="FFFFFF"/>
                </a:solidFill>
                <a:latin typeface="Libersina" pitchFamily="2" charset="-18"/>
              </a:rPr>
              <a:t>zvone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l-PL" sz="3200" b="1" dirty="0">
                <a:solidFill>
                  <a:srgbClr val="FFFFFF"/>
                </a:solidFill>
                <a:latin typeface="Libersina" pitchFamily="2" charset="-18"/>
              </a:rPr>
              <a:t>igraju se djeca nova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l-PL" sz="3200" b="1" dirty="0">
                <a:solidFill>
                  <a:srgbClr val="FFFFFF"/>
                </a:solidFill>
                <a:latin typeface="Libersina" pitchFamily="2" charset="-18"/>
              </a:rPr>
              <a:t>što za nama ostati će tu...</a:t>
            </a:r>
          </a:p>
        </p:txBody>
      </p:sp>
      <p:sp>
        <p:nvSpPr>
          <p:cNvPr id="92164" name="Text Box 4"/>
          <p:cNvSpPr txBox="1">
            <a:spLocks noChangeArrowheads="1"/>
          </p:cNvSpPr>
          <p:nvPr/>
        </p:nvSpPr>
        <p:spPr bwMode="auto">
          <a:xfrm>
            <a:off x="6327527" y="4206031"/>
            <a:ext cx="2420937" cy="519113"/>
          </a:xfrm>
          <a:prstGeom prst="rect">
            <a:avLst/>
          </a:prstGeom>
          <a:solidFill>
            <a:schemeClr val="bg1">
              <a:alpha val="65881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r-HR" sz="2800" b="1">
                <a:solidFill>
                  <a:srgbClr val="000000"/>
                </a:solidFill>
                <a:latin typeface="Libersina" pitchFamily="2" charset="-18"/>
              </a:rPr>
              <a:t>Glavata želva</a:t>
            </a:r>
          </a:p>
        </p:txBody>
      </p:sp>
      <p:pic>
        <p:nvPicPr>
          <p:cNvPr id="92163" name="Picture 3" descr="tar_Caretta0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0152" y="4683522"/>
            <a:ext cx="3190875" cy="220186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Tm="9852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 descr="vransko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88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3187" name="Text Box 3"/>
          <p:cNvSpPr txBox="1">
            <a:spLocks noChangeArrowheads="1"/>
          </p:cNvSpPr>
          <p:nvPr/>
        </p:nvSpPr>
        <p:spPr bwMode="auto">
          <a:xfrm>
            <a:off x="358775" y="258763"/>
            <a:ext cx="4033838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hr-HR" sz="3200" b="1">
                <a:solidFill>
                  <a:srgbClr val="000000"/>
                </a:solidFill>
                <a:latin typeface="Libersina" pitchFamily="2" charset="-18"/>
              </a:rPr>
              <a:t>PP Vransko jezero</a:t>
            </a:r>
          </a:p>
          <a:p>
            <a:pPr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hr-HR" sz="3200" b="1">
                <a:solidFill>
                  <a:srgbClr val="000000"/>
                </a:solidFill>
                <a:latin typeface="Libersina" pitchFamily="2" charset="-18"/>
              </a:rPr>
              <a:t>- Biograd na Moru</a:t>
            </a:r>
          </a:p>
        </p:txBody>
      </p:sp>
      <p:pic>
        <p:nvPicPr>
          <p:cNvPr id="93188" name="Picture 4" descr="535944617_290b9dad2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091384"/>
            <a:ext cx="3492500" cy="2794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93189" name="Text Box 5"/>
          <p:cNvSpPr txBox="1">
            <a:spLocks noChangeArrowheads="1"/>
          </p:cNvSpPr>
          <p:nvPr/>
        </p:nvSpPr>
        <p:spPr bwMode="auto">
          <a:xfrm>
            <a:off x="3491880" y="6237312"/>
            <a:ext cx="2168525" cy="519113"/>
          </a:xfrm>
          <a:prstGeom prst="rect">
            <a:avLst/>
          </a:prstGeom>
          <a:solidFill>
            <a:schemeClr val="bg1">
              <a:alpha val="65881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r-HR" sz="2800" b="1" dirty="0">
                <a:solidFill>
                  <a:srgbClr val="000000"/>
                </a:solidFill>
                <a:latin typeface="Libersina" pitchFamily="2" charset="-18"/>
              </a:rPr>
              <a:t>Mali vranac</a:t>
            </a:r>
          </a:p>
        </p:txBody>
      </p:sp>
      <p:sp>
        <p:nvSpPr>
          <p:cNvPr id="93190" name="Rectangle 6"/>
          <p:cNvSpPr>
            <a:spLocks noChangeArrowheads="1"/>
          </p:cNvSpPr>
          <p:nvPr/>
        </p:nvSpPr>
        <p:spPr bwMode="auto">
          <a:xfrm>
            <a:off x="4860032" y="576000"/>
            <a:ext cx="4067944" cy="2062103"/>
          </a:xfrm>
          <a:prstGeom prst="rect">
            <a:avLst/>
          </a:prstGeom>
          <a:solidFill>
            <a:schemeClr val="tx1">
              <a:alpha val="39999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r-HR" sz="3200" b="1" dirty="0">
                <a:solidFill>
                  <a:srgbClr val="FFFFFF"/>
                </a:solidFill>
                <a:latin typeface="Libersina" pitchFamily="2" charset="-18"/>
              </a:rPr>
              <a:t>Pjevat ću ti </a:t>
            </a:r>
            <a:r>
              <a:rPr lang="hr-HR" sz="3200" b="1" dirty="0" smtClean="0">
                <a:solidFill>
                  <a:srgbClr val="FFFFFF"/>
                </a:solidFill>
                <a:latin typeface="Libersina" pitchFamily="2" charset="-18"/>
              </a:rPr>
              <a:t>pjesmu</a:t>
            </a:r>
            <a:endParaRPr lang="hr-HR" sz="3200" b="1" dirty="0">
              <a:solidFill>
                <a:srgbClr val="FFFFFF"/>
              </a:solidFill>
              <a:latin typeface="Libersina" pitchFamily="2" charset="-1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r-HR" sz="3200" b="1" dirty="0">
                <a:solidFill>
                  <a:srgbClr val="FFFFFF"/>
                </a:solidFill>
                <a:latin typeface="Libersina" pitchFamily="2" charset="-18"/>
              </a:rPr>
              <a:t>zemljo moja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r-HR" sz="3200" b="1" dirty="0">
                <a:solidFill>
                  <a:srgbClr val="FFFFFF"/>
                </a:solidFill>
                <a:latin typeface="Libersina" pitchFamily="2" charset="-18"/>
              </a:rPr>
              <a:t>Ova će ti pjesma reći sve</a:t>
            </a:r>
          </a:p>
        </p:txBody>
      </p:sp>
    </p:spTree>
  </p:cSld>
  <p:clrMapOvr>
    <a:masterClrMapping/>
  </p:clrMapOvr>
  <p:transition spd="slow" advTm="8936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 descr="velebit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879" cy="688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211" name="Text Box 3"/>
          <p:cNvSpPr txBox="1">
            <a:spLocks noChangeArrowheads="1"/>
          </p:cNvSpPr>
          <p:nvPr/>
        </p:nvSpPr>
        <p:spPr bwMode="auto">
          <a:xfrm>
            <a:off x="358775" y="258763"/>
            <a:ext cx="237648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hr-HR" sz="3200" b="1" dirty="0">
                <a:solidFill>
                  <a:srgbClr val="000000"/>
                </a:solidFill>
                <a:latin typeface="Libersina" pitchFamily="2" charset="-18"/>
              </a:rPr>
              <a:t>PP Velebit</a:t>
            </a:r>
          </a:p>
        </p:txBody>
      </p:sp>
      <p:sp>
        <p:nvSpPr>
          <p:cNvPr id="94212" name="Text Box 4"/>
          <p:cNvSpPr txBox="1">
            <a:spLocks noChangeArrowheads="1"/>
          </p:cNvSpPr>
          <p:nvPr/>
        </p:nvSpPr>
        <p:spPr bwMode="auto">
          <a:xfrm>
            <a:off x="3563938" y="6237312"/>
            <a:ext cx="2700337" cy="519113"/>
          </a:xfrm>
          <a:prstGeom prst="rect">
            <a:avLst/>
          </a:prstGeom>
          <a:solidFill>
            <a:schemeClr val="bg1">
              <a:alpha val="49019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r-HR" sz="2800" b="1">
                <a:solidFill>
                  <a:srgbClr val="FFFFFF"/>
                </a:solidFill>
                <a:latin typeface="Libersina" pitchFamily="2" charset="-18"/>
              </a:rPr>
              <a:t>Alpski kotrljan</a:t>
            </a:r>
          </a:p>
        </p:txBody>
      </p:sp>
      <p:pic>
        <p:nvPicPr>
          <p:cNvPr id="94213" name="Picture 5" descr="velebit_flora0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13" y="4185046"/>
            <a:ext cx="3600451" cy="27003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94214" name="Rectangle 6"/>
          <p:cNvSpPr>
            <a:spLocks noChangeArrowheads="1"/>
          </p:cNvSpPr>
          <p:nvPr/>
        </p:nvSpPr>
        <p:spPr bwMode="auto">
          <a:xfrm>
            <a:off x="5508625" y="360000"/>
            <a:ext cx="2951163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l-PL" sz="3200" b="1" dirty="0">
                <a:solidFill>
                  <a:srgbClr val="000000"/>
                </a:solidFill>
                <a:latin typeface="Libersina" pitchFamily="2" charset="-18"/>
              </a:rPr>
              <a:t>Rodila sam tebi sina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l-PL" sz="3200" b="1" dirty="0">
                <a:solidFill>
                  <a:srgbClr val="000000"/>
                </a:solidFill>
                <a:latin typeface="Libersina" pitchFamily="2" charset="-18"/>
              </a:rPr>
              <a:t>isto k'o što od davnina</a:t>
            </a:r>
          </a:p>
        </p:txBody>
      </p:sp>
    </p:spTree>
  </p:cSld>
  <p:clrMapOvr>
    <a:masterClrMapping/>
  </p:clrMapOvr>
  <p:transition spd="slow" advTm="5257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 descr="učka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235" name="Picture 3" descr="Campanula_tommasiniana0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860800"/>
            <a:ext cx="3168650" cy="29972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95236" name="Text Box 4"/>
          <p:cNvSpPr txBox="1">
            <a:spLocks noChangeArrowheads="1"/>
          </p:cNvSpPr>
          <p:nvPr/>
        </p:nvSpPr>
        <p:spPr bwMode="auto">
          <a:xfrm>
            <a:off x="3203575" y="6294264"/>
            <a:ext cx="33845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hr-HR" sz="2800" b="1" dirty="0" err="1">
                <a:solidFill>
                  <a:srgbClr val="000000"/>
                </a:solidFill>
                <a:latin typeface="Libersina" pitchFamily="2" charset="-18"/>
              </a:rPr>
              <a:t>Učkarski</a:t>
            </a:r>
            <a:r>
              <a:rPr lang="hr-HR" sz="2800" b="1" dirty="0">
                <a:solidFill>
                  <a:srgbClr val="000000"/>
                </a:solidFill>
                <a:latin typeface="Libersina" pitchFamily="2" charset="-18"/>
              </a:rPr>
              <a:t>  zvončić</a:t>
            </a:r>
            <a:r>
              <a:rPr lang="hr-HR" sz="2800" b="1" dirty="0">
                <a:solidFill>
                  <a:srgbClr val="FFFFFF"/>
                </a:solidFill>
                <a:latin typeface="Libersina" pitchFamily="2" charset="-18"/>
              </a:rPr>
              <a:t> </a:t>
            </a:r>
          </a:p>
        </p:txBody>
      </p:sp>
      <p:sp>
        <p:nvSpPr>
          <p:cNvPr id="95237" name="Text Box 5"/>
          <p:cNvSpPr txBox="1">
            <a:spLocks noChangeArrowheads="1"/>
          </p:cNvSpPr>
          <p:nvPr/>
        </p:nvSpPr>
        <p:spPr bwMode="auto">
          <a:xfrm>
            <a:off x="358775" y="258763"/>
            <a:ext cx="212499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hr-HR" sz="3200" b="1" dirty="0">
                <a:solidFill>
                  <a:srgbClr val="FFFFFF"/>
                </a:solidFill>
                <a:latin typeface="Libersina" pitchFamily="2" charset="-18"/>
              </a:rPr>
              <a:t>PP Učka</a:t>
            </a:r>
          </a:p>
        </p:txBody>
      </p:sp>
      <p:sp>
        <p:nvSpPr>
          <p:cNvPr id="95238" name="Rectangle 6"/>
          <p:cNvSpPr>
            <a:spLocks noChangeArrowheads="1"/>
          </p:cNvSpPr>
          <p:nvPr/>
        </p:nvSpPr>
        <p:spPr bwMode="auto">
          <a:xfrm>
            <a:off x="4067175" y="473299"/>
            <a:ext cx="47212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l-PL" sz="3200" b="1" dirty="0">
                <a:solidFill>
                  <a:srgbClr val="FFFFFF"/>
                </a:solidFill>
                <a:latin typeface="Libersina" pitchFamily="2" charset="-18"/>
              </a:rPr>
              <a:t>rađale su majke za tebe.</a:t>
            </a:r>
          </a:p>
        </p:txBody>
      </p:sp>
    </p:spTree>
  </p:cSld>
  <p:clrMapOvr>
    <a:masterClrMapping/>
  </p:clrMapOvr>
  <p:transition spd="slow" advTm="3261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 descr="P114196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13" y="-27384"/>
            <a:ext cx="9181041" cy="688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259" name="Picture 3" descr="sismis_Veliki_Potkovnjak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13" y="3861048"/>
            <a:ext cx="3168651" cy="29940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96260" name="Text Box 4"/>
          <p:cNvSpPr txBox="1">
            <a:spLocks noChangeArrowheads="1"/>
          </p:cNvSpPr>
          <p:nvPr/>
        </p:nvSpPr>
        <p:spPr bwMode="auto">
          <a:xfrm>
            <a:off x="3131840" y="6237312"/>
            <a:ext cx="4824809" cy="519112"/>
          </a:xfrm>
          <a:prstGeom prst="rect">
            <a:avLst/>
          </a:prstGeom>
          <a:solidFill>
            <a:schemeClr val="bg1">
              <a:alpha val="67058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hr-HR" sz="2800" b="1" dirty="0">
                <a:solidFill>
                  <a:srgbClr val="000000"/>
                </a:solidFill>
                <a:latin typeface="Libersina" pitchFamily="2" charset="-18"/>
              </a:rPr>
              <a:t>Šišmiš – Veliki </a:t>
            </a:r>
            <a:r>
              <a:rPr lang="hr-HR" sz="2800" b="1" dirty="0" err="1">
                <a:solidFill>
                  <a:srgbClr val="000000"/>
                </a:solidFill>
                <a:latin typeface="Libersina" pitchFamily="2" charset="-18"/>
              </a:rPr>
              <a:t>potkovnjak</a:t>
            </a:r>
            <a:endParaRPr lang="hr-HR" sz="2800" b="1" dirty="0">
              <a:solidFill>
                <a:srgbClr val="000000"/>
              </a:solidFill>
              <a:latin typeface="Libersina" pitchFamily="2" charset="-18"/>
            </a:endParaRPr>
          </a:p>
        </p:txBody>
      </p:sp>
      <p:sp>
        <p:nvSpPr>
          <p:cNvPr id="96261" name="Rectangle 5"/>
          <p:cNvSpPr>
            <a:spLocks noChangeArrowheads="1"/>
          </p:cNvSpPr>
          <p:nvPr/>
        </p:nvSpPr>
        <p:spPr bwMode="auto">
          <a:xfrm>
            <a:off x="5579740" y="360000"/>
            <a:ext cx="3168724" cy="2062103"/>
          </a:xfrm>
          <a:prstGeom prst="rect">
            <a:avLst/>
          </a:prstGeom>
          <a:solidFill>
            <a:schemeClr val="bg1">
              <a:alpha val="38039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l-PL" sz="3200" b="1" dirty="0">
                <a:solidFill>
                  <a:srgbClr val="000000"/>
                </a:solidFill>
                <a:latin typeface="Libersina" pitchFamily="2" charset="-18"/>
              </a:rPr>
              <a:t>Dajem ti srce, zemljo moja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l-PL" sz="3200" b="1" dirty="0">
                <a:solidFill>
                  <a:srgbClr val="000000"/>
                </a:solidFill>
                <a:latin typeface="Libersina" pitchFamily="2" charset="-18"/>
              </a:rPr>
              <a:t>i bi' ću s tobom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l-PL" sz="3200" b="1" dirty="0">
                <a:solidFill>
                  <a:srgbClr val="000000"/>
                </a:solidFill>
                <a:latin typeface="Libersina" pitchFamily="2" charset="-18"/>
              </a:rPr>
              <a:t>u dobru i u zlu</a:t>
            </a:r>
          </a:p>
        </p:txBody>
      </p:sp>
      <p:sp>
        <p:nvSpPr>
          <p:cNvPr id="96262" name="Text Box 6"/>
          <p:cNvSpPr txBox="1">
            <a:spLocks noChangeArrowheads="1"/>
          </p:cNvSpPr>
          <p:nvPr/>
        </p:nvSpPr>
        <p:spPr bwMode="auto">
          <a:xfrm>
            <a:off x="358775" y="258763"/>
            <a:ext cx="31686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hr-HR" sz="3200" b="1" dirty="0">
                <a:solidFill>
                  <a:srgbClr val="000000"/>
                </a:solidFill>
                <a:latin typeface="Libersina" pitchFamily="2" charset="-18"/>
              </a:rPr>
              <a:t>PP Medvednica</a:t>
            </a:r>
          </a:p>
        </p:txBody>
      </p:sp>
    </p:spTree>
  </p:cSld>
  <p:clrMapOvr>
    <a:masterClrMapping/>
  </p:clrMapOvr>
  <p:transition spd="slow" advTm="9059"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 descr="travnjaci_8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3" y="-27384"/>
            <a:ext cx="9180513" cy="688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7283" name="Text Box 3"/>
          <p:cNvSpPr txBox="1">
            <a:spLocks noChangeArrowheads="1"/>
          </p:cNvSpPr>
          <p:nvPr/>
        </p:nvSpPr>
        <p:spPr bwMode="auto">
          <a:xfrm>
            <a:off x="358775" y="258763"/>
            <a:ext cx="316865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r>
              <a:rPr lang="hr-HR" sz="3200" b="1" dirty="0">
                <a:solidFill>
                  <a:srgbClr val="000000"/>
                </a:solidFill>
                <a:latin typeface="Libersina" pitchFamily="2" charset="-18"/>
              </a:rPr>
              <a:t>PP Žumberak </a:t>
            </a:r>
          </a:p>
          <a:p>
            <a:pPr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r>
              <a:rPr lang="hr-HR" sz="3200" b="1" dirty="0">
                <a:solidFill>
                  <a:srgbClr val="000000"/>
                </a:solidFill>
                <a:latin typeface="Libersina" pitchFamily="2" charset="-18"/>
              </a:rPr>
              <a:t>– Samoborsko </a:t>
            </a:r>
          </a:p>
          <a:p>
            <a:pPr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r>
              <a:rPr lang="hr-HR" sz="3200" b="1" dirty="0">
                <a:solidFill>
                  <a:srgbClr val="000000"/>
                </a:solidFill>
                <a:latin typeface="Libersina" pitchFamily="2" charset="-18"/>
              </a:rPr>
              <a:t>   gorje</a:t>
            </a:r>
          </a:p>
        </p:txBody>
      </p:sp>
      <p:pic>
        <p:nvPicPr>
          <p:cNvPr id="97284" name="Picture 4" descr="plavac-Maculinea%20sp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13" y="4102497"/>
            <a:ext cx="3708401" cy="278288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264197" name="Text Box 5"/>
          <p:cNvSpPr txBox="1">
            <a:spLocks noChangeArrowheads="1"/>
          </p:cNvSpPr>
          <p:nvPr/>
        </p:nvSpPr>
        <p:spPr bwMode="auto">
          <a:xfrm>
            <a:off x="3708400" y="6309320"/>
            <a:ext cx="12668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r-HR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ibersina" pitchFamily="2" charset="-18"/>
              </a:rPr>
              <a:t>Plavac</a:t>
            </a:r>
          </a:p>
        </p:txBody>
      </p:sp>
      <p:sp>
        <p:nvSpPr>
          <p:cNvPr id="97286" name="Rectangle 6"/>
          <p:cNvSpPr>
            <a:spLocks noChangeArrowheads="1"/>
          </p:cNvSpPr>
          <p:nvPr/>
        </p:nvSpPr>
        <p:spPr bwMode="auto">
          <a:xfrm>
            <a:off x="5397500" y="358775"/>
            <a:ext cx="37465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l-PL" sz="3200" b="1" dirty="0">
                <a:solidFill>
                  <a:srgbClr val="000000"/>
                </a:solidFill>
                <a:latin typeface="Libersina" pitchFamily="2" charset="-18"/>
              </a:rPr>
              <a:t>i nema sile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l-PL" sz="3200" b="1" dirty="0">
                <a:solidFill>
                  <a:srgbClr val="000000"/>
                </a:solidFill>
                <a:latin typeface="Libersina" pitchFamily="2" charset="-18"/>
              </a:rPr>
              <a:t>da mi te uzme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l-PL" sz="3200" b="1" dirty="0">
                <a:solidFill>
                  <a:srgbClr val="000000"/>
                </a:solidFill>
                <a:latin typeface="Libersina" pitchFamily="2" charset="-18"/>
              </a:rPr>
              <a:t>Ja bi' ću s tobom, ostat ću tu</a:t>
            </a:r>
          </a:p>
        </p:txBody>
      </p:sp>
    </p:spTree>
  </p:cSld>
  <p:clrMapOvr>
    <a:masterClrMapping/>
  </p:clrMapOvr>
  <p:transition spd="slow" advTm="9584"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Vlatka\Downloads\pp-lonjsko-polje-svibanj-2010-01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358775" y="258763"/>
            <a:ext cx="363716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hr-HR" sz="3200" b="1" dirty="0">
                <a:latin typeface="Libersina" pitchFamily="2" charset="-18"/>
              </a:rPr>
              <a:t>PP Lonjsko polje</a:t>
            </a: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1619672" y="6218148"/>
            <a:ext cx="3312368" cy="523220"/>
          </a:xfrm>
          <a:prstGeom prst="rect">
            <a:avLst/>
          </a:prstGeom>
          <a:solidFill>
            <a:schemeClr val="bg1">
              <a:alpha val="65881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r-HR" sz="2800" b="1" dirty="0" smtClean="0">
                <a:latin typeface="Libersina" pitchFamily="2" charset="-18"/>
              </a:rPr>
              <a:t>R</a:t>
            </a:r>
            <a:r>
              <a:rPr lang="vi-VN" sz="2800" b="1" dirty="0" smtClean="0">
                <a:latin typeface="Libersina" pitchFamily="2" charset="-18"/>
              </a:rPr>
              <a:t>ak leđnoljuskaš</a:t>
            </a: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5292080" y="404664"/>
            <a:ext cx="3206750" cy="2062103"/>
          </a:xfrm>
          <a:prstGeom prst="rect">
            <a:avLst/>
          </a:prstGeom>
          <a:solidFill>
            <a:schemeClr val="tx1">
              <a:alpha val="41176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3200" b="1" dirty="0">
                <a:solidFill>
                  <a:schemeClr val="bg1"/>
                </a:solidFill>
                <a:latin typeface="Libersina" pitchFamily="2" charset="-18"/>
              </a:rPr>
              <a:t>Dajem ti život, zemljo moja</a:t>
            </a:r>
          </a:p>
          <a:p>
            <a:r>
              <a:rPr lang="pl-PL" sz="3200" b="1" dirty="0">
                <a:solidFill>
                  <a:schemeClr val="bg1"/>
                </a:solidFill>
                <a:latin typeface="Libersina" pitchFamily="2" charset="-18"/>
              </a:rPr>
              <a:t>i bi' ću s tobom</a:t>
            </a:r>
          </a:p>
          <a:p>
            <a:r>
              <a:rPr lang="pl-PL" sz="3200" b="1" dirty="0">
                <a:solidFill>
                  <a:schemeClr val="bg1"/>
                </a:solidFill>
                <a:latin typeface="Libersina" pitchFamily="2" charset="-18"/>
              </a:rPr>
              <a:t>u dobru i u zlu</a:t>
            </a:r>
          </a:p>
        </p:txBody>
      </p:sp>
      <p:pic>
        <p:nvPicPr>
          <p:cNvPr id="8" name="Picture 2" descr="C:\Users\Vlatka\Downloads\Triops longicaudatus 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99036" y="4509120"/>
            <a:ext cx="4244963" cy="2348880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slow" advTm="9193"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 descr="papuk_zrak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-27384"/>
            <a:ext cx="9144000" cy="688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9331" name="Text Box 3"/>
          <p:cNvSpPr txBox="1">
            <a:spLocks noChangeArrowheads="1"/>
          </p:cNvSpPr>
          <p:nvPr/>
        </p:nvSpPr>
        <p:spPr bwMode="auto">
          <a:xfrm>
            <a:off x="358775" y="258763"/>
            <a:ext cx="2413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hr-HR" sz="3200" b="1">
                <a:solidFill>
                  <a:srgbClr val="000000"/>
                </a:solidFill>
                <a:latin typeface="Libersina" pitchFamily="2" charset="-18"/>
              </a:rPr>
              <a:t>PP Papuk</a:t>
            </a:r>
          </a:p>
        </p:txBody>
      </p:sp>
      <p:pic>
        <p:nvPicPr>
          <p:cNvPr id="99332" name="Picture 4" descr="X_TAXUS_BACCATA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12" y="4431109"/>
            <a:ext cx="2900363" cy="24542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99333" name="Text Box 5"/>
          <p:cNvSpPr txBox="1">
            <a:spLocks noChangeArrowheads="1"/>
          </p:cNvSpPr>
          <p:nvPr/>
        </p:nvSpPr>
        <p:spPr bwMode="auto">
          <a:xfrm>
            <a:off x="2916239" y="6237312"/>
            <a:ext cx="8731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r-HR" sz="2800" b="1" dirty="0">
                <a:solidFill>
                  <a:srgbClr val="FFFFFF"/>
                </a:solidFill>
                <a:latin typeface="Libersina" pitchFamily="2" charset="-18"/>
              </a:rPr>
              <a:t>Tisa</a:t>
            </a:r>
          </a:p>
        </p:txBody>
      </p:sp>
      <p:sp>
        <p:nvSpPr>
          <p:cNvPr id="99334" name="Rectangle 6"/>
          <p:cNvSpPr>
            <a:spLocks noChangeArrowheads="1"/>
          </p:cNvSpPr>
          <p:nvPr/>
        </p:nvSpPr>
        <p:spPr bwMode="auto">
          <a:xfrm>
            <a:off x="5364088" y="360000"/>
            <a:ext cx="3581400" cy="2041525"/>
          </a:xfrm>
          <a:prstGeom prst="rect">
            <a:avLst/>
          </a:prstGeom>
          <a:solidFill>
            <a:schemeClr val="tx1">
              <a:alpha val="41176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l-PL" sz="3200" b="1" dirty="0">
                <a:solidFill>
                  <a:srgbClr val="FFFFFF"/>
                </a:solidFill>
                <a:latin typeface="Libersina" pitchFamily="2" charset="-18"/>
              </a:rPr>
              <a:t>Podijelit s tobom sreću i tugu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l-PL" sz="3200" b="1" dirty="0">
                <a:solidFill>
                  <a:srgbClr val="FFFFFF"/>
                </a:solidFill>
                <a:latin typeface="Libersina" pitchFamily="2" charset="-18"/>
              </a:rPr>
              <a:t>Bog neka čuva moju Hrvatsku.</a:t>
            </a:r>
          </a:p>
        </p:txBody>
      </p:sp>
    </p:spTree>
  </p:cSld>
  <p:clrMapOvr>
    <a:masterClrMapping/>
  </p:clrMapOvr>
  <p:transition spd="slow" advTm="11905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0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15482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23" name="Text Box 3"/>
          <p:cNvSpPr txBox="1">
            <a:spLocks noChangeArrowheads="1"/>
          </p:cNvSpPr>
          <p:nvPr/>
        </p:nvSpPr>
        <p:spPr bwMode="auto">
          <a:xfrm>
            <a:off x="3563888" y="5939234"/>
            <a:ext cx="5127625" cy="946150"/>
          </a:xfrm>
          <a:prstGeom prst="rect">
            <a:avLst/>
          </a:prstGeom>
          <a:solidFill>
            <a:schemeClr val="bg1">
              <a:alpha val="67058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r-HR" sz="2800" b="1" dirty="0">
                <a:solidFill>
                  <a:srgbClr val="000000"/>
                </a:solidFill>
                <a:latin typeface="Libersina" pitchFamily="2" charset="-18"/>
              </a:rPr>
              <a:t>Otočić sv. Marije s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r-HR" sz="2800" b="1" dirty="0">
                <a:solidFill>
                  <a:srgbClr val="000000"/>
                </a:solidFill>
                <a:latin typeface="Libersina" pitchFamily="2" charset="-18"/>
              </a:rPr>
              <a:t>Benediktinskim samostanom</a:t>
            </a:r>
          </a:p>
        </p:txBody>
      </p:sp>
      <p:pic>
        <p:nvPicPr>
          <p:cNvPr id="81924" name="Picture 4" descr="MARINO_MJEDENJAK_MLJET_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221088"/>
            <a:ext cx="3563938" cy="26749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1925" name="Text Box 5"/>
          <p:cNvSpPr txBox="1">
            <a:spLocks noChangeArrowheads="1"/>
          </p:cNvSpPr>
          <p:nvPr/>
        </p:nvSpPr>
        <p:spPr bwMode="auto">
          <a:xfrm>
            <a:off x="358775" y="258763"/>
            <a:ext cx="21971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hr-HR" sz="3200" b="1" dirty="0">
                <a:solidFill>
                  <a:srgbClr val="000000"/>
                </a:solidFill>
                <a:latin typeface="Libersina" pitchFamily="2" charset="-18"/>
              </a:rPr>
              <a:t>NP Mljet</a:t>
            </a:r>
          </a:p>
        </p:txBody>
      </p:sp>
      <p:sp>
        <p:nvSpPr>
          <p:cNvPr id="81926" name="Rectangle 6"/>
          <p:cNvSpPr>
            <a:spLocks noChangeArrowheads="1"/>
          </p:cNvSpPr>
          <p:nvPr/>
        </p:nvSpPr>
        <p:spPr bwMode="auto">
          <a:xfrm>
            <a:off x="5004048" y="358775"/>
            <a:ext cx="3923928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r-HR" sz="3200" b="1" dirty="0">
                <a:solidFill>
                  <a:srgbClr val="000000"/>
                </a:solidFill>
                <a:latin typeface="Libersina" pitchFamily="2" charset="-18"/>
              </a:rPr>
              <a:t>Pjevat ću ti pjesmu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r-HR" sz="3200" b="1" dirty="0">
                <a:solidFill>
                  <a:srgbClr val="000000"/>
                </a:solidFill>
                <a:latin typeface="Libersina" pitchFamily="2" charset="-18"/>
              </a:rPr>
              <a:t>zemljo moja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r-HR" sz="3200" b="1" dirty="0">
                <a:solidFill>
                  <a:srgbClr val="000000"/>
                </a:solidFill>
                <a:latin typeface="Libersina" pitchFamily="2" charset="-18"/>
              </a:rPr>
              <a:t>Ova će ti pjesma reći sve</a:t>
            </a:r>
          </a:p>
        </p:txBody>
      </p:sp>
    </p:spTree>
  </p:cSld>
  <p:clrMapOvr>
    <a:masterClrMapping/>
  </p:clrMapOvr>
  <p:transition spd="slow" advTm="8830"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 descr="osijek_okolica_L_0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58660" cy="688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55" name="Picture 3" descr="orao štekavac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002484"/>
            <a:ext cx="3419475" cy="28829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00356" name="Text Box 4"/>
          <p:cNvSpPr txBox="1">
            <a:spLocks noChangeArrowheads="1"/>
          </p:cNvSpPr>
          <p:nvPr/>
        </p:nvSpPr>
        <p:spPr bwMode="auto">
          <a:xfrm>
            <a:off x="3419872" y="6165304"/>
            <a:ext cx="25733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r-HR" sz="2800" b="1" dirty="0">
                <a:solidFill>
                  <a:srgbClr val="FFFFFF"/>
                </a:solidFill>
                <a:latin typeface="Libersina" pitchFamily="2" charset="-18"/>
              </a:rPr>
              <a:t>Orao štekavac</a:t>
            </a:r>
          </a:p>
        </p:txBody>
      </p:sp>
      <p:sp>
        <p:nvSpPr>
          <p:cNvPr id="100357" name="Text Box 5"/>
          <p:cNvSpPr txBox="1">
            <a:spLocks noChangeArrowheads="1"/>
          </p:cNvSpPr>
          <p:nvPr/>
        </p:nvSpPr>
        <p:spPr bwMode="auto">
          <a:xfrm>
            <a:off x="358775" y="258763"/>
            <a:ext cx="31686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hr-HR" sz="3200" b="1">
                <a:solidFill>
                  <a:srgbClr val="FFFFFF"/>
                </a:solidFill>
                <a:latin typeface="Libersina" pitchFamily="2" charset="-18"/>
              </a:rPr>
              <a:t>PP Kopački rit</a:t>
            </a:r>
          </a:p>
        </p:txBody>
      </p:sp>
      <p:sp>
        <p:nvSpPr>
          <p:cNvPr id="100358" name="Text Box 6"/>
          <p:cNvSpPr txBox="1">
            <a:spLocks noChangeArrowheads="1"/>
          </p:cNvSpPr>
          <p:nvPr/>
        </p:nvSpPr>
        <p:spPr bwMode="auto">
          <a:xfrm>
            <a:off x="5364163" y="360000"/>
            <a:ext cx="3311525" cy="208915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pl-PL" sz="3200" b="1">
                <a:solidFill>
                  <a:srgbClr val="FF0000"/>
                </a:solidFill>
                <a:latin typeface="Libersina" pitchFamily="2" charset="-18"/>
              </a:rPr>
              <a:t>Bog 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pl-PL" sz="3200" b="1">
                <a:solidFill>
                  <a:srgbClr val="FFFFFF"/>
                </a:solidFill>
                <a:latin typeface="Libersina" pitchFamily="2" charset="-18"/>
              </a:rPr>
              <a:t>neka čuva moju</a:t>
            </a:r>
            <a:r>
              <a:rPr lang="pl-PL" sz="3200" b="1">
                <a:solidFill>
                  <a:srgbClr val="000000"/>
                </a:solidFill>
                <a:latin typeface="Libersina" pitchFamily="2" charset="-18"/>
              </a:rPr>
              <a:t> 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pl-PL" sz="3200" b="1">
                <a:solidFill>
                  <a:srgbClr val="0066FF"/>
                </a:solidFill>
                <a:latin typeface="Libersina" pitchFamily="2" charset="-18"/>
              </a:rPr>
              <a:t>Hrvatsku.</a:t>
            </a:r>
            <a:endParaRPr lang="hr-HR" sz="3200" b="1">
              <a:solidFill>
                <a:srgbClr val="0066FF"/>
              </a:solidFill>
              <a:latin typeface="Libersina" pitchFamily="2" charset="-18"/>
            </a:endParaRPr>
          </a:p>
        </p:txBody>
      </p:sp>
    </p:spTree>
  </p:cSld>
  <p:clrMapOvr>
    <a:masterClrMapping/>
  </p:clrMapOvr>
  <p:transition spd="slow" advTm="15786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 descr="skradinski bu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27384"/>
            <a:ext cx="9144000" cy="688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47" name="Text Box 3"/>
          <p:cNvSpPr txBox="1">
            <a:spLocks noChangeArrowheads="1"/>
          </p:cNvSpPr>
          <p:nvPr/>
        </p:nvSpPr>
        <p:spPr bwMode="auto">
          <a:xfrm>
            <a:off x="358775" y="258763"/>
            <a:ext cx="22685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hr-HR" sz="3200" b="1">
                <a:solidFill>
                  <a:srgbClr val="FFFFFF"/>
                </a:solidFill>
                <a:latin typeface="Libersina" pitchFamily="2" charset="-18"/>
              </a:rPr>
              <a:t>NP Krka</a:t>
            </a:r>
          </a:p>
        </p:txBody>
      </p:sp>
      <p:pic>
        <p:nvPicPr>
          <p:cNvPr id="82948" name="Picture 4" descr="odg230-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516834"/>
            <a:ext cx="3419475" cy="23685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82949" name="Text Box 5"/>
          <p:cNvSpPr txBox="1">
            <a:spLocks noChangeArrowheads="1"/>
          </p:cNvSpPr>
          <p:nvPr/>
        </p:nvSpPr>
        <p:spPr bwMode="auto">
          <a:xfrm>
            <a:off x="3419872" y="6309320"/>
            <a:ext cx="2880717" cy="519113"/>
          </a:xfrm>
          <a:prstGeom prst="rect">
            <a:avLst/>
          </a:prstGeom>
          <a:solidFill>
            <a:schemeClr val="bg1">
              <a:alpha val="67058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r-HR" sz="2800" b="1" dirty="0">
                <a:solidFill>
                  <a:srgbClr val="000000"/>
                </a:solidFill>
                <a:latin typeface="Libersina" pitchFamily="2" charset="-18"/>
              </a:rPr>
              <a:t>Čovječja ribica</a:t>
            </a:r>
          </a:p>
        </p:txBody>
      </p:sp>
      <p:sp>
        <p:nvSpPr>
          <p:cNvPr id="82950" name="Rectangle 6"/>
          <p:cNvSpPr>
            <a:spLocks noChangeArrowheads="1"/>
          </p:cNvSpPr>
          <p:nvPr/>
        </p:nvSpPr>
        <p:spPr bwMode="auto">
          <a:xfrm>
            <a:off x="5652120" y="358774"/>
            <a:ext cx="3276456" cy="3046988"/>
          </a:xfrm>
          <a:prstGeom prst="rect">
            <a:avLst/>
          </a:prstGeom>
          <a:solidFill>
            <a:schemeClr val="tx1">
              <a:alpha val="54117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r-HR" sz="3200" b="1" dirty="0">
                <a:solidFill>
                  <a:srgbClr val="FFFFFF"/>
                </a:solidFill>
                <a:latin typeface="Libersina" pitchFamily="2" charset="-18"/>
              </a:rPr>
              <a:t>Rodila sam </a:t>
            </a:r>
            <a:endParaRPr lang="hr-HR" sz="3200" b="1" dirty="0" smtClean="0">
              <a:solidFill>
                <a:srgbClr val="FFFFFF"/>
              </a:solidFill>
              <a:latin typeface="Libersina" pitchFamily="2" charset="-1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r-HR" sz="3200" b="1" dirty="0" smtClean="0">
                <a:solidFill>
                  <a:srgbClr val="FFFFFF"/>
                </a:solidFill>
                <a:latin typeface="Libersina" pitchFamily="2" charset="-18"/>
              </a:rPr>
              <a:t>tebi </a:t>
            </a:r>
            <a:r>
              <a:rPr lang="hr-HR" sz="3200" b="1" dirty="0">
                <a:solidFill>
                  <a:srgbClr val="FFFFFF"/>
                </a:solidFill>
                <a:latin typeface="Libersina" pitchFamily="2" charset="-18"/>
              </a:rPr>
              <a:t>sina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r-HR" sz="3200" b="1" dirty="0">
                <a:solidFill>
                  <a:srgbClr val="FFFFFF"/>
                </a:solidFill>
                <a:latin typeface="Libersina" pitchFamily="2" charset="-18"/>
              </a:rPr>
              <a:t>isto k'o što </a:t>
            </a:r>
            <a:endParaRPr lang="hr-HR" sz="3200" b="1" dirty="0" smtClean="0">
              <a:solidFill>
                <a:srgbClr val="FFFFFF"/>
              </a:solidFill>
              <a:latin typeface="Libersina" pitchFamily="2" charset="-1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r-HR" sz="3200" b="1" dirty="0" smtClean="0">
                <a:solidFill>
                  <a:srgbClr val="FFFFFF"/>
                </a:solidFill>
                <a:latin typeface="Libersina" pitchFamily="2" charset="-18"/>
              </a:rPr>
              <a:t>od </a:t>
            </a:r>
            <a:r>
              <a:rPr lang="hr-HR" sz="3200" b="1" dirty="0">
                <a:solidFill>
                  <a:srgbClr val="FFFFFF"/>
                </a:solidFill>
                <a:latin typeface="Libersina" pitchFamily="2" charset="-18"/>
              </a:rPr>
              <a:t>davnina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r-HR" sz="3200" b="1" dirty="0">
                <a:solidFill>
                  <a:srgbClr val="FFFFFF"/>
                </a:solidFill>
                <a:latin typeface="Libersina" pitchFamily="2" charset="-18"/>
              </a:rPr>
              <a:t>rađale su </a:t>
            </a:r>
            <a:endParaRPr lang="hr-HR" sz="3200" b="1" dirty="0" smtClean="0">
              <a:solidFill>
                <a:srgbClr val="FFFFFF"/>
              </a:solidFill>
              <a:latin typeface="Libersina" pitchFamily="2" charset="-1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r-HR" sz="3200" b="1" dirty="0" smtClean="0">
                <a:solidFill>
                  <a:srgbClr val="FFFFFF"/>
                </a:solidFill>
                <a:latin typeface="Libersina" pitchFamily="2" charset="-18"/>
              </a:rPr>
              <a:t>majke </a:t>
            </a:r>
            <a:r>
              <a:rPr lang="hr-HR" sz="3200" b="1" dirty="0">
                <a:solidFill>
                  <a:srgbClr val="FFFFFF"/>
                </a:solidFill>
                <a:latin typeface="Libersina" pitchFamily="2" charset="-18"/>
              </a:rPr>
              <a:t>za tebe.</a:t>
            </a:r>
          </a:p>
        </p:txBody>
      </p:sp>
    </p:spTree>
  </p:cSld>
  <p:clrMapOvr>
    <a:masterClrMapping/>
  </p:clrMapOvr>
  <p:transition spd="slow" advTm="10308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 descr="Kornati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3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0883" name="Text Box 3"/>
          <p:cNvSpPr txBox="1">
            <a:spLocks noChangeArrowheads="1"/>
          </p:cNvSpPr>
          <p:nvPr/>
        </p:nvSpPr>
        <p:spPr bwMode="auto">
          <a:xfrm>
            <a:off x="358775" y="258763"/>
            <a:ext cx="26638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hr-HR" sz="32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ibersina" pitchFamily="2" charset="-18"/>
              </a:rPr>
              <a:t>NP Kornati</a:t>
            </a:r>
          </a:p>
        </p:txBody>
      </p:sp>
      <p:sp>
        <p:nvSpPr>
          <p:cNvPr id="250884" name="Text Box 4"/>
          <p:cNvSpPr txBox="1">
            <a:spLocks noChangeArrowheads="1"/>
          </p:cNvSpPr>
          <p:nvPr/>
        </p:nvSpPr>
        <p:spPr bwMode="auto">
          <a:xfrm>
            <a:off x="3563938" y="6309320"/>
            <a:ext cx="3379787" cy="519113"/>
          </a:xfrm>
          <a:prstGeom prst="rect">
            <a:avLst/>
          </a:prstGeom>
          <a:solidFill>
            <a:schemeClr val="bg1">
              <a:alpha val="67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r-HR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ibersina" pitchFamily="2" charset="-18"/>
              </a:rPr>
              <a:t>Dubrovačka zečina</a:t>
            </a:r>
          </a:p>
        </p:txBody>
      </p:sp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4932040" y="358775"/>
            <a:ext cx="3999036" cy="2062103"/>
          </a:xfrm>
          <a:prstGeom prst="rect">
            <a:avLst/>
          </a:prstGeom>
          <a:solidFill>
            <a:schemeClr val="bg1">
              <a:alpha val="54117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l-PL" sz="3200" b="1" dirty="0">
                <a:solidFill>
                  <a:srgbClr val="000000"/>
                </a:solidFill>
                <a:latin typeface="Libersina" pitchFamily="2" charset="-18"/>
              </a:rPr>
              <a:t>Reći ću mu jednom kad poraste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l-PL" sz="3200" b="1" dirty="0">
                <a:solidFill>
                  <a:srgbClr val="000000"/>
                </a:solidFill>
                <a:latin typeface="Libersina" pitchFamily="2" charset="-18"/>
              </a:rPr>
              <a:t>To je tvoja zemlja </a:t>
            </a:r>
            <a:endParaRPr lang="pl-PL" sz="3200" b="1" dirty="0" smtClean="0">
              <a:solidFill>
                <a:srgbClr val="000000"/>
              </a:solidFill>
              <a:latin typeface="Libersina" pitchFamily="2" charset="-1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l-PL" sz="3200" b="1" dirty="0" smtClean="0">
                <a:solidFill>
                  <a:srgbClr val="000000"/>
                </a:solidFill>
                <a:latin typeface="Libersina" pitchFamily="2" charset="-18"/>
              </a:rPr>
              <a:t>i </a:t>
            </a:r>
            <a:r>
              <a:rPr lang="pl-PL" sz="3200" b="1" dirty="0">
                <a:solidFill>
                  <a:srgbClr val="000000"/>
                </a:solidFill>
                <a:latin typeface="Libersina" pitchFamily="2" charset="-18"/>
              </a:rPr>
              <a:t>tvoj dom</a:t>
            </a:r>
            <a:endParaRPr lang="hr-HR" sz="3200" b="1" dirty="0">
              <a:solidFill>
                <a:srgbClr val="000000"/>
              </a:solidFill>
              <a:latin typeface="Libersina" pitchFamily="2" charset="-18"/>
            </a:endParaRPr>
          </a:p>
        </p:txBody>
      </p:sp>
      <p:pic>
        <p:nvPicPr>
          <p:cNvPr id="83974" name="Picture 6" descr="Centaurea-ragusina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189809"/>
            <a:ext cx="3635375" cy="26955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Tm="8894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 descr="3857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88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995" name="Text Box 3"/>
          <p:cNvSpPr txBox="1">
            <a:spLocks noChangeArrowheads="1"/>
          </p:cNvSpPr>
          <p:nvPr/>
        </p:nvSpPr>
        <p:spPr bwMode="auto">
          <a:xfrm>
            <a:off x="3707904" y="6294264"/>
            <a:ext cx="1436688" cy="519112"/>
          </a:xfrm>
          <a:prstGeom prst="rect">
            <a:avLst/>
          </a:prstGeom>
          <a:solidFill>
            <a:schemeClr val="bg1">
              <a:alpha val="85097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r-HR" sz="2800" b="1">
                <a:solidFill>
                  <a:srgbClr val="000000"/>
                </a:solidFill>
                <a:latin typeface="Libersina" pitchFamily="2" charset="-18"/>
              </a:rPr>
              <a:t>Poskok</a:t>
            </a:r>
          </a:p>
        </p:txBody>
      </p:sp>
      <p:sp>
        <p:nvSpPr>
          <p:cNvPr id="251908" name="Text Box 4"/>
          <p:cNvSpPr txBox="1">
            <a:spLocks noChangeArrowheads="1"/>
          </p:cNvSpPr>
          <p:nvPr/>
        </p:nvSpPr>
        <p:spPr bwMode="auto">
          <a:xfrm>
            <a:off x="358775" y="260350"/>
            <a:ext cx="27733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hr-HR" sz="32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ibersina" pitchFamily="2" charset="-18"/>
              </a:rPr>
              <a:t>NP Paklenica</a:t>
            </a:r>
          </a:p>
        </p:txBody>
      </p:sp>
      <p:pic>
        <p:nvPicPr>
          <p:cNvPr id="84997" name="Picture 5" descr="poskok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462859"/>
            <a:ext cx="3708400" cy="24225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84998" name="Rectangle 6"/>
          <p:cNvSpPr>
            <a:spLocks noChangeArrowheads="1"/>
          </p:cNvSpPr>
          <p:nvPr/>
        </p:nvSpPr>
        <p:spPr bwMode="auto">
          <a:xfrm>
            <a:off x="4437648" y="260350"/>
            <a:ext cx="4503092" cy="2554545"/>
          </a:xfrm>
          <a:prstGeom prst="rect">
            <a:avLst/>
          </a:prstGeom>
          <a:solidFill>
            <a:schemeClr val="tx1">
              <a:alpha val="32156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r-HR" sz="3200" b="1" dirty="0">
                <a:solidFill>
                  <a:srgbClr val="FFFFFF"/>
                </a:solidFill>
                <a:latin typeface="Libersina" pitchFamily="2" charset="-18"/>
              </a:rPr>
              <a:t>Modro more, maslinici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r-HR" sz="3200" b="1" dirty="0">
                <a:solidFill>
                  <a:srgbClr val="FFFFFF"/>
                </a:solidFill>
                <a:latin typeface="Libersina" pitchFamily="2" charset="-18"/>
              </a:rPr>
              <a:t>zlatno klasje u ravnici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r-HR" sz="3200" b="1" dirty="0">
                <a:solidFill>
                  <a:srgbClr val="FFFFFF"/>
                </a:solidFill>
                <a:latin typeface="Libersina" pitchFamily="2" charset="-18"/>
              </a:rPr>
              <a:t>bi' će uvijek </a:t>
            </a:r>
            <a:r>
              <a:rPr lang="hr-HR" sz="3200" b="1" dirty="0" smtClean="0">
                <a:solidFill>
                  <a:srgbClr val="FFFFFF"/>
                </a:solidFill>
                <a:latin typeface="Libersina" pitchFamily="2" charset="-18"/>
              </a:rPr>
              <a:t>tu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r-HR" sz="3200" b="1" dirty="0" smtClean="0">
                <a:solidFill>
                  <a:srgbClr val="FFFFFF"/>
                </a:solidFill>
                <a:latin typeface="Libersina" pitchFamily="2" charset="-18"/>
              </a:rPr>
              <a:t>u </a:t>
            </a:r>
            <a:r>
              <a:rPr lang="hr-HR" sz="3200" b="1" dirty="0">
                <a:solidFill>
                  <a:srgbClr val="FFFFFF"/>
                </a:solidFill>
                <a:latin typeface="Libersina" pitchFamily="2" charset="-18"/>
              </a:rPr>
              <a:t>oku tvom</a:t>
            </a:r>
          </a:p>
        </p:txBody>
      </p:sp>
    </p:spTree>
  </p:cSld>
  <p:clrMapOvr>
    <a:masterClrMapping/>
  </p:clrMapOvr>
  <p:transition spd="slow" advTm="9250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 descr="hajducki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-27384"/>
            <a:ext cx="9181030" cy="688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2931" name="Text Box 3"/>
          <p:cNvSpPr txBox="1">
            <a:spLocks noChangeArrowheads="1"/>
          </p:cNvSpPr>
          <p:nvPr/>
        </p:nvSpPr>
        <p:spPr bwMode="auto">
          <a:xfrm>
            <a:off x="358775" y="258763"/>
            <a:ext cx="396081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hr-HR" sz="32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ibersina" pitchFamily="2" charset="-18"/>
              </a:rPr>
              <a:t>NP Sjeverni Velebit</a:t>
            </a:r>
          </a:p>
        </p:txBody>
      </p:sp>
      <p:sp>
        <p:nvSpPr>
          <p:cNvPr id="86020" name="Text Box 4"/>
          <p:cNvSpPr txBox="1">
            <a:spLocks noChangeArrowheads="1"/>
          </p:cNvSpPr>
          <p:nvPr/>
        </p:nvSpPr>
        <p:spPr bwMode="auto">
          <a:xfrm>
            <a:off x="3203575" y="6294263"/>
            <a:ext cx="3495675" cy="519113"/>
          </a:xfrm>
          <a:prstGeom prst="rect">
            <a:avLst/>
          </a:prstGeom>
          <a:solidFill>
            <a:schemeClr val="bg1">
              <a:alpha val="85097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r-HR" sz="2800" b="1" dirty="0">
                <a:solidFill>
                  <a:srgbClr val="000000"/>
                </a:solidFill>
                <a:latin typeface="Libersina" pitchFamily="2" charset="-18"/>
              </a:rPr>
              <a:t>Velebitska degenija</a:t>
            </a:r>
          </a:p>
        </p:txBody>
      </p:sp>
      <p:sp>
        <p:nvSpPr>
          <p:cNvPr id="86021" name="Rectangle 5"/>
          <p:cNvSpPr>
            <a:spLocks noChangeArrowheads="1"/>
          </p:cNvSpPr>
          <p:nvPr/>
        </p:nvSpPr>
        <p:spPr bwMode="auto">
          <a:xfrm>
            <a:off x="5652120" y="358774"/>
            <a:ext cx="3350964" cy="2062103"/>
          </a:xfrm>
          <a:prstGeom prst="rect">
            <a:avLst/>
          </a:prstGeom>
          <a:solidFill>
            <a:schemeClr val="bg1">
              <a:alpha val="54117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l-PL" sz="3200" b="1" dirty="0">
                <a:solidFill>
                  <a:srgbClr val="000000"/>
                </a:solidFill>
                <a:latin typeface="Libersina" pitchFamily="2" charset="-18"/>
              </a:rPr>
              <a:t>Dajem ti srce, zemljo moja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l-PL" sz="3200" b="1" dirty="0">
                <a:solidFill>
                  <a:srgbClr val="000000"/>
                </a:solidFill>
                <a:latin typeface="Libersina" pitchFamily="2" charset="-18"/>
              </a:rPr>
              <a:t>i bi' ću s tobom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l-PL" sz="3200" b="1" dirty="0">
                <a:solidFill>
                  <a:srgbClr val="000000"/>
                </a:solidFill>
                <a:latin typeface="Libersina" pitchFamily="2" charset="-18"/>
              </a:rPr>
              <a:t>u dobru i u zlu</a:t>
            </a:r>
            <a:endParaRPr lang="hr-HR" sz="3200" b="1" dirty="0">
              <a:solidFill>
                <a:srgbClr val="000000"/>
              </a:solidFill>
              <a:latin typeface="Libersina" pitchFamily="2" charset="-18"/>
            </a:endParaRPr>
          </a:p>
        </p:txBody>
      </p:sp>
      <p:pic>
        <p:nvPicPr>
          <p:cNvPr id="86022" name="Picture 6" descr="velebitska degenija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191397"/>
            <a:ext cx="3240088" cy="269398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Tm="9464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 descr="9193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81029" cy="688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43" name="Text Box 3"/>
          <p:cNvSpPr txBox="1">
            <a:spLocks noChangeArrowheads="1"/>
          </p:cNvSpPr>
          <p:nvPr/>
        </p:nvSpPr>
        <p:spPr bwMode="auto">
          <a:xfrm>
            <a:off x="358775" y="258763"/>
            <a:ext cx="38163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hr-HR" sz="3200" b="1">
                <a:solidFill>
                  <a:srgbClr val="FFFFFF"/>
                </a:solidFill>
                <a:latin typeface="Libersina" pitchFamily="2" charset="-18"/>
              </a:rPr>
              <a:t>NP Plitvička jezera</a:t>
            </a:r>
          </a:p>
        </p:txBody>
      </p:sp>
      <p:pic>
        <p:nvPicPr>
          <p:cNvPr id="87044" name="Picture 4" descr="cypripedium_calceolus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861048"/>
            <a:ext cx="2759075" cy="29972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87045" name="Text Box 5"/>
          <p:cNvSpPr txBox="1">
            <a:spLocks noChangeArrowheads="1"/>
          </p:cNvSpPr>
          <p:nvPr/>
        </p:nvSpPr>
        <p:spPr bwMode="auto">
          <a:xfrm>
            <a:off x="2771775" y="6237312"/>
            <a:ext cx="3281668" cy="523220"/>
          </a:xfrm>
          <a:prstGeom prst="rect">
            <a:avLst/>
          </a:prstGeom>
          <a:solidFill>
            <a:schemeClr val="bg1">
              <a:alpha val="27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r-HR" sz="2800" b="1" dirty="0">
                <a:latin typeface="Libersina" pitchFamily="2" charset="-18"/>
              </a:rPr>
              <a:t>Gospina papučica</a:t>
            </a:r>
          </a:p>
        </p:txBody>
      </p:sp>
      <p:sp>
        <p:nvSpPr>
          <p:cNvPr id="87046" name="Rectangle 6"/>
          <p:cNvSpPr>
            <a:spLocks noChangeArrowheads="1"/>
          </p:cNvSpPr>
          <p:nvPr/>
        </p:nvSpPr>
        <p:spPr bwMode="auto">
          <a:xfrm>
            <a:off x="5220072" y="358775"/>
            <a:ext cx="3746500" cy="2062103"/>
          </a:xfrm>
          <a:prstGeom prst="rect">
            <a:avLst/>
          </a:prstGeom>
          <a:solidFill>
            <a:schemeClr val="tx1">
              <a:alpha val="39999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l-PL" sz="3200" b="1" dirty="0">
                <a:solidFill>
                  <a:srgbClr val="FFFFFF"/>
                </a:solidFill>
                <a:latin typeface="Libersina" pitchFamily="2" charset="-18"/>
              </a:rPr>
              <a:t>i nema sile </a:t>
            </a:r>
            <a:endParaRPr lang="pl-PL" sz="3200" b="1" dirty="0" smtClean="0">
              <a:solidFill>
                <a:srgbClr val="FFFFFF"/>
              </a:solidFill>
              <a:latin typeface="Libersina" pitchFamily="2" charset="-1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l-PL" sz="3200" b="1" dirty="0" smtClean="0">
                <a:solidFill>
                  <a:srgbClr val="FFFFFF"/>
                </a:solidFill>
                <a:latin typeface="Libersina" pitchFamily="2" charset="-18"/>
              </a:rPr>
              <a:t>da </a:t>
            </a:r>
            <a:r>
              <a:rPr lang="pl-PL" sz="3200" b="1" dirty="0">
                <a:solidFill>
                  <a:srgbClr val="FFFFFF"/>
                </a:solidFill>
                <a:latin typeface="Libersina" pitchFamily="2" charset="-18"/>
              </a:rPr>
              <a:t>mi te uzme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l-PL" sz="3200" b="1" dirty="0">
                <a:solidFill>
                  <a:srgbClr val="FFFFFF"/>
                </a:solidFill>
                <a:latin typeface="Libersina" pitchFamily="2" charset="-18"/>
              </a:rPr>
              <a:t>Ja bi' ću </a:t>
            </a:r>
            <a:r>
              <a:rPr lang="pl-PL" sz="3200" b="1" dirty="0" smtClean="0">
                <a:solidFill>
                  <a:srgbClr val="FFFFFF"/>
                </a:solidFill>
                <a:latin typeface="Libersina" pitchFamily="2" charset="-18"/>
              </a:rPr>
              <a:t>s tobom</a:t>
            </a:r>
            <a:r>
              <a:rPr lang="pl-PL" sz="3200" b="1" dirty="0">
                <a:solidFill>
                  <a:srgbClr val="FFFFFF"/>
                </a:solidFill>
                <a:latin typeface="Libersina" pitchFamily="2" charset="-18"/>
              </a:rPr>
              <a:t>, ostat ću tu</a:t>
            </a:r>
            <a:endParaRPr lang="hr-HR" sz="3200" b="1" dirty="0">
              <a:solidFill>
                <a:srgbClr val="FFFFFF"/>
              </a:solidFill>
              <a:latin typeface="Libersina" pitchFamily="2" charset="-18"/>
            </a:endParaRPr>
          </a:p>
        </p:txBody>
      </p:sp>
    </p:spTree>
  </p:cSld>
  <p:clrMapOvr>
    <a:masterClrMapping/>
  </p:clrMapOvr>
  <p:transition spd="slow" advTm="10052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 descr="Risnjak_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-27384"/>
            <a:ext cx="9144000" cy="688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067" name="Text Box 3"/>
          <p:cNvSpPr txBox="1">
            <a:spLocks noChangeArrowheads="1"/>
          </p:cNvSpPr>
          <p:nvPr/>
        </p:nvSpPr>
        <p:spPr bwMode="auto">
          <a:xfrm>
            <a:off x="358775" y="258763"/>
            <a:ext cx="237648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hr-HR" sz="3200" b="1">
                <a:solidFill>
                  <a:srgbClr val="000000"/>
                </a:solidFill>
                <a:latin typeface="Libersina" pitchFamily="2" charset="-18"/>
              </a:rPr>
              <a:t>NP Risnjak</a:t>
            </a:r>
          </a:p>
        </p:txBody>
      </p:sp>
      <p:sp>
        <p:nvSpPr>
          <p:cNvPr id="88068" name="Rectangle 4"/>
          <p:cNvSpPr>
            <a:spLocks noChangeArrowheads="1"/>
          </p:cNvSpPr>
          <p:nvPr/>
        </p:nvSpPr>
        <p:spPr bwMode="auto">
          <a:xfrm>
            <a:off x="5652120" y="358775"/>
            <a:ext cx="3278188" cy="2041525"/>
          </a:xfrm>
          <a:prstGeom prst="rect">
            <a:avLst/>
          </a:prstGeom>
          <a:solidFill>
            <a:schemeClr val="bg1">
              <a:alpha val="63136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l-PL" sz="3200" b="1" dirty="0">
                <a:solidFill>
                  <a:srgbClr val="000000"/>
                </a:solidFill>
                <a:latin typeface="Libersina" pitchFamily="2" charset="-18"/>
              </a:rPr>
              <a:t>Dajem ti život, zemljo moja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l-PL" sz="3200" b="1" dirty="0">
                <a:solidFill>
                  <a:srgbClr val="000000"/>
                </a:solidFill>
                <a:latin typeface="Libersina" pitchFamily="2" charset="-18"/>
              </a:rPr>
              <a:t>i bi' ću s tobom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l-PL" sz="3200" b="1" dirty="0">
                <a:solidFill>
                  <a:srgbClr val="000000"/>
                </a:solidFill>
                <a:latin typeface="Libersina" pitchFamily="2" charset="-18"/>
              </a:rPr>
              <a:t>u dobru i u zlu</a:t>
            </a:r>
          </a:p>
        </p:txBody>
      </p:sp>
      <p:sp>
        <p:nvSpPr>
          <p:cNvPr id="88069" name="Text Box 5"/>
          <p:cNvSpPr txBox="1">
            <a:spLocks noChangeArrowheads="1"/>
          </p:cNvSpPr>
          <p:nvPr/>
        </p:nvSpPr>
        <p:spPr bwMode="auto">
          <a:xfrm>
            <a:off x="3563938" y="6309320"/>
            <a:ext cx="1612900" cy="519113"/>
          </a:xfrm>
          <a:prstGeom prst="rect">
            <a:avLst/>
          </a:prstGeom>
          <a:solidFill>
            <a:schemeClr val="tx1">
              <a:alpha val="65881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r-HR" sz="2800" b="1" dirty="0">
                <a:solidFill>
                  <a:srgbClr val="FFFFFF"/>
                </a:solidFill>
                <a:latin typeface="Libersina" pitchFamily="2" charset="-18"/>
              </a:rPr>
              <a:t>Runolist</a:t>
            </a:r>
          </a:p>
        </p:txBody>
      </p:sp>
      <p:pic>
        <p:nvPicPr>
          <p:cNvPr id="88070" name="Picture 6" descr="velebit_flora_1187555449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149080"/>
            <a:ext cx="3600450" cy="270033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Tm="9209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 descr="M_Brijuni06_Bi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88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03" name="Text Box 3"/>
          <p:cNvSpPr txBox="1">
            <a:spLocks noChangeArrowheads="1"/>
          </p:cNvSpPr>
          <p:nvPr/>
        </p:nvSpPr>
        <p:spPr bwMode="auto">
          <a:xfrm>
            <a:off x="358775" y="258763"/>
            <a:ext cx="237648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hr-HR" sz="32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ibersina" pitchFamily="2" charset="-18"/>
              </a:rPr>
              <a:t>NP Brijuni</a:t>
            </a:r>
          </a:p>
        </p:txBody>
      </p:sp>
      <p:sp>
        <p:nvSpPr>
          <p:cNvPr id="89092" name="Rectangle 4"/>
          <p:cNvSpPr>
            <a:spLocks noChangeArrowheads="1"/>
          </p:cNvSpPr>
          <p:nvPr/>
        </p:nvSpPr>
        <p:spPr bwMode="auto">
          <a:xfrm>
            <a:off x="5436096" y="358775"/>
            <a:ext cx="3543300" cy="2041525"/>
          </a:xfrm>
          <a:prstGeom prst="rect">
            <a:avLst/>
          </a:prstGeom>
          <a:solidFill>
            <a:schemeClr val="tx1">
              <a:alpha val="39999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l-PL" sz="3200" b="1">
                <a:solidFill>
                  <a:srgbClr val="FFFFFF"/>
                </a:solidFill>
                <a:latin typeface="Libersina" pitchFamily="2" charset="-18"/>
              </a:rPr>
              <a:t>Podijelit s tobom sreću i tugu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l-PL" sz="3200" b="1">
                <a:solidFill>
                  <a:srgbClr val="FFFFFF"/>
                </a:solidFill>
                <a:latin typeface="Libersina" pitchFamily="2" charset="-18"/>
              </a:rPr>
              <a:t>Bog neka čuva moju Hrvatsku.</a:t>
            </a:r>
          </a:p>
        </p:txBody>
      </p:sp>
      <p:sp>
        <p:nvSpPr>
          <p:cNvPr id="89093" name="Text Box 5"/>
          <p:cNvSpPr txBox="1">
            <a:spLocks noChangeArrowheads="1"/>
          </p:cNvSpPr>
          <p:nvPr/>
        </p:nvSpPr>
        <p:spPr bwMode="auto">
          <a:xfrm>
            <a:off x="3686175" y="6309320"/>
            <a:ext cx="4516438" cy="519113"/>
          </a:xfrm>
          <a:prstGeom prst="rect">
            <a:avLst/>
          </a:prstGeom>
          <a:solidFill>
            <a:schemeClr val="tx1">
              <a:alpha val="65881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r-HR" sz="2800" b="1">
                <a:solidFill>
                  <a:srgbClr val="FFFFFF"/>
                </a:solidFill>
                <a:latin typeface="Libersina" pitchFamily="2" charset="-18"/>
              </a:rPr>
              <a:t>1700 godina stara maslina</a:t>
            </a:r>
          </a:p>
        </p:txBody>
      </p:sp>
      <p:pic>
        <p:nvPicPr>
          <p:cNvPr id="89094" name="Picture 6" descr="picture047ii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12" y="4104084"/>
            <a:ext cx="3708400" cy="2781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Tm="11328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Zadani dizajn">
  <a:themeElements>
    <a:clrScheme name="Zadani dizaj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Zadani dizaj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00">
            <a:alpha val="67000"/>
          </a:srgb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r-HR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00">
            <a:alpha val="67000"/>
          </a:srgb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r-HR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Zadani dizaj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dani dizaj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dani dizaj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dani dizaj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dani dizaj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dani dizaj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dani dizaj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dani dizaj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dani dizaj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dani dizaj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dani dizaj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dani dizaj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348</Words>
  <Application>Microsoft Office PowerPoint</Application>
  <PresentationFormat>Prikaz na zaslonu (4:3)</PresentationFormat>
  <Paragraphs>100</Paragraphs>
  <Slides>20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20</vt:i4>
      </vt:variant>
    </vt:vector>
  </HeadingPairs>
  <TitlesOfParts>
    <vt:vector size="21" baseType="lpstr">
      <vt:lpstr>Zadani dizajn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Vlatka</dc:creator>
  <cp:lastModifiedBy>Višnja</cp:lastModifiedBy>
  <cp:revision>40</cp:revision>
  <dcterms:created xsi:type="dcterms:W3CDTF">2014-05-10T18:34:37Z</dcterms:created>
  <dcterms:modified xsi:type="dcterms:W3CDTF">2016-07-09T17:32:18Z</dcterms:modified>
</cp:coreProperties>
</file>