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40E4F-6C05-4E4D-9B10-D8460E5C4F8F}" type="datetimeFigureOut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714F9E-2565-4F9E-8B74-9C537863352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6403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utni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utni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7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04B03E-D906-41A9-A6B6-372B9B997A68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10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D47159-4AD6-4C5B-BAA7-E271BDA3275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2731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7BE7-BED7-4CCD-BA2D-A825D7A87544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E7B8-FD25-45E4-91C3-832B7D77C1A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64980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utni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utni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D2526-308E-4273-8F51-034046ABCEC5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4E43-3A93-4D51-ADCD-2983F1F3D51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7412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7E06-B100-4A65-80F0-A1826E04D6D7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CB0D-16B9-471B-89D5-B8784C74568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11526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utni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utni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7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DC89-BF1A-4070-8890-A489BB764575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8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00E9A3-1412-4269-B277-1AB0C803984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412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9F1AC9-10F5-4E3D-A34E-1C97E5341768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6" name="Rezervirano mjesto broja slajd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6DCAC7-EB2E-4E8D-AAFD-AACA558E89B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7" name="Rezervirano mjesto podnožj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441968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CDC5D7-C79F-40F2-AB88-CFF471F8EA6D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8" name="Rezervirano mjesto broja slajd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422D98-8059-4EE0-ACB2-053ADF147F6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7031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A76E-40D1-47C9-9B9B-64F6B23EE1A2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D556-7B51-4E6E-9588-E2B4ED1F76D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544914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A911-B796-4F62-B5DC-C20FA5E9E532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64FE04-0AE5-4856-8565-C84F40BD05A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4161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55BF-BFAC-49F0-904A-3DE1F95F3A15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630A-C6EB-47B4-9DB5-C5219B1E1D3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017817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utni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utni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ravokutni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dirty="0" smtClean="0"/>
              <a:t>Pritisnite ikonu za dodavanje slike</a:t>
            </a:r>
            <a:endParaRPr lang="en-US" noProof="0" dirty="0"/>
          </a:p>
        </p:txBody>
      </p:sp>
      <p:sp>
        <p:nvSpPr>
          <p:cNvPr id="9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D664FE-8B52-4A47-85B5-3A1D837894EA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10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A31DDD4-CF83-4F55-BD06-DA4AB82F7E6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11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1953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  <a:endParaRPr lang="en-US" altLang="sr-Latn-RS" smtClean="0"/>
          </a:p>
        </p:txBody>
      </p:sp>
      <p:sp>
        <p:nvSpPr>
          <p:cNvPr id="1027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8D98C5-5927-42B4-81D8-C4900E2A16CE}" type="datetime1">
              <a:rPr lang="sr-Latn-CS"/>
              <a:pPr>
                <a:defRPr/>
              </a:pPr>
              <a:t>4.4.2015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ravokutni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avokutni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440EF58-1F57-42C2-85B1-73C4B7F8928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5" r:id="rId2"/>
    <p:sldLayoutId id="2147483750" r:id="rId3"/>
    <p:sldLayoutId id="2147483751" r:id="rId4"/>
    <p:sldLayoutId id="2147483752" r:id="rId5"/>
    <p:sldLayoutId id="2147483746" r:id="rId6"/>
    <p:sldLayoutId id="2147483753" r:id="rId7"/>
    <p:sldLayoutId id="2147483747" r:id="rId8"/>
    <p:sldLayoutId id="2147483754" r:id="rId9"/>
    <p:sldLayoutId id="2147483748" r:id="rId10"/>
    <p:sldLayoutId id="2147483755" r:id="rId11"/>
  </p:sldLayoutIdLst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hr.wikipedia.org/wiki/Bilogora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hr.wikipedia.org/wiki/Kalni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r.wikipedia.org/wiki/Kri%C5%BEevci" TargetMode="External"/><Relationship Id="rId5" Type="http://schemas.openxmlformats.org/officeDocument/2006/relationships/hyperlink" Target="http://hr.wikipedia.org/wiki/%C4%90ur%C4%91evac" TargetMode="External"/><Relationship Id="rId4" Type="http://schemas.openxmlformats.org/officeDocument/2006/relationships/hyperlink" Target="http://hr.wikipedia.org/wiki/Koprivnic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414338" y="1714500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4000">
                <a:solidFill>
                  <a:schemeClr val="accent2"/>
                </a:solidFill>
                <a:latin typeface="Broadway" pitchFamily="82" charset="0"/>
              </a:rPr>
              <a:t>KOPRIVNIČKO – KRIŽEVAČKA </a:t>
            </a:r>
          </a:p>
          <a:p>
            <a:pPr algn="ctr" eaLnBrk="1" hangingPunct="1"/>
            <a:r>
              <a:rPr lang="hr-HR" altLang="sr-Latn-RS" sz="4000">
                <a:solidFill>
                  <a:schemeClr val="accent2"/>
                </a:solidFill>
                <a:latin typeface="Broadway" pitchFamily="82" charset="0"/>
              </a:rPr>
              <a:t>ŽUPANIJA</a:t>
            </a:r>
          </a:p>
        </p:txBody>
      </p:sp>
      <p:pic>
        <p:nvPicPr>
          <p:cNvPr id="5" name="Slika 4" descr="Koprivničko-križevačka_županija_(grb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3228975"/>
            <a:ext cx="1647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-71438" y="6069013"/>
            <a:ext cx="16144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V. Š. OŠ Prof. B. Mađer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PŠ Plavšinac,  2009.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5995988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hr-HR" sz="4800" b="1" dirty="0" smtClean="0">
                <a:solidFill>
                  <a:schemeClr val="accent2">
                    <a:lumMod val="50000"/>
                  </a:schemeClr>
                </a:solidFill>
              </a:rPr>
              <a:t>O županiji …</a:t>
            </a:r>
            <a:endParaRPr lang="hr-H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215063" y="71438"/>
            <a:ext cx="28575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hr-HR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smještena u sjeverozapadnom dijelu Republike Hrvatske</a:t>
            </a:r>
            <a:endParaRPr lang="hr-HR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hr-HR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površin</a:t>
            </a:r>
            <a:r>
              <a:rPr lang="hr-HR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1.746 km²</a:t>
            </a:r>
            <a:endParaRPr lang="hr-HR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sedamnaesta je županija po veličini u Hrvatskoj</a:t>
            </a:r>
            <a:endParaRPr lang="hr-HR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hr-HR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sjeveroistočni dio županije čini dolina rijeke Drave </a:t>
            </a:r>
            <a:endParaRPr lang="hr-HR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planina 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 tooltip="Kalnik"/>
              </a:rPr>
              <a:t>Kalnik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koja je pretežno šumovita zauzima veliki dio </a:t>
            </a:r>
            <a:r>
              <a:rPr lang="hr-HR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zapadnog dijela 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županije</a:t>
            </a:r>
            <a:r>
              <a:rPr lang="hr-HR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hr-HR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južni i jugoistočni čini gotovo cijela dužina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 tooltip="Bilogora"/>
              </a:rPr>
              <a:t>Bilogore</a:t>
            </a:r>
            <a:endParaRPr lang="hr-HR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veća naselja ovog prostora su 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 tooltip="Koprivnica"/>
              </a:rPr>
              <a:t>Koprivnica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 tooltip="Đurđevac"/>
              </a:rPr>
              <a:t>Đurđevac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 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 tooltip="Križevci"/>
              </a:rPr>
              <a:t>Križevci</a:t>
            </a:r>
            <a:r>
              <a:rPr lang="vi-VN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hr-HR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-71438" y="5988050"/>
            <a:ext cx="23733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Položaj županije na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zemljovidu RH.</a:t>
            </a:r>
          </a:p>
        </p:txBody>
      </p:sp>
      <p:pic>
        <p:nvPicPr>
          <p:cNvPr id="7" name="Slika 6" descr="kkc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5715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kkc_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57150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relica dolje 9"/>
          <p:cNvSpPr/>
          <p:nvPr/>
        </p:nvSpPr>
        <p:spPr>
          <a:xfrm>
            <a:off x="3000375" y="857250"/>
            <a:ext cx="357188" cy="406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1" name="Strelica dolje 10"/>
          <p:cNvSpPr/>
          <p:nvPr/>
        </p:nvSpPr>
        <p:spPr>
          <a:xfrm>
            <a:off x="1143000" y="2000250"/>
            <a:ext cx="357188" cy="406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2" name="Strelica dolje 11"/>
          <p:cNvSpPr/>
          <p:nvPr/>
        </p:nvSpPr>
        <p:spPr>
          <a:xfrm>
            <a:off x="3786188" y="3665538"/>
            <a:ext cx="357187" cy="406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3" name="Sunce 12"/>
          <p:cNvSpPr/>
          <p:nvPr/>
        </p:nvSpPr>
        <p:spPr>
          <a:xfrm>
            <a:off x="2728913" y="2357438"/>
            <a:ext cx="414337" cy="3571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4" name="Sunce 13"/>
          <p:cNvSpPr/>
          <p:nvPr/>
        </p:nvSpPr>
        <p:spPr>
          <a:xfrm>
            <a:off x="1071563" y="3656013"/>
            <a:ext cx="414337" cy="3571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5" name="Sunce 14"/>
          <p:cNvSpPr/>
          <p:nvPr/>
        </p:nvSpPr>
        <p:spPr>
          <a:xfrm>
            <a:off x="4113213" y="3414713"/>
            <a:ext cx="414337" cy="3571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4352 C -0.05451 0.04213 -0.15139 0.07685 -0.14045 0.13819 C -0.12951 0.19954 0.01128 0.40995 0.05955 0.41134 C 0.10746 0.41273 0.15746 0.2081 0.1467 0.14676 C 0.13594 0.08542 0.04132 0.04491 -0.0066 0.04352 Z " pathEditMode="relative" rAng="0" ptsTypes="aaaaa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0833 0.00313 0.01227 0.00972 0.01505 C 0.01459 0.02454 0.01372 0.03264 0.02257 0.03658 C 0.025 0.0412 0.0283 0.04491 0.03073 0.04954 C 0.0316 0.05139 0.03143 0.05394 0.03229 0.05579 C 0.03351 0.05833 0.03577 0.05972 0.03715 0.06227 C 0.04323 0.07361 0.04063 0.07384 0.05174 0.07732 C 0.0592 0.08403 0.05868 0.09028 0.06129 0.10116 C 0.06198 0.10417 0.06927 0.10671 0.07101 0.10741 C 0.07205 0.10949 0.07292 0.11204 0.07431 0.11389 C 0.0757 0.11574 0.07795 0.1162 0.07917 0.11829 C 0.08021 0.12014 0.07952 0.12315 0.08073 0.12477 C 0.08351 0.12847 0.09045 0.13333 0.09045 0.13333 C 0.09323 0.14468 0.09514 0.15556 0.1 0.16551 C 0.09809 0.19074 0.10156 0.18542 0.08872 0.19144 C 0.08334 0.19074 0.07795 0.19028 0.07257 0.18912 C 0.06406 0.18727 0.07136 0.18681 0.06302 0.18056 C 0.05955 0.17801 0.05538 0.17801 0.05174 0.17639 C 0.04393 0.16597 0.0349 0.16065 0.02587 0.15278 C 0.02049 0.14236 0.02396 0.14722 0.01302 0.1375 C 0.01146 0.13611 0.00816 0.13333 0.00816 0.13333 C 0.00295 0.11968 -0.00017 0.10995 -0.01128 0.10533 C -0.01337 0.10324 -0.0158 0.10139 -0.01771 0.09884 C -0.0191 0.09699 -0.01927 0.09375 -0.02083 0.09236 C -0.02326 0.09005 -0.02639 0.09005 -0.02899 0.0882 C -0.03298 0.08519 -0.03646 0.08079 -0.04028 0.07732 C -0.04392 0.06968 -0.04757 0.06528 -0.05312 0.06019 C -0.0592 0.04815 -0.05816 0.04375 -0.06927 0.03658 C -0.0835 0.00857 -0.10035 -0.01667 -0.11441 -0.04514 C -0.11701 -0.05023 -0.12153 -0.05301 -0.12413 -0.0581 C -0.12621 -0.0625 -0.12847 -0.06667 -0.13055 -0.07106 C -0.1316 -0.07315 -0.13385 -0.07755 -0.13385 -0.07755 C -0.1401 -0.10324 -0.14219 -0.12801 -0.11927 -0.13542 C -0.11389 -0.14028 -0.10955 -0.1419 -0.10312 -0.14421 C -0.09826 -0.14352 -0.0934 -0.14329 -0.08871 -0.1419 C -0.08541 -0.14097 -0.07899 -0.13773 -0.07899 -0.13773 C -0.07708 -0.12778 -0.07569 -0.12407 -0.06927 -0.11829 C -0.06701 -0.10579 -0.06024 -0.10046 -0.05486 -0.09028 C -0.04878 -0.07893 -0.05521 -0.08333 -0.0467 -0.07963 C -0.04566 -0.07755 -0.04427 -0.07546 -0.0434 -0.07315 C -0.04271 -0.07106 -0.04271 -0.06852 -0.04184 -0.06667 C -0.03611 -0.05509 -0.03785 -0.06551 -0.03385 -0.0537 C -0.02882 -0.03842 -0.02778 -0.02523 -0.01441 -0.01944 C -0.00694 -0.0044 -0.01007 -0.01088 -0.00486 0 C -0.00399 0.00185 -0.00486 0.00648 -0.00312 0.00648 C -0.00121 0.00648 -0.00104 0.00208 0 0 Z " pathEditMode="relative" ptsTypes="ffffffffffffffffffffffffffffffffffffffffffffff">
                                      <p:cBhvr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8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8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9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odnaslov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hr-HR" altLang="sr-Latn-RS" smtClean="0">
                <a:latin typeface="Arial" charset="0"/>
                <a:cs typeface="Arial" charset="0"/>
              </a:rPr>
              <a:t>Prirodne cjeline županije - Bilogora</a:t>
            </a:r>
          </a:p>
        </p:txBody>
      </p:sp>
      <p:sp>
        <p:nvSpPr>
          <p:cNvPr id="5" name="Pravokutnik 4"/>
          <p:cNvSpPr/>
          <p:nvPr/>
        </p:nvSpPr>
        <p:spPr>
          <a:xfrm>
            <a:off x="-71438" y="6069013"/>
            <a:ext cx="23574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V. Š. OŠ Prof. B. Mađer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PŠ Plavšinac,  2009.</a:t>
            </a:r>
            <a:endParaRPr lang="hr-HR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Slika 3" descr="bilogor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71563"/>
            <a:ext cx="56007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Stankov_vr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5913"/>
            <a:ext cx="40481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57188" y="571500"/>
            <a:ext cx="41846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STANKOV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VRH 306 m/nm</a:t>
            </a:r>
          </a:p>
        </p:txBody>
      </p:sp>
      <p:pic>
        <p:nvPicPr>
          <p:cNvPr id="10" name="Slika 9" descr="Suma_osvjetljena_zalazecim_suncem_Stankov_vr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7072313" y="2428875"/>
            <a:ext cx="1116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 b="1">
                <a:solidFill>
                  <a:srgbClr val="FFFF00"/>
                </a:solidFill>
                <a:latin typeface="Tw Cen MT" pitchFamily="34" charset="-18"/>
              </a:rPr>
              <a:t>ARIŠI</a:t>
            </a:r>
          </a:p>
        </p:txBody>
      </p:sp>
      <p:pic>
        <p:nvPicPr>
          <p:cNvPr id="9" name="Slika 8" descr="20081017-01 Virovitica Mrtvi jara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85750"/>
            <a:ext cx="57626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2071688" y="3571875"/>
            <a:ext cx="490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800" b="1">
                <a:solidFill>
                  <a:srgbClr val="FFFF00"/>
                </a:solidFill>
                <a:latin typeface="Tw Cen MT" pitchFamily="34" charset="-18"/>
              </a:rPr>
              <a:t>MLADA ŠUMA GRABA I BUKVE</a:t>
            </a:r>
          </a:p>
        </p:txBody>
      </p:sp>
      <p:pic>
        <p:nvPicPr>
          <p:cNvPr id="14" name="Slika 13" descr="vinogradi.jpg"/>
          <p:cNvPicPr>
            <a:picLocks noChangeAspect="1"/>
          </p:cNvPicPr>
          <p:nvPr/>
        </p:nvPicPr>
        <p:blipFill>
          <a:blip r:embed="rId6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71688"/>
            <a:ext cx="5715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niOkvir 14"/>
          <p:cNvSpPr txBox="1"/>
          <p:nvPr/>
        </p:nvSpPr>
        <p:spPr>
          <a:xfrm>
            <a:off x="2143125" y="2714625"/>
            <a:ext cx="45958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VINOGRADI I VOĆNJACI </a:t>
            </a:r>
          </a:p>
        </p:txBody>
      </p:sp>
      <p:pic>
        <p:nvPicPr>
          <p:cNvPr id="16" name="Slika 15" descr="pisanica-jesen-5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43063"/>
            <a:ext cx="54292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16" descr="voćnja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43063"/>
            <a:ext cx="509587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niOkvir 17"/>
          <p:cNvSpPr txBox="1">
            <a:spLocks noChangeArrowheads="1"/>
          </p:cNvSpPr>
          <p:nvPr/>
        </p:nvSpPr>
        <p:spPr bwMode="auto">
          <a:xfrm>
            <a:off x="3929063" y="5000625"/>
            <a:ext cx="2414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4000" b="1">
                <a:solidFill>
                  <a:srgbClr val="FFFF00"/>
                </a:solidFill>
                <a:latin typeface="Tw Cen MT" pitchFamily="34" charset="-18"/>
              </a:rPr>
              <a:t>VOĆNJAK</a:t>
            </a:r>
          </a:p>
        </p:txBody>
      </p:sp>
      <p:sp>
        <p:nvSpPr>
          <p:cNvPr id="19" name="TekstniOkvir 18"/>
          <p:cNvSpPr txBox="1">
            <a:spLocks noChangeArrowheads="1"/>
          </p:cNvSpPr>
          <p:nvPr/>
        </p:nvSpPr>
        <p:spPr bwMode="auto">
          <a:xfrm>
            <a:off x="857250" y="4929188"/>
            <a:ext cx="16462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4400" b="1">
                <a:solidFill>
                  <a:srgbClr val="FFFF00"/>
                </a:solidFill>
                <a:latin typeface="Tw Cen MT" pitchFamily="34" charset="-18"/>
              </a:rPr>
              <a:t>ŠUMA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dnaslov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hr-HR" altLang="sr-Latn-RS" smtClean="0">
                <a:latin typeface="Arial" charset="0"/>
                <a:cs typeface="Arial" charset="0"/>
              </a:rPr>
              <a:t>Prirodne cjeline županije - Kalnik </a:t>
            </a:r>
          </a:p>
        </p:txBody>
      </p:sp>
      <p:sp>
        <p:nvSpPr>
          <p:cNvPr id="4" name="Pravokutnik 3"/>
          <p:cNvSpPr/>
          <p:nvPr/>
        </p:nvSpPr>
        <p:spPr>
          <a:xfrm>
            <a:off x="-71438" y="6069013"/>
            <a:ext cx="23574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V. Š. OŠ Prof. B. Mađer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PŠ Plavšinac,  2009.</a:t>
            </a:r>
          </a:p>
        </p:txBody>
      </p:sp>
      <p:pic>
        <p:nvPicPr>
          <p:cNvPr id="5" name="Slika 4" descr="kalni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785938"/>
            <a:ext cx="8890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857250" y="2214563"/>
            <a:ext cx="42497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Pogled na Kalnik s Bilogore</a:t>
            </a:r>
          </a:p>
        </p:txBody>
      </p:sp>
      <p:pic>
        <p:nvPicPr>
          <p:cNvPr id="7" name="Slika 6" descr="Stari_Grad_Kalni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1285875" y="4143375"/>
            <a:ext cx="3852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C00000"/>
                </a:solidFill>
                <a:cs typeface="Arial" charset="0"/>
              </a:rPr>
              <a:t>Stari grad Kalnik</a:t>
            </a:r>
          </a:p>
        </p:txBody>
      </p:sp>
      <p:pic>
        <p:nvPicPr>
          <p:cNvPr id="9" name="Slika 8" descr="vratn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928688"/>
            <a:ext cx="521493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4071938" y="1428750"/>
            <a:ext cx="452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C00000"/>
                </a:solidFill>
                <a:latin typeface="Tw Cen MT" pitchFamily="34" charset="-18"/>
              </a:rPr>
              <a:t>Šumom bogato Vratno</a:t>
            </a:r>
          </a:p>
        </p:txBody>
      </p:sp>
      <p:pic>
        <p:nvPicPr>
          <p:cNvPr id="11" name="Slika 10" descr="STG57035.gif.jpg"/>
          <p:cNvPicPr>
            <a:picLocks noChangeAspect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524000"/>
            <a:ext cx="54673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1928813" y="4286250"/>
            <a:ext cx="4356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800" b="1">
                <a:solidFill>
                  <a:srgbClr val="FFFF00"/>
                </a:solidFill>
                <a:cs typeface="Arial" charset="0"/>
              </a:rPr>
              <a:t>Pogled na Mali Kalnik iz </a:t>
            </a:r>
          </a:p>
          <a:p>
            <a:pPr eaLnBrk="1" hangingPunct="1"/>
            <a:r>
              <a:rPr lang="hr-HR" altLang="sr-Latn-RS" sz="2800" b="1">
                <a:solidFill>
                  <a:srgbClr val="FFFF00"/>
                </a:solidFill>
                <a:cs typeface="Arial" charset="0"/>
              </a:rPr>
              <a:t>Gornje Rijeke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hr-HR" sz="5100" dirty="0" smtClean="0">
                <a:latin typeface="Arial" pitchFamily="34" charset="0"/>
                <a:cs typeface="Arial" pitchFamily="34" charset="0"/>
              </a:rPr>
              <a:t>Prirodne cjeline županije - Drava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0" y="6072188"/>
            <a:ext cx="20002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V. Š. OŠ Prof. B. Mađer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PŠ Plavšinac,  2009.</a:t>
            </a:r>
          </a:p>
        </p:txBody>
      </p:sp>
      <p:pic>
        <p:nvPicPr>
          <p:cNvPr id="5" name="Slika 4" descr="repaški mo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8001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1071563" y="4714875"/>
            <a:ext cx="6237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FF00"/>
                </a:solidFill>
                <a:cs typeface="Arial" charset="0"/>
              </a:rPr>
              <a:t>Drava kod Repaškog mosta</a:t>
            </a:r>
          </a:p>
        </p:txBody>
      </p:sp>
      <p:pic>
        <p:nvPicPr>
          <p:cNvPr id="7" name="Slika 6" descr="dravax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57864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428625" y="3405188"/>
            <a:ext cx="492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800" b="1">
                <a:solidFill>
                  <a:srgbClr val="FFFF00"/>
                </a:solidFill>
                <a:cs typeface="Arial" charset="0"/>
              </a:rPr>
              <a:t>Ljepota stare Drave u suton</a:t>
            </a:r>
          </a:p>
        </p:txBody>
      </p:sp>
      <p:pic>
        <p:nvPicPr>
          <p:cNvPr id="10" name="Slika 9" descr="šoderic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27200"/>
            <a:ext cx="600075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2716213" y="1928813"/>
            <a:ext cx="585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 b="1">
                <a:solidFill>
                  <a:srgbClr val="FFFF00"/>
                </a:solidFill>
                <a:cs typeface="Arial" charset="0"/>
              </a:rPr>
              <a:t>Separacijsko jezero Šoderica</a:t>
            </a:r>
          </a:p>
        </p:txBody>
      </p:sp>
      <p:pic>
        <p:nvPicPr>
          <p:cNvPr id="12" name="Slika 11" descr="8345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85813"/>
            <a:ext cx="7786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/>
          <p:nvPr/>
        </p:nvSpPr>
        <p:spPr>
          <a:xfrm>
            <a:off x="695325" y="1476375"/>
            <a:ext cx="7591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Pogled na Podravinu iz Plavšinačkih gorica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r-HR" altLang="sr-Latn-RS" smtClean="0">
                <a:latin typeface="Arial" charset="0"/>
                <a:cs typeface="Arial" charset="0"/>
              </a:rPr>
              <a:t>Ključni pojmovi: nizinski zavičaj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400" smtClean="0">
                <a:latin typeface="Arial" charset="0"/>
                <a:cs typeface="Arial" charset="0"/>
              </a:rPr>
              <a:t>PiD, 3. razred – 5. tema: Izgled zavičaja</a:t>
            </a:r>
          </a:p>
        </p:txBody>
      </p:sp>
      <p:sp>
        <p:nvSpPr>
          <p:cNvPr id="14340" name="Rezervirano mjesto broja slajd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67EEB5-DF98-4460-93C4-D5316D752028}" type="slidenum">
              <a:rPr lang="hr-HR" altLang="sr-Latn-RS" smtClean="0">
                <a:solidFill>
                  <a:srgbClr val="FFFFFF"/>
                </a:solidFill>
                <a:latin typeface="Tw Cen MT" pitchFamily="34" charset="-1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 altLang="sr-Latn-RS" smtClean="0">
              <a:solidFill>
                <a:srgbClr val="FFFFFF"/>
              </a:solidFill>
              <a:latin typeface="Tw Cen MT" pitchFamily="34" charset="-18"/>
            </a:endParaRPr>
          </a:p>
        </p:txBody>
      </p:sp>
      <p:pic>
        <p:nvPicPr>
          <p:cNvPr id="6" name="Rezervirano mjesto slike 5" descr="ugljenar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0513" y="0"/>
            <a:ext cx="7583487" cy="4568825"/>
          </a:xfrm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214563" y="500063"/>
            <a:ext cx="546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FF00"/>
                </a:solidFill>
                <a:cs typeface="Arial" charset="0"/>
              </a:rPr>
              <a:t>Ugljenara pod Kalnikom</a:t>
            </a:r>
          </a:p>
        </p:txBody>
      </p:sp>
      <p:sp>
        <p:nvSpPr>
          <p:cNvPr id="8" name="Pravokutnik 7"/>
          <p:cNvSpPr/>
          <p:nvPr/>
        </p:nvSpPr>
        <p:spPr>
          <a:xfrm>
            <a:off x="1643063" y="6072188"/>
            <a:ext cx="20002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V. Š. OŠ Prof. B. Mađer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PŠ Plavšinac,  2009.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i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330</TotalTime>
  <Words>237</Words>
  <Application>Microsoft Office PowerPoint</Application>
  <PresentationFormat>Prikaz na zaslonu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4" baseType="lpstr">
      <vt:lpstr>Arial</vt:lpstr>
      <vt:lpstr>Tw Cen MT</vt:lpstr>
      <vt:lpstr>Wingdings</vt:lpstr>
      <vt:lpstr>Wingdings 2</vt:lpstr>
      <vt:lpstr>Calibri</vt:lpstr>
      <vt:lpstr>Broadway</vt:lpstr>
      <vt:lpstr>Arial Unicode MS</vt:lpstr>
      <vt:lpstr>Medijan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PiD, 3. razred – 5. tema: Izgled zavičaja</vt:lpstr>
    </vt:vector>
  </TitlesOfParts>
  <Company>Moj komp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Ivica</dc:creator>
  <cp:lastModifiedBy>Višnja</cp:lastModifiedBy>
  <cp:revision>40</cp:revision>
  <dcterms:created xsi:type="dcterms:W3CDTF">2009-11-03T16:37:45Z</dcterms:created>
  <dcterms:modified xsi:type="dcterms:W3CDTF">2015-04-04T16:58:04Z</dcterms:modified>
</cp:coreProperties>
</file>