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1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95" autoAdjust="0"/>
  </p:normalViewPr>
  <p:slideViewPr>
    <p:cSldViewPr>
      <p:cViewPr>
        <p:scale>
          <a:sx n="78" d="100"/>
          <a:sy n="78" d="100"/>
        </p:scale>
        <p:origin x="-276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722376" y="2688336"/>
            <a:ext cx="7772400" cy="3108960"/>
          </a:xfrm>
        </p:spPr>
        <p:txBody>
          <a:bodyPr anchor="t">
            <a:noAutofit/>
          </a:bodyPr>
          <a:lstStyle>
            <a:lvl1pPr algn="ctr">
              <a:defRPr lang="en-US" sz="62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722376" y="1133856"/>
            <a:ext cx="7772400" cy="150876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D70D9-6F1F-4A24-A38F-3C414ECA44B2}" type="datetimeFigureOut">
              <a:rPr lang="hr-HR"/>
              <a:pPr>
                <a:defRPr/>
              </a:pPr>
              <a:t>4.4.2015.</a:t>
            </a:fld>
            <a:endParaRPr lang="hr-HR"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56344-93AB-4FBC-8EB0-9095D337EE8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8622450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2EEB8-6AA7-4568-8C5C-5476CCD70AD9}" type="datetimeFigureOut">
              <a:rPr lang="hr-HR"/>
              <a:pPr>
                <a:defRPr/>
              </a:pPr>
              <a:t>4.4.2015.</a:t>
            </a:fld>
            <a:endParaRPr lang="hr-HR"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4BC80-A1A7-4D18-9F25-C741D5486C5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1062595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24E3E-DD20-4FCA-ADB9-E130BE8CB41D}" type="datetimeFigureOut">
              <a:rPr lang="hr-HR"/>
              <a:pPr>
                <a:defRPr/>
              </a:pPr>
              <a:t>4.4.2015.</a:t>
            </a:fld>
            <a:endParaRPr lang="hr-HR"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1479B-3374-4F7B-9145-1CE1D4A81DF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20450995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116CF-6886-4A05-89F5-109D1D85E2B2}" type="datetimeFigureOut">
              <a:rPr lang="hr-HR"/>
              <a:pPr>
                <a:defRPr/>
              </a:pPr>
              <a:t>4.4.2015.</a:t>
            </a:fld>
            <a:endParaRPr lang="hr-HR"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6F5B2-16D5-4D6C-BC8E-5568F2CBAC0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794385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Pr>
        <a:gradFill rotWithShape="1">
          <a:gsLst>
            <a:gs pos="0">
              <a:srgbClr val="ECD862"/>
            </a:gs>
            <a:gs pos="39999">
              <a:srgbClr val="FFFF68"/>
            </a:gs>
            <a:gs pos="50000">
              <a:srgbClr val="FFFF61"/>
            </a:gs>
            <a:gs pos="53000">
              <a:srgbClr val="FFFF61"/>
            </a:gs>
            <a:gs pos="62000">
              <a:srgbClr val="FFFF68"/>
            </a:gs>
            <a:gs pos="100000">
              <a:srgbClr val="ECD86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7"/>
          <p:cNvSpPr/>
          <p:nvPr/>
        </p:nvSpPr>
        <p:spPr>
          <a:xfrm>
            <a:off x="690563" y="491696"/>
            <a:ext cx="7762875" cy="5874608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orbel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77240" y="795996"/>
            <a:ext cx="7589520" cy="3112843"/>
          </a:xfrm>
        </p:spPr>
        <p:txBody>
          <a:bodyPr/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77240" y="3948552"/>
            <a:ext cx="7589520" cy="1509712"/>
          </a:xfrm>
        </p:spPr>
        <p:txBody>
          <a:bodyPr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>
          <a:xfrm>
            <a:off x="762000" y="59594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4242B-CD50-4B46-BCD9-12F257B29B31}" type="datetimeFigureOut">
              <a:rPr lang="hr-HR"/>
              <a:pPr>
                <a:defRPr/>
              </a:pPr>
              <a:t>4.4.2015.</a:t>
            </a:fld>
            <a:endParaRPr lang="hr-HR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59594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248400" y="59594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B17CF-C15E-4C9F-A9D0-CE1E3EE703F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038184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33D6F-3388-4C4C-BC1C-615C5FEAE884}" type="datetimeFigureOut">
              <a:rPr lang="hr-HR"/>
              <a:pPr>
                <a:defRPr/>
              </a:pPr>
              <a:t>4.4.2015.</a:t>
            </a:fld>
            <a:endParaRPr lang="hr-HR"/>
          </a:p>
        </p:txBody>
      </p:sp>
      <p:sp>
        <p:nvSpPr>
          <p:cNvPr id="6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4436F-4828-4410-B08E-EC9ADD7446C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02312874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965960" y="2785402"/>
            <a:ext cx="5760720" cy="9144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600200" y="547468"/>
            <a:ext cx="3383280" cy="639762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600200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5128846" y="547468"/>
            <a:ext cx="3383280" cy="639762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5128846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BC982-9CB8-4ECB-B370-A6DC54E6CBFF}" type="datetimeFigureOut">
              <a:rPr lang="hr-HR"/>
              <a:pPr>
                <a:defRPr/>
              </a:pPr>
              <a:t>4.4.2015.</a:t>
            </a:fld>
            <a:endParaRPr lang="hr-HR"/>
          </a:p>
        </p:txBody>
      </p:sp>
      <p:sp>
        <p:nvSpPr>
          <p:cNvPr id="8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E4C88-6067-4181-AC85-734B83A4EA5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9159151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3833D-7622-441B-9B8D-FBA2D7886C32}" type="datetimeFigureOut">
              <a:rPr lang="hr-HR"/>
              <a:pPr>
                <a:defRPr/>
              </a:pPr>
              <a:t>4.4.2015.</a:t>
            </a:fld>
            <a:endParaRPr lang="hr-HR"/>
          </a:p>
        </p:txBody>
      </p:sp>
      <p:sp>
        <p:nvSpPr>
          <p:cNvPr id="4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8B97F-E272-4AE5-897C-534147F244B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64899523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E46DA-4D81-4FBB-B363-C2F02DABE8EC}" type="datetimeFigureOut">
              <a:rPr lang="hr-HR"/>
              <a:pPr>
                <a:defRPr/>
              </a:pPr>
              <a:t>4.4.2015.</a:t>
            </a:fld>
            <a:endParaRPr lang="hr-HR"/>
          </a:p>
        </p:txBody>
      </p:sp>
      <p:sp>
        <p:nvSpPr>
          <p:cNvPr id="3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DF9DA-B3BD-462B-9D0A-86AA6A420C5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1576823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828801" y="2888565"/>
            <a:ext cx="5486400" cy="914400"/>
          </a:xfrm>
        </p:spPr>
        <p:txBody>
          <a:bodyPr/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590800" y="602566"/>
            <a:ext cx="594360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859303" y="2888566"/>
            <a:ext cx="5486400" cy="9144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F7C2C-DB37-4912-922E-76F8B1FAA0D9}" type="datetimeFigureOut">
              <a:rPr lang="hr-HR"/>
              <a:pPr>
                <a:defRPr/>
              </a:pPr>
              <a:t>4.4.2015.</a:t>
            </a:fld>
            <a:endParaRPr lang="hr-HR"/>
          </a:p>
        </p:txBody>
      </p:sp>
      <p:sp>
        <p:nvSpPr>
          <p:cNvPr id="6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EBECF-1636-419C-9AE5-79254BB6709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3564416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7"/>
          <p:cNvSpPr/>
          <p:nvPr/>
        </p:nvSpPr>
        <p:spPr>
          <a:xfrm>
            <a:off x="4740275" y="795338"/>
            <a:ext cx="3960813" cy="5294312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277728" y="3501743"/>
            <a:ext cx="3200400" cy="1143000"/>
          </a:xfrm>
        </p:spPr>
        <p:txBody>
          <a:bodyPr anchor="t">
            <a:noAutofit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527537" y="821202"/>
            <a:ext cx="4550899" cy="5215597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hr-HR" noProof="0" smtClean="0"/>
              <a:t>Pritisnite ikonu za dodavanje slike</a:t>
            </a:r>
            <a:endParaRPr lang="en-US" noProof="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277728" y="1600200"/>
            <a:ext cx="3200400" cy="1825343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FC5CD-B33A-40D7-A751-5D7738E90222}" type="datetimeFigureOut">
              <a:rPr lang="hr-HR"/>
              <a:pPr>
                <a:defRPr/>
              </a:pPr>
              <a:t>4.4.2015.</a:t>
            </a:fld>
            <a:endParaRPr lang="hr-HR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73ED9-548C-4F62-851E-6F154CE5832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14291803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42900" y="228600"/>
            <a:ext cx="8458200" cy="64008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orbel"/>
              <a:cs typeface="+mn-cs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1030" name="Rectangle 11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Kliknite da biste uredili stilove teksta matrice</a:t>
            </a:r>
          </a:p>
          <a:p>
            <a:pPr lvl="1"/>
            <a:r>
              <a:rPr lang="hr-HR" altLang="sr-Latn-RS" smtClean="0"/>
              <a:t>Druga razina</a:t>
            </a:r>
          </a:p>
          <a:p>
            <a:pPr lvl="2"/>
            <a:r>
              <a:rPr lang="hr-HR" altLang="sr-Latn-RS" smtClean="0"/>
              <a:t>Treća razina</a:t>
            </a:r>
          </a:p>
          <a:p>
            <a:pPr lvl="3"/>
            <a:r>
              <a:rPr lang="hr-HR" altLang="sr-Latn-RS" smtClean="0"/>
              <a:t>Četvrta razina</a:t>
            </a:r>
          </a:p>
          <a:p>
            <a:pPr lvl="4"/>
            <a:r>
              <a:rPr lang="hr-HR" altLang="sr-Latn-RS" smtClean="0"/>
              <a:t>Peta razina</a:t>
            </a:r>
            <a:endParaRPr lang="en-US" altLang="sr-Latn-RS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15063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lang="en-US" sz="1000" b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fld id="{744423B3-7D00-42CE-8359-74163F5EE6F7}" type="datetimeFigureOut">
              <a:rPr lang="hr-HR"/>
              <a:pPr>
                <a:defRPr/>
              </a:pPr>
              <a:t>4.4.2015.</a:t>
            </a:fld>
            <a:endParaRPr lang="hr-HR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15063"/>
            <a:ext cx="2895600" cy="365125"/>
          </a:xfrm>
          <a:prstGeom prst="rect">
            <a:avLst/>
          </a:prstGeom>
        </p:spPr>
        <p:txBody>
          <a:bodyPr anchor="b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en-US" sz="1000" b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15063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lang="en-US" sz="1000" b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fld id="{9455652D-D404-4CFD-9659-53839BFE126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96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7" r:id="rId9"/>
    <p:sldLayoutId id="2147483694" r:id="rId10"/>
    <p:sldLayoutId id="2147483695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rtl="0" eaLnBrk="0" fontAlgn="base" hangingPunct="0">
        <a:spcBef>
          <a:spcPct val="0"/>
        </a:spcBef>
        <a:spcAft>
          <a:spcPct val="0"/>
        </a:spcAft>
        <a:defRPr lang="en-US" sz="5300" b="1" kern="1200" dirty="0">
          <a:solidFill>
            <a:srgbClr val="171B73"/>
          </a:solidFill>
          <a:latin typeface="+mj-lt"/>
          <a:ea typeface="+mj-lt"/>
          <a:cs typeface="+mj-lt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Bodoni MT" pitchFamily="18" charset="0"/>
          <a:ea typeface="Bodoni MT" pitchFamily="18" charset="0"/>
          <a:cs typeface="Bodoni MT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Bodoni MT" pitchFamily="18" charset="0"/>
          <a:ea typeface="Bodoni MT" pitchFamily="18" charset="0"/>
          <a:cs typeface="Bodoni MT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Bodoni MT" pitchFamily="18" charset="0"/>
          <a:ea typeface="Bodoni MT" pitchFamily="18" charset="0"/>
          <a:cs typeface="Bodoni MT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Bodoni MT" pitchFamily="18" charset="0"/>
          <a:ea typeface="Bodoni MT" pitchFamily="18" charset="0"/>
          <a:cs typeface="Bodoni MT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Bodoni MT" pitchFamily="18" charset="0"/>
          <a:ea typeface="Bodoni MT" pitchFamily="18" charset="0"/>
          <a:cs typeface="Bodoni MT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Bodoni MT" pitchFamily="18" charset="0"/>
          <a:ea typeface="Bodoni MT" pitchFamily="18" charset="0"/>
          <a:cs typeface="Bodoni MT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Bodoni MT" pitchFamily="18" charset="0"/>
          <a:ea typeface="Bodoni MT" pitchFamily="18" charset="0"/>
          <a:cs typeface="Bodoni MT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Bodoni MT" pitchFamily="18" charset="0"/>
          <a:ea typeface="Bodoni MT" pitchFamily="18" charset="0"/>
          <a:cs typeface="Bodoni MT" pitchFamily="18" charset="0"/>
        </a:defRPr>
      </a:lvl9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1875" indent="-228600" algn="l" rtl="0" eaLnBrk="0" fontAlgn="base" hangingPunct="0">
        <a:spcBef>
          <a:spcPct val="20000"/>
        </a:spcBef>
        <a:spcAft>
          <a:spcPct val="0"/>
        </a:spcAft>
        <a:buClr>
          <a:srgbClr val="C43D1F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6988" indent="-228600" algn="l" rtl="0" eaLnBrk="0" fontAlgn="base" hangingPunct="0">
        <a:spcBef>
          <a:spcPct val="20000"/>
        </a:spcBef>
        <a:spcAft>
          <a:spcPct val="0"/>
        </a:spcAft>
        <a:buClr>
          <a:srgbClr val="B42469"/>
        </a:buClr>
        <a:buFont typeface="Wingdings 2" pitchFamily="18" charset="2"/>
        <a:buChar char=""/>
        <a:defRPr>
          <a:solidFill>
            <a:schemeClr val="tx1"/>
          </a:solidFill>
          <a:latin typeface="+mn-lt"/>
          <a:ea typeface="+mn-lt"/>
          <a:cs typeface="+mn-lt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7B309B"/>
        </a:buClr>
        <a:buFont typeface="Wingdings 2" pitchFamily="18" charset="2"/>
        <a:buChar char=""/>
        <a:defRPr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27584" y="2564904"/>
            <a:ext cx="7772400" cy="2043659"/>
          </a:xfrm>
          <a:prstGeom prst="ellipse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KVIZ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722376" y="1133856"/>
            <a:ext cx="7772400" cy="566952"/>
          </a:xfrm>
          <a:ex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ISTARSKA  ŽUPANIJA</a:t>
            </a:r>
            <a:endParaRPr lang="hr-H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4400" dirty="0" smtClean="0"/>
              <a:t>9.</a:t>
            </a:r>
            <a:endParaRPr lang="hr-HR" sz="4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59113" y="273050"/>
            <a:ext cx="5627687" cy="585311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eaLnBrk="1" hangingPunct="1">
              <a:spcBef>
                <a:spcPct val="0"/>
              </a:spcBef>
              <a:buFont typeface="Wingdings 2" pitchFamily="18" charset="2"/>
              <a:buNone/>
            </a:pPr>
            <a:endParaRPr lang="hr-HR" altLang="sr-Latn-RS" sz="3000" smtClean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z="300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Reljefno gledajući, na zapadnoj i južnoj obali Istre protežu se _______, u središnjoj Istri prevladavaju _________, a na sjeveru i sjeveroisto- ku protežu se _________.</a:t>
            </a: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endParaRPr lang="hr-HR" altLang="sr-Latn-RS" sz="3000" smtClean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3316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2530475" cy="469106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hr-HR" altLang="sr-Latn-RS" smtClean="0"/>
              <a:t>Istra</a:t>
            </a:r>
          </a:p>
          <a:p>
            <a:pPr eaLnBrk="1" hangingPunct="1">
              <a:spcBef>
                <a:spcPct val="0"/>
              </a:spcBef>
            </a:pPr>
            <a:endParaRPr lang="hr-HR" altLang="sr-Latn-RS" smtClean="0"/>
          </a:p>
        </p:txBody>
      </p:sp>
      <p:pic>
        <p:nvPicPr>
          <p:cNvPr id="13317" name="Slika 4" descr="RK003_ISTR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989138"/>
            <a:ext cx="2076450" cy="302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ravokutnik 5"/>
          <p:cNvSpPr/>
          <p:nvPr/>
        </p:nvSpPr>
        <p:spPr>
          <a:xfrm>
            <a:off x="6011863" y="2781300"/>
            <a:ext cx="2232025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 dirty="0"/>
          </a:p>
        </p:txBody>
      </p:sp>
      <p:sp>
        <p:nvSpPr>
          <p:cNvPr id="7" name="TekstniOkvir 6"/>
          <p:cNvSpPr txBox="1">
            <a:spLocks noChangeArrowheads="1"/>
          </p:cNvSpPr>
          <p:nvPr/>
        </p:nvSpPr>
        <p:spPr bwMode="auto">
          <a:xfrm>
            <a:off x="6516688" y="3429000"/>
            <a:ext cx="1603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hr-HR" altLang="sr-Latn-RS" sz="2800">
                <a:solidFill>
                  <a:srgbClr val="C00000"/>
                </a:solidFill>
              </a:rPr>
              <a:t>brežuljci</a:t>
            </a:r>
          </a:p>
        </p:txBody>
      </p:sp>
      <p:sp>
        <p:nvSpPr>
          <p:cNvPr id="8" name="Pravokutnik 7"/>
          <p:cNvSpPr/>
          <p:nvPr/>
        </p:nvSpPr>
        <p:spPr>
          <a:xfrm>
            <a:off x="6588125" y="1844675"/>
            <a:ext cx="1635125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9" name="TekstniOkvir 8"/>
          <p:cNvSpPr txBox="1">
            <a:spLocks noChangeArrowheads="1"/>
          </p:cNvSpPr>
          <p:nvPr/>
        </p:nvSpPr>
        <p:spPr bwMode="auto">
          <a:xfrm>
            <a:off x="6659563" y="2133600"/>
            <a:ext cx="17287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hr-HR" altLang="sr-Latn-RS" sz="2800">
                <a:solidFill>
                  <a:srgbClr val="C00000"/>
                </a:solidFill>
              </a:rPr>
              <a:t>nizine</a:t>
            </a:r>
          </a:p>
        </p:txBody>
      </p:sp>
      <p:sp>
        <p:nvSpPr>
          <p:cNvPr id="10" name="Pravokutnik 9"/>
          <p:cNvSpPr/>
          <p:nvPr/>
        </p:nvSpPr>
        <p:spPr>
          <a:xfrm>
            <a:off x="5724525" y="5300663"/>
            <a:ext cx="2376488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1" name="TekstniOkvir 10"/>
          <p:cNvSpPr txBox="1">
            <a:spLocks noChangeArrowheads="1"/>
          </p:cNvSpPr>
          <p:nvPr/>
        </p:nvSpPr>
        <p:spPr bwMode="auto">
          <a:xfrm>
            <a:off x="6443663" y="4941888"/>
            <a:ext cx="18002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hr-HR" altLang="sr-Latn-RS" sz="2800">
                <a:solidFill>
                  <a:srgbClr val="C00000"/>
                </a:solidFill>
              </a:rPr>
              <a:t>planine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>
                <a:solidFill>
                  <a:schemeClr val="tx2">
                    <a:shade val="85000"/>
                    <a:satMod val="150000"/>
                  </a:schemeClr>
                </a:solidFill>
              </a:rPr>
              <a:t>10.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hr-HR" dirty="0" smtClean="0"/>
          </a:p>
          <a:p>
            <a:pPr indent="-274320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hr-HR" dirty="0" smtClean="0"/>
              <a:t>S obzirom na reljef i vrstu tla Istru dijelimo na: a) ________________ Istru</a:t>
            </a:r>
          </a:p>
          <a:p>
            <a:pPr indent="-274320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hr-HR" dirty="0"/>
              <a:t>	</a:t>
            </a:r>
            <a:r>
              <a:rPr lang="hr-HR" dirty="0" smtClean="0"/>
              <a:t>		b) ________________ Istru</a:t>
            </a:r>
          </a:p>
          <a:p>
            <a:pPr indent="-274320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hr-HR" dirty="0"/>
              <a:t>	</a:t>
            </a:r>
            <a:r>
              <a:rPr lang="hr-HR" dirty="0" smtClean="0"/>
              <a:t>			c) ________________ Istru. </a:t>
            </a:r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2268538" y="3213100"/>
            <a:ext cx="2663825" cy="576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5" name="TekstniOkvir 4"/>
          <p:cNvSpPr txBox="1">
            <a:spLocks noChangeArrowheads="1"/>
          </p:cNvSpPr>
          <p:nvPr/>
        </p:nvSpPr>
        <p:spPr bwMode="auto">
          <a:xfrm>
            <a:off x="3132138" y="3068638"/>
            <a:ext cx="18002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3200">
                <a:solidFill>
                  <a:srgbClr val="C00000"/>
                </a:solidFill>
              </a:rPr>
              <a:t>Crvenu</a:t>
            </a:r>
          </a:p>
        </p:txBody>
      </p:sp>
      <p:sp>
        <p:nvSpPr>
          <p:cNvPr id="6" name="Pravokutnik 5"/>
          <p:cNvSpPr/>
          <p:nvPr/>
        </p:nvSpPr>
        <p:spPr>
          <a:xfrm>
            <a:off x="3276600" y="3933825"/>
            <a:ext cx="2519363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3200" dirty="0">
                <a:solidFill>
                  <a:srgbClr val="C00000"/>
                </a:solidFill>
              </a:rPr>
              <a:t>Sivu</a:t>
            </a:r>
            <a:endParaRPr lang="hr-HR" dirty="0"/>
          </a:p>
        </p:txBody>
      </p:sp>
      <p:sp>
        <p:nvSpPr>
          <p:cNvPr id="7" name="Pravokutnik 6"/>
          <p:cNvSpPr/>
          <p:nvPr/>
        </p:nvSpPr>
        <p:spPr>
          <a:xfrm>
            <a:off x="4140200" y="5229225"/>
            <a:ext cx="2016125" cy="5032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8" name="TekstniOkvir 7"/>
          <p:cNvSpPr txBox="1">
            <a:spLocks noChangeArrowheads="1"/>
          </p:cNvSpPr>
          <p:nvPr/>
        </p:nvSpPr>
        <p:spPr bwMode="auto">
          <a:xfrm>
            <a:off x="4643438" y="4724400"/>
            <a:ext cx="125571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3200">
                <a:solidFill>
                  <a:srgbClr val="C00000"/>
                </a:solidFill>
              </a:rPr>
              <a:t>Bijelu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>
                <a:solidFill>
                  <a:schemeClr val="tx2">
                    <a:shade val="85000"/>
                    <a:satMod val="150000"/>
                  </a:schemeClr>
                </a:solidFill>
              </a:rPr>
              <a:t>11.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</a:pPr>
            <a:endParaRPr lang="hr-HR" altLang="sr-Latn-RS" smtClean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Dvije najviše planine u našoj županiji su</a:t>
            </a:r>
          </a:p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</a:pPr>
            <a:endParaRPr lang="hr-HR" altLang="sr-Latn-RS" smtClean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 __________________ i ______________.</a:t>
            </a: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endParaRPr lang="hr-HR" altLang="sr-Latn-RS" smtClean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1331913" y="3068638"/>
            <a:ext cx="3024187" cy="647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5" name="TekstniOkvir 4"/>
          <p:cNvSpPr txBox="1">
            <a:spLocks noChangeArrowheads="1"/>
          </p:cNvSpPr>
          <p:nvPr/>
        </p:nvSpPr>
        <p:spPr bwMode="auto">
          <a:xfrm>
            <a:off x="2124075" y="2636838"/>
            <a:ext cx="17859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3600">
                <a:solidFill>
                  <a:srgbClr val="C00000"/>
                </a:solidFill>
              </a:rPr>
              <a:t>Ćićarija</a:t>
            </a:r>
          </a:p>
        </p:txBody>
      </p:sp>
      <p:sp>
        <p:nvSpPr>
          <p:cNvPr id="6" name="Pravokutnik 5"/>
          <p:cNvSpPr/>
          <p:nvPr/>
        </p:nvSpPr>
        <p:spPr>
          <a:xfrm>
            <a:off x="5580063" y="3141663"/>
            <a:ext cx="1922462" cy="5746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7" name="TekstniOkvir 6"/>
          <p:cNvSpPr txBox="1"/>
          <p:nvPr/>
        </p:nvSpPr>
        <p:spPr>
          <a:xfrm>
            <a:off x="6011863" y="2636838"/>
            <a:ext cx="1189037" cy="64611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3600" dirty="0">
                <a:solidFill>
                  <a:srgbClr val="C00000"/>
                </a:solidFill>
              </a:rPr>
              <a:t>Učka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>
                <a:solidFill>
                  <a:schemeClr val="tx2">
                    <a:shade val="85000"/>
                    <a:satMod val="150000"/>
                  </a:schemeClr>
                </a:solidFill>
              </a:rPr>
              <a:t>12.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</a:pPr>
            <a:endParaRPr lang="hr-HR" altLang="sr-Latn-RS" smtClean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Tri  najdulje rijeke u našoj županiji su </a:t>
            </a:r>
          </a:p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</a:pPr>
            <a:endParaRPr lang="hr-HR" altLang="sr-Latn-RS" smtClean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______________, ________________ i </a:t>
            </a:r>
          </a:p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</a:pPr>
            <a:endParaRPr lang="hr-HR" altLang="sr-Latn-RS" smtClean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____________________.</a:t>
            </a: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endParaRPr lang="hr-HR" altLang="sr-Latn-RS" smtClean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kstniOkvir 3"/>
          <p:cNvSpPr txBox="1">
            <a:spLocks noChangeArrowheads="1"/>
          </p:cNvSpPr>
          <p:nvPr/>
        </p:nvSpPr>
        <p:spPr bwMode="auto">
          <a:xfrm>
            <a:off x="1835150" y="2565400"/>
            <a:ext cx="1317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3600">
                <a:solidFill>
                  <a:srgbClr val="C00000"/>
                </a:solidFill>
              </a:rPr>
              <a:t>Mirna</a:t>
            </a:r>
          </a:p>
        </p:txBody>
      </p:sp>
      <p:sp>
        <p:nvSpPr>
          <p:cNvPr id="5" name="TekstniOkvir 4"/>
          <p:cNvSpPr txBox="1">
            <a:spLocks noChangeArrowheads="1"/>
          </p:cNvSpPr>
          <p:nvPr/>
        </p:nvSpPr>
        <p:spPr bwMode="auto">
          <a:xfrm>
            <a:off x="5148263" y="2565400"/>
            <a:ext cx="11255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3600">
                <a:solidFill>
                  <a:srgbClr val="C00000"/>
                </a:solidFill>
              </a:rPr>
              <a:t>Raša</a:t>
            </a:r>
          </a:p>
        </p:txBody>
      </p:sp>
      <p:sp>
        <p:nvSpPr>
          <p:cNvPr id="6" name="TekstniOkvir 5"/>
          <p:cNvSpPr txBox="1">
            <a:spLocks noChangeArrowheads="1"/>
          </p:cNvSpPr>
          <p:nvPr/>
        </p:nvSpPr>
        <p:spPr bwMode="auto">
          <a:xfrm>
            <a:off x="3563938" y="3500438"/>
            <a:ext cx="20351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3600">
                <a:solidFill>
                  <a:srgbClr val="C00000"/>
                </a:solidFill>
              </a:rPr>
              <a:t>Dragonja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>
                <a:solidFill>
                  <a:schemeClr val="tx2">
                    <a:shade val="85000"/>
                    <a:satMod val="150000"/>
                  </a:schemeClr>
                </a:solidFill>
              </a:rPr>
              <a:t>13.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>
              <a:lnSpc>
                <a:spcPct val="20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Rijeka Pazinčica je rijeka  ____________________ </a:t>
            </a:r>
          </a:p>
          <a:p>
            <a:pPr algn="ctr" eaLnBrk="1" hangingPunct="1">
              <a:lnSpc>
                <a:spcPct val="20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i utječe u __________________________.</a:t>
            </a: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endParaRPr lang="hr-HR" altLang="sr-Latn-RS" smtClean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3132138" y="2781300"/>
            <a:ext cx="3311525" cy="5032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5" name="TekstniOkvir 4"/>
          <p:cNvSpPr txBox="1">
            <a:spLocks noChangeArrowheads="1"/>
          </p:cNvSpPr>
          <p:nvPr/>
        </p:nvSpPr>
        <p:spPr bwMode="auto">
          <a:xfrm>
            <a:off x="3779838" y="2565400"/>
            <a:ext cx="22240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3600">
                <a:solidFill>
                  <a:srgbClr val="C00000"/>
                </a:solidFill>
              </a:rPr>
              <a:t>ponornica</a:t>
            </a:r>
          </a:p>
        </p:txBody>
      </p:sp>
      <p:sp>
        <p:nvSpPr>
          <p:cNvPr id="6" name="TekstniOkvir 5"/>
          <p:cNvSpPr txBox="1">
            <a:spLocks noChangeArrowheads="1"/>
          </p:cNvSpPr>
          <p:nvPr/>
        </p:nvSpPr>
        <p:spPr bwMode="auto">
          <a:xfrm>
            <a:off x="3635375" y="3357563"/>
            <a:ext cx="3124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3600">
                <a:solidFill>
                  <a:srgbClr val="C00000"/>
                </a:solidFill>
              </a:rPr>
              <a:t>Pazinsku jamu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>
                <a:solidFill>
                  <a:schemeClr val="tx2">
                    <a:shade val="85000"/>
                    <a:satMod val="150000"/>
                  </a:schemeClr>
                </a:solidFill>
              </a:rPr>
              <a:t>14.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>
              <a:lnSpc>
                <a:spcPct val="20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Pregrađivanjem rječice ____________________nastalo je umjetno jezero.</a:t>
            </a: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endParaRPr lang="hr-HR" altLang="sr-Latn-RS" smtClean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2339975" y="2420938"/>
            <a:ext cx="316865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5" name="TekstniOkvir 4"/>
          <p:cNvSpPr txBox="1">
            <a:spLocks noChangeArrowheads="1"/>
          </p:cNvSpPr>
          <p:nvPr/>
        </p:nvSpPr>
        <p:spPr bwMode="auto">
          <a:xfrm>
            <a:off x="3059113" y="2492375"/>
            <a:ext cx="1997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hr-HR" altLang="sr-Latn-RS" sz="3600">
                <a:solidFill>
                  <a:srgbClr val="C00000"/>
                </a:solidFill>
              </a:rPr>
              <a:t>Butonige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4400" dirty="0" smtClean="0"/>
              <a:t>15.</a:t>
            </a:r>
            <a:endParaRPr lang="hr-HR" sz="4400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idx="1"/>
          </p:nvPr>
        </p:nvSpPr>
        <p:spPr>
          <a:xfrm>
            <a:off x="3563888" y="260648"/>
            <a:ext cx="5111750" cy="5853113"/>
          </a:xfrm>
          <a:prstGeom prst="roundRect">
            <a:avLst/>
          </a:prstGeom>
          <a:scene3d>
            <a:camera prst="isometricOffAxis2Left"/>
            <a:lightRig rig="threePt" dir="t"/>
          </a:scene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AutoNum type="alphaLcParenR"/>
              <a:defRPr/>
            </a:pPr>
            <a:r>
              <a:rPr lang="hr-HR" dirty="0" smtClean="0">
                <a:latin typeface="Comic Sans MS" pitchFamily="66" charset="0"/>
              </a:rPr>
              <a:t>duge i oštre zime i kratka i hladna ljeta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AutoNum type="alphaLcParenR"/>
              <a:defRPr/>
            </a:pPr>
            <a:r>
              <a:rPr lang="hr-HR" dirty="0">
                <a:latin typeface="Comic Sans MS" pitchFamily="66" charset="0"/>
              </a:rPr>
              <a:t>d</a:t>
            </a:r>
            <a:r>
              <a:rPr lang="hr-HR" dirty="0" smtClean="0">
                <a:latin typeface="Comic Sans MS" pitchFamily="66" charset="0"/>
              </a:rPr>
              <a:t>uga,topla i sušna ljeta, blage i kišovite zime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AutoNum type="alphaLcParenR"/>
              <a:defRPr/>
            </a:pPr>
            <a:r>
              <a:rPr lang="hr-HR" dirty="0">
                <a:latin typeface="Comic Sans MS" pitchFamily="66" charset="0"/>
              </a:rPr>
              <a:t>k</a:t>
            </a:r>
            <a:r>
              <a:rPr lang="hr-HR" dirty="0" smtClean="0">
                <a:latin typeface="Comic Sans MS" pitchFamily="66" charset="0"/>
              </a:rPr>
              <a:t>ratka i prohladna ljeta, oštre zime s pretežito snježnim padalinama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AutoNum type="alphaLcParenR"/>
              <a:defRPr/>
            </a:pPr>
            <a:r>
              <a:rPr lang="hr-HR" dirty="0">
                <a:latin typeface="Comic Sans MS" pitchFamily="66" charset="0"/>
              </a:rPr>
              <a:t>s</a:t>
            </a:r>
            <a:r>
              <a:rPr lang="hr-HR" dirty="0" smtClean="0">
                <a:latin typeface="Comic Sans MS" pitchFamily="66" charset="0"/>
              </a:rPr>
              <a:t>va su godišnja doba jednaka</a:t>
            </a:r>
            <a:endParaRPr lang="hr-HR" dirty="0">
              <a:latin typeface="Comic Sans MS" pitchFamily="66" charset="0"/>
            </a:endParaRPr>
          </a:p>
        </p:txBody>
      </p:sp>
      <p:sp>
        <p:nvSpPr>
          <p:cNvPr id="19460" name="Rezervirano mjesto teksta 4"/>
          <p:cNvSpPr>
            <a:spLocks noGrp="1"/>
          </p:cNvSpPr>
          <p:nvPr>
            <p:ph type="body" sz="half" idx="2"/>
          </p:nvPr>
        </p:nvSpPr>
        <p:spPr>
          <a:xfrm rot="16200000">
            <a:off x="-858837" y="2889250"/>
            <a:ext cx="5486400" cy="91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hr-HR" altLang="sr-Latn-RS" sz="15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hr-HR" altLang="sr-Latn-RS" sz="1500" smtClean="0">
                <a:latin typeface="Comic Sans MS" pitchFamily="66" charset="0"/>
              </a:rPr>
              <a:t>Klima u najvećem dijelu Istarske županije je sredozemna,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hr-HR" altLang="sr-Latn-RS" sz="1500" smtClean="0">
                <a:latin typeface="Comic Sans MS" pitchFamily="66" charset="0"/>
              </a:rPr>
              <a:t>a njena obilježja su :</a:t>
            </a:r>
          </a:p>
        </p:txBody>
      </p:sp>
      <p:sp>
        <p:nvSpPr>
          <p:cNvPr id="6" name="Elipsa 5"/>
          <p:cNvSpPr/>
          <p:nvPr/>
        </p:nvSpPr>
        <p:spPr>
          <a:xfrm>
            <a:off x="3924300" y="1196975"/>
            <a:ext cx="503238" cy="50323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>
                <a:solidFill>
                  <a:schemeClr val="tx2">
                    <a:shade val="85000"/>
                    <a:satMod val="150000"/>
                  </a:schemeClr>
                </a:solidFill>
              </a:rPr>
              <a:t>16.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indent="-274320" algn="ctr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hr-HR" dirty="0" smtClean="0">
              <a:latin typeface="Comic Sans MS" pitchFamily="66" charset="0"/>
            </a:endParaRPr>
          </a:p>
          <a:p>
            <a:pPr indent="-274320" algn="ctr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hr-HR" dirty="0" smtClean="0">
                <a:latin typeface="Comic Sans MS" pitchFamily="66" charset="0"/>
              </a:rPr>
              <a:t>Najpoznatiji </a:t>
            </a:r>
            <a:r>
              <a:rPr lang="hr-HR" dirty="0">
                <a:latin typeface="Comic Sans MS" pitchFamily="66" charset="0"/>
              </a:rPr>
              <a:t>vjetrovi koji pušu tijekom cijele godine su ______________ i ____________.</a:t>
            </a:r>
          </a:p>
          <a:p>
            <a:pPr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hr-HR" dirty="0"/>
          </a:p>
        </p:txBody>
      </p:sp>
      <p:sp>
        <p:nvSpPr>
          <p:cNvPr id="7" name="Pravokutnik 6"/>
          <p:cNvSpPr/>
          <p:nvPr/>
        </p:nvSpPr>
        <p:spPr>
          <a:xfrm>
            <a:off x="5148263" y="2708275"/>
            <a:ext cx="1922462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8" name="TekstniOkvir 7"/>
          <p:cNvSpPr txBox="1">
            <a:spLocks noChangeArrowheads="1"/>
          </p:cNvSpPr>
          <p:nvPr/>
        </p:nvSpPr>
        <p:spPr bwMode="auto">
          <a:xfrm>
            <a:off x="4932363" y="3357563"/>
            <a:ext cx="11144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hr-HR" altLang="sr-Latn-RS" sz="3600">
                <a:solidFill>
                  <a:srgbClr val="C00000"/>
                </a:solidFill>
              </a:rPr>
              <a:t>bura</a:t>
            </a:r>
          </a:p>
        </p:txBody>
      </p:sp>
      <p:sp>
        <p:nvSpPr>
          <p:cNvPr id="9" name="TekstniOkvir 8"/>
          <p:cNvSpPr txBox="1">
            <a:spLocks noChangeArrowheads="1"/>
          </p:cNvSpPr>
          <p:nvPr/>
        </p:nvSpPr>
        <p:spPr bwMode="auto">
          <a:xfrm>
            <a:off x="3924300" y="4149725"/>
            <a:ext cx="1409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hr-HR" altLang="sr-Latn-RS" sz="3600">
                <a:solidFill>
                  <a:srgbClr val="C00000"/>
                </a:solidFill>
              </a:rPr>
              <a:t>jugo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>
                <a:solidFill>
                  <a:schemeClr val="tx2">
                    <a:shade val="85000"/>
                    <a:satMod val="150000"/>
                  </a:schemeClr>
                </a:solidFill>
                <a:latin typeface="Comic Sans MS" pitchFamily="66" charset="0"/>
              </a:rPr>
              <a:t>17.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endParaRPr lang="hr-HR" altLang="sr-Latn-RS" smtClean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mtClean="0">
                <a:solidFill>
                  <a:srgbClr val="000000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Ljeti s kopna prema moru puše vjetrić </a:t>
            </a:r>
          </a:p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</a:pPr>
            <a:endParaRPr lang="hr-HR" altLang="sr-Latn-RS" smtClean="0">
              <a:solidFill>
                <a:srgbClr val="000000"/>
              </a:solidFill>
              <a:latin typeface="Comic Sans MS" pitchFamily="66" charset="0"/>
              <a:ea typeface="Verdana" pitchFamily="34" charset="0"/>
              <a:cs typeface="Verdana" pitchFamily="34" charset="0"/>
            </a:endParaRPr>
          </a:p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z="3600" smtClean="0">
                <a:solidFill>
                  <a:srgbClr val="C00000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maestral</a:t>
            </a:r>
          </a:p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______________________.</a:t>
            </a:r>
          </a:p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</a:pPr>
            <a:endParaRPr lang="hr-HR" altLang="sr-Latn-RS" smtClean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>
                <a:solidFill>
                  <a:schemeClr val="tx2">
                    <a:shade val="85000"/>
                    <a:satMod val="150000"/>
                  </a:schemeClr>
                </a:solidFill>
                <a:latin typeface="Comic Sans MS" pitchFamily="66" charset="0"/>
              </a:rPr>
              <a:t>18.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</a:pPr>
            <a:endParaRPr lang="hr-HR" altLang="sr-Latn-RS" smtClean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mtClean="0">
                <a:solidFill>
                  <a:srgbClr val="000000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Nabroji deset  gradova Istarske županije.</a:t>
            </a:r>
          </a:p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</a:pPr>
            <a:endParaRPr lang="hr-HR" altLang="sr-Latn-RS" smtClean="0">
              <a:solidFill>
                <a:srgbClr val="000000"/>
              </a:solidFill>
              <a:latin typeface="Comic Sans MS" pitchFamily="66" charset="0"/>
              <a:ea typeface="Verdana" pitchFamily="34" charset="0"/>
              <a:cs typeface="Verdana" pitchFamily="34" charset="0"/>
            </a:endParaRPr>
          </a:p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mtClean="0">
                <a:solidFill>
                  <a:srgbClr val="C00000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Pazin, Pula, Umag, Novigrad, Poreč, Rovinj, Vodnjan, Labin, Buzet, Buje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>
                <a:solidFill>
                  <a:schemeClr val="tx2">
                    <a:shade val="85000"/>
                    <a:satMod val="150000"/>
                  </a:schemeClr>
                </a:solidFill>
              </a:rPr>
              <a:t>1.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indent="-274320" algn="ctr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hr-HR" dirty="0" smtClean="0"/>
              <a:t>Republika </a:t>
            </a:r>
            <a:r>
              <a:rPr lang="hr-HR" dirty="0"/>
              <a:t>Hrvatska podijeljena je na manje teritorijalne jedinice koje </a:t>
            </a:r>
            <a:r>
              <a:rPr lang="hr-HR" dirty="0" smtClean="0"/>
              <a:t>nazivamo</a:t>
            </a:r>
          </a:p>
          <a:p>
            <a:pPr indent="-274320" algn="ctr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hr-HR" dirty="0" smtClean="0"/>
              <a:t>_________________________.</a:t>
            </a:r>
          </a:p>
          <a:p>
            <a:pPr indent="-274320" algn="ctr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2700338" y="3429000"/>
            <a:ext cx="3527425" cy="576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3600" dirty="0">
                <a:solidFill>
                  <a:srgbClr val="C00000"/>
                </a:solidFill>
              </a:rPr>
              <a:t>županije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>
                <a:solidFill>
                  <a:schemeClr val="tx2">
                    <a:shade val="85000"/>
                    <a:satMod val="150000"/>
                  </a:schemeClr>
                </a:solidFill>
                <a:latin typeface="Comic Sans MS" pitchFamily="66" charset="0"/>
              </a:rPr>
              <a:t>19.  Prepoznaj grad!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888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endParaRPr lang="hr-HR" altLang="sr-Latn-RS" sz="1800" smtClean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hr-HR" altLang="sr-Latn-RS" sz="1800" smtClean="0">
                <a:solidFill>
                  <a:srgbClr val="000000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sjedište Istarske županije _______________________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hr-HR" altLang="sr-Latn-RS" sz="1800" smtClean="0">
                <a:solidFill>
                  <a:srgbClr val="000000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grad na sedam brda, svjetski poznat po Areni _____________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hr-HR" altLang="sr-Latn-RS" sz="1800" smtClean="0">
                <a:solidFill>
                  <a:srgbClr val="000000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najsjeverniji i najzapadniji grad Istarske županije _________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hr-HR" altLang="sr-Latn-RS" sz="1800" smtClean="0">
                <a:solidFill>
                  <a:srgbClr val="000000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grad rudara, smješten u istočnom dijelu županije _________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hr-HR" altLang="sr-Latn-RS" sz="1800" smtClean="0">
                <a:solidFill>
                  <a:srgbClr val="000000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 poznat po tartufima  ___________________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hr-HR" altLang="sr-Latn-RS" sz="1800" smtClean="0">
                <a:solidFill>
                  <a:srgbClr val="000000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turistički grad, poznat po Eufrazijevoj bazilici (zlatni ukrasi) ___________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hr-HR" altLang="sr-Latn-RS" sz="1800" smtClean="0">
                <a:solidFill>
                  <a:srgbClr val="000000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turistički grad u kojem se nalazi Crkva sv. Eufemije _____________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 2" pitchFamily="18" charset="2"/>
              <a:buNone/>
            </a:pPr>
            <a:endParaRPr lang="hr-HR" altLang="sr-Latn-RS" sz="900" smtClean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Elipsa 4"/>
          <p:cNvSpPr/>
          <p:nvPr/>
        </p:nvSpPr>
        <p:spPr>
          <a:xfrm>
            <a:off x="3851275" y="1844675"/>
            <a:ext cx="1706563" cy="57626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6" name="TekstniOkvir 5"/>
          <p:cNvSpPr txBox="1">
            <a:spLocks noChangeArrowheads="1"/>
          </p:cNvSpPr>
          <p:nvPr/>
        </p:nvSpPr>
        <p:spPr bwMode="auto">
          <a:xfrm>
            <a:off x="4211638" y="1916113"/>
            <a:ext cx="906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hr-HR" altLang="sr-Latn-RS" sz="2400">
                <a:solidFill>
                  <a:srgbClr val="C00000"/>
                </a:solidFill>
              </a:rPr>
              <a:t>Pazin</a:t>
            </a:r>
          </a:p>
        </p:txBody>
      </p:sp>
      <p:sp>
        <p:nvSpPr>
          <p:cNvPr id="7" name="TekstniOkvir 6"/>
          <p:cNvSpPr txBox="1">
            <a:spLocks noChangeArrowheads="1"/>
          </p:cNvSpPr>
          <p:nvPr/>
        </p:nvSpPr>
        <p:spPr bwMode="auto">
          <a:xfrm>
            <a:off x="5859463" y="2420938"/>
            <a:ext cx="777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hr-HR" altLang="sr-Latn-RS" sz="2400">
                <a:solidFill>
                  <a:srgbClr val="C00000"/>
                </a:solidFill>
              </a:rPr>
              <a:t>Pula</a:t>
            </a:r>
          </a:p>
        </p:txBody>
      </p:sp>
      <p:sp>
        <p:nvSpPr>
          <p:cNvPr id="8" name="TekstniOkvir 7"/>
          <p:cNvSpPr txBox="1">
            <a:spLocks noChangeArrowheads="1"/>
          </p:cNvSpPr>
          <p:nvPr/>
        </p:nvSpPr>
        <p:spPr bwMode="auto">
          <a:xfrm>
            <a:off x="6443663" y="2781300"/>
            <a:ext cx="955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hr-HR" altLang="sr-Latn-RS" sz="2400">
                <a:solidFill>
                  <a:srgbClr val="C00000"/>
                </a:solidFill>
              </a:rPr>
              <a:t>Umag</a:t>
            </a:r>
          </a:p>
        </p:txBody>
      </p:sp>
      <p:sp>
        <p:nvSpPr>
          <p:cNvPr id="9" name="TekstniOkvir 8"/>
          <p:cNvSpPr txBox="1">
            <a:spLocks noChangeArrowheads="1"/>
          </p:cNvSpPr>
          <p:nvPr/>
        </p:nvSpPr>
        <p:spPr bwMode="auto">
          <a:xfrm>
            <a:off x="6300788" y="3141663"/>
            <a:ext cx="9286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hr-HR" altLang="sr-Latn-RS" sz="2400">
                <a:solidFill>
                  <a:srgbClr val="C00000"/>
                </a:solidFill>
              </a:rPr>
              <a:t>Labin</a:t>
            </a:r>
          </a:p>
        </p:txBody>
      </p:sp>
      <p:sp>
        <p:nvSpPr>
          <p:cNvPr id="11" name="TekstniOkvir 10"/>
          <p:cNvSpPr txBox="1">
            <a:spLocks noChangeArrowheads="1"/>
          </p:cNvSpPr>
          <p:nvPr/>
        </p:nvSpPr>
        <p:spPr bwMode="auto">
          <a:xfrm>
            <a:off x="3924300" y="3573463"/>
            <a:ext cx="9636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hr-HR" altLang="sr-Latn-RS" sz="2400">
                <a:solidFill>
                  <a:srgbClr val="C00000"/>
                </a:solidFill>
              </a:rPr>
              <a:t>Buzet</a:t>
            </a:r>
          </a:p>
        </p:txBody>
      </p:sp>
      <p:sp>
        <p:nvSpPr>
          <p:cNvPr id="12" name="TekstniOkvir 11"/>
          <p:cNvSpPr txBox="1">
            <a:spLocks noChangeArrowheads="1"/>
          </p:cNvSpPr>
          <p:nvPr/>
        </p:nvSpPr>
        <p:spPr bwMode="auto">
          <a:xfrm>
            <a:off x="1116013" y="4437063"/>
            <a:ext cx="9477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hr-HR" altLang="sr-Latn-RS" sz="2400">
                <a:solidFill>
                  <a:srgbClr val="C00000"/>
                </a:solidFill>
              </a:rPr>
              <a:t>Poreč</a:t>
            </a:r>
          </a:p>
        </p:txBody>
      </p:sp>
      <p:sp>
        <p:nvSpPr>
          <p:cNvPr id="13" name="TekstniOkvir 12"/>
          <p:cNvSpPr txBox="1">
            <a:spLocks noChangeArrowheads="1"/>
          </p:cNvSpPr>
          <p:nvPr/>
        </p:nvSpPr>
        <p:spPr bwMode="auto">
          <a:xfrm>
            <a:off x="6948488" y="4724400"/>
            <a:ext cx="10366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hr-HR" altLang="sr-Latn-RS" sz="2400">
                <a:solidFill>
                  <a:srgbClr val="C00000"/>
                </a:solidFill>
              </a:rPr>
              <a:t>Rovinj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4400" dirty="0" smtClean="0"/>
              <a:t>20.</a:t>
            </a:r>
            <a:endParaRPr lang="hr-HR" sz="4400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2590800" y="603250"/>
            <a:ext cx="5943600" cy="5486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indent="-2743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/>
              <a:t>Starijeg su postanka, sastoje se od jedne do tri nastambe i gospodarskih zgrada </a:t>
            </a:r>
          </a:p>
          <a:p>
            <a:pPr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hr-HR" dirty="0" smtClean="0"/>
              <a:t>_____________________</a:t>
            </a:r>
          </a:p>
          <a:p>
            <a:pPr indent="-2743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Novijeg </a:t>
            </a:r>
            <a:r>
              <a:rPr lang="hr-HR" dirty="0"/>
              <a:t>su postanka i uglavnom naseljena ljeti u vrijeme godišnjih odmora </a:t>
            </a:r>
            <a:endParaRPr lang="hr-HR" dirty="0" smtClean="0"/>
          </a:p>
          <a:p>
            <a:pPr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hr-HR" dirty="0" smtClean="0"/>
              <a:t>____________________</a:t>
            </a:r>
            <a:endParaRPr lang="hr-HR" dirty="0"/>
          </a:p>
          <a:p>
            <a:pPr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hr-HR" dirty="0"/>
          </a:p>
        </p:txBody>
      </p:sp>
      <p:sp>
        <p:nvSpPr>
          <p:cNvPr id="24580" name="Rezervirano mjesto teksta 5"/>
          <p:cNvSpPr>
            <a:spLocks noGrp="1"/>
          </p:cNvSpPr>
          <p:nvPr>
            <p:ph type="body" sz="half" idx="2"/>
          </p:nvPr>
        </p:nvSpPr>
        <p:spPr>
          <a:xfrm rot="16200000">
            <a:off x="-858837" y="2889250"/>
            <a:ext cx="5486400" cy="91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hr-HR" altLang="sr-Latn-RS" sz="2500" smtClean="0">
                <a:latin typeface="Comic Sans MS" pitchFamily="66" charset="0"/>
              </a:rPr>
              <a:t>U Istarskoj županiji  razlikujemo i dvije posebne vrste naselja: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hr-HR" altLang="sr-Latn-RS" sz="1000" smtClean="0"/>
          </a:p>
        </p:txBody>
      </p:sp>
      <p:sp>
        <p:nvSpPr>
          <p:cNvPr id="9" name="Pravokutnik 8"/>
          <p:cNvSpPr/>
          <p:nvPr/>
        </p:nvSpPr>
        <p:spPr>
          <a:xfrm>
            <a:off x="4716463" y="2276475"/>
            <a:ext cx="3095625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0" name="TekstniOkvir 9"/>
          <p:cNvSpPr txBox="1">
            <a:spLocks noChangeArrowheads="1"/>
          </p:cNvSpPr>
          <p:nvPr/>
        </p:nvSpPr>
        <p:spPr bwMode="auto">
          <a:xfrm>
            <a:off x="5364163" y="2205038"/>
            <a:ext cx="1651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3200">
                <a:solidFill>
                  <a:srgbClr val="C00000"/>
                </a:solidFill>
              </a:rPr>
              <a:t>stancije</a:t>
            </a:r>
          </a:p>
        </p:txBody>
      </p:sp>
      <p:sp>
        <p:nvSpPr>
          <p:cNvPr id="11" name="TekstniOkvir 10"/>
          <p:cNvSpPr txBox="1">
            <a:spLocks noChangeArrowheads="1"/>
          </p:cNvSpPr>
          <p:nvPr/>
        </p:nvSpPr>
        <p:spPr bwMode="auto">
          <a:xfrm>
            <a:off x="4500563" y="4797425"/>
            <a:ext cx="33670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3200">
                <a:solidFill>
                  <a:srgbClr val="C00000"/>
                </a:solidFill>
              </a:rPr>
              <a:t>turistička naselja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>
                <a:solidFill>
                  <a:schemeClr val="tx2">
                    <a:shade val="85000"/>
                    <a:satMod val="150000"/>
                  </a:schemeClr>
                </a:solidFill>
                <a:latin typeface="Comic Sans MS" pitchFamily="66" charset="0"/>
              </a:rPr>
              <a:t>21.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</a:pPr>
            <a:endParaRPr lang="hr-HR" altLang="sr-Latn-RS" smtClean="0">
              <a:solidFill>
                <a:srgbClr val="000000"/>
              </a:solidFill>
              <a:latin typeface="Comic Sans MS" pitchFamily="66" charset="0"/>
              <a:ea typeface="Verdana" pitchFamily="34" charset="0"/>
              <a:cs typeface="Verdana" pitchFamily="34" charset="0"/>
            </a:endParaRPr>
          </a:p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mtClean="0">
                <a:solidFill>
                  <a:srgbClr val="000000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Nabroji najvažnije gospodarske djelatnosti u našoj županiji!</a:t>
            </a:r>
          </a:p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</a:pPr>
            <a:endParaRPr lang="hr-HR" altLang="sr-Latn-RS" smtClean="0">
              <a:solidFill>
                <a:srgbClr val="000000"/>
              </a:solidFill>
              <a:latin typeface="Comic Sans MS" pitchFamily="66" charset="0"/>
              <a:ea typeface="Verdana" pitchFamily="34" charset="0"/>
              <a:cs typeface="Verdana" pitchFamily="34" charset="0"/>
            </a:endParaRPr>
          </a:p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mtClean="0">
                <a:solidFill>
                  <a:srgbClr val="C00000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Turizam, poljoprivreda, ribarstvo, industrija i promet.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>
                <a:solidFill>
                  <a:schemeClr val="tx2">
                    <a:shade val="85000"/>
                    <a:satMod val="150000"/>
                  </a:schemeClr>
                </a:solidFill>
                <a:latin typeface="Comic Sans MS" pitchFamily="66" charset="0"/>
              </a:rPr>
              <a:t>22.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>
              <a:lnSpc>
                <a:spcPct val="20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mtClean="0">
                <a:solidFill>
                  <a:srgbClr val="000000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Jedna od najvažnijih industrijskih djelatnosti u našoj županiji  je ____________________. </a:t>
            </a:r>
          </a:p>
          <a:p>
            <a:pPr algn="ctr" eaLnBrk="1" hangingPunct="1">
              <a:lnSpc>
                <a:spcPct val="20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mtClean="0">
                <a:solidFill>
                  <a:srgbClr val="000000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Najveće brodogradilište je _____________ u __________</a:t>
            </a: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endParaRPr lang="hr-HR" altLang="sr-Latn-RS" smtClean="0">
              <a:solidFill>
                <a:srgbClr val="000000"/>
              </a:solidFill>
              <a:latin typeface="Comic Sans MS" pitchFamily="66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4211638" y="3284538"/>
            <a:ext cx="914400" cy="5762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5" name="TekstniOkvir 4"/>
          <p:cNvSpPr txBox="1">
            <a:spLocks noChangeArrowheads="1"/>
          </p:cNvSpPr>
          <p:nvPr/>
        </p:nvSpPr>
        <p:spPr bwMode="auto">
          <a:xfrm>
            <a:off x="4572000" y="2492375"/>
            <a:ext cx="29479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3600">
                <a:solidFill>
                  <a:srgbClr val="C00000"/>
                </a:solidFill>
              </a:rPr>
              <a:t>brodogradnja</a:t>
            </a:r>
          </a:p>
        </p:txBody>
      </p:sp>
      <p:sp>
        <p:nvSpPr>
          <p:cNvPr id="6" name="TekstniOkvir 5"/>
          <p:cNvSpPr txBox="1">
            <a:spLocks noChangeArrowheads="1"/>
          </p:cNvSpPr>
          <p:nvPr/>
        </p:nvSpPr>
        <p:spPr bwMode="auto">
          <a:xfrm>
            <a:off x="5580063" y="3357563"/>
            <a:ext cx="2206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3600">
                <a:solidFill>
                  <a:srgbClr val="C00000"/>
                </a:solidFill>
              </a:rPr>
              <a:t>    Uljanik</a:t>
            </a:r>
          </a:p>
        </p:txBody>
      </p:sp>
      <p:sp>
        <p:nvSpPr>
          <p:cNvPr id="7" name="TekstniOkvir 6"/>
          <p:cNvSpPr txBox="1">
            <a:spLocks noChangeArrowheads="1"/>
          </p:cNvSpPr>
          <p:nvPr/>
        </p:nvSpPr>
        <p:spPr bwMode="auto">
          <a:xfrm>
            <a:off x="4211638" y="4149725"/>
            <a:ext cx="11017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3600">
                <a:solidFill>
                  <a:srgbClr val="C00000"/>
                </a:solidFill>
              </a:rPr>
              <a:t>Puli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>
                <a:solidFill>
                  <a:schemeClr val="tx2">
                    <a:shade val="85000"/>
                    <a:satMod val="150000"/>
                  </a:schemeClr>
                </a:solidFill>
                <a:latin typeface="Comic Sans MS" pitchFamily="66" charset="0"/>
              </a:rPr>
              <a:t>23.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indent="-274320" algn="ctr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hr-HR" dirty="0" smtClean="0">
              <a:latin typeface="Comic Sans MS" pitchFamily="66" charset="0"/>
            </a:endParaRPr>
          </a:p>
          <a:p>
            <a:pPr indent="-274320" algn="ctr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hr-HR" dirty="0" smtClean="0">
                <a:latin typeface="Comic Sans MS" pitchFamily="66" charset="0"/>
              </a:rPr>
              <a:t>Od </a:t>
            </a:r>
            <a:r>
              <a:rPr lang="hr-HR" dirty="0">
                <a:latin typeface="Comic Sans MS" pitchFamily="66" charset="0"/>
              </a:rPr>
              <a:t>poljoprivrednih kultura, na zemlji crljenici uz povoljnu klimu najbolje uspijevaju </a:t>
            </a:r>
            <a:r>
              <a:rPr lang="hr-HR" dirty="0" smtClean="0">
                <a:latin typeface="Comic Sans MS" pitchFamily="66" charset="0"/>
              </a:rPr>
              <a:t>_______________________________.</a:t>
            </a:r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900113" y="4221163"/>
            <a:ext cx="7632700" cy="7207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5" name="TekstniOkvir 4"/>
          <p:cNvSpPr txBox="1">
            <a:spLocks noChangeArrowheads="1"/>
          </p:cNvSpPr>
          <p:nvPr/>
        </p:nvSpPr>
        <p:spPr bwMode="auto">
          <a:xfrm>
            <a:off x="900113" y="4365625"/>
            <a:ext cx="75422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3200">
                <a:solidFill>
                  <a:srgbClr val="C00000"/>
                </a:solidFill>
                <a:latin typeface="Comic Sans MS" pitchFamily="66" charset="0"/>
              </a:rPr>
              <a:t>masline, vinova loza, rano voće i povrće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>
                <a:solidFill>
                  <a:schemeClr val="tx2">
                    <a:shade val="85000"/>
                    <a:satMod val="150000"/>
                  </a:schemeClr>
                </a:solidFill>
                <a:latin typeface="Comic Sans MS" pitchFamily="66" charset="0"/>
              </a:rPr>
              <a:t>24.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indent="-274320" algn="ctr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hr-HR" dirty="0" smtClean="0"/>
              <a:t>Najpoznatija istarska vina su ________________ i _______________, </a:t>
            </a:r>
          </a:p>
          <a:p>
            <a:pPr indent="-274320" algn="ctr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hr-HR" dirty="0" smtClean="0"/>
              <a:t>a </a:t>
            </a:r>
            <a:r>
              <a:rPr lang="hr-HR" dirty="0"/>
              <a:t>poznati suhomesnati proizvod </a:t>
            </a:r>
            <a:r>
              <a:rPr lang="hr-HR" dirty="0" smtClean="0"/>
              <a:t>je</a:t>
            </a:r>
          </a:p>
          <a:p>
            <a:pPr indent="-274320" algn="ctr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hr-HR" dirty="0" smtClean="0"/>
              <a:t> </a:t>
            </a:r>
            <a:r>
              <a:rPr lang="hr-HR" dirty="0"/>
              <a:t>istarski ______________.</a:t>
            </a:r>
          </a:p>
          <a:p>
            <a:pPr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1331913" y="2565400"/>
            <a:ext cx="2282825" cy="7191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5" name="TekstniOkvir 4"/>
          <p:cNvSpPr txBox="1">
            <a:spLocks noChangeArrowheads="1"/>
          </p:cNvSpPr>
          <p:nvPr/>
        </p:nvSpPr>
        <p:spPr bwMode="auto">
          <a:xfrm>
            <a:off x="1763713" y="2708275"/>
            <a:ext cx="196056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hr-HR" altLang="sr-Latn-RS" sz="3200">
                <a:solidFill>
                  <a:srgbClr val="C00000"/>
                </a:solidFill>
              </a:rPr>
              <a:t>malvazija</a:t>
            </a:r>
          </a:p>
        </p:txBody>
      </p:sp>
      <p:sp>
        <p:nvSpPr>
          <p:cNvPr id="6" name="Pravokutnik 5"/>
          <p:cNvSpPr/>
          <p:nvPr/>
        </p:nvSpPr>
        <p:spPr>
          <a:xfrm>
            <a:off x="6516688" y="2708275"/>
            <a:ext cx="914400" cy="576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7" name="TekstniOkvir 6"/>
          <p:cNvSpPr txBox="1">
            <a:spLocks noChangeArrowheads="1"/>
          </p:cNvSpPr>
          <p:nvPr/>
        </p:nvSpPr>
        <p:spPr bwMode="auto">
          <a:xfrm>
            <a:off x="6011863" y="2565400"/>
            <a:ext cx="1174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3200">
                <a:solidFill>
                  <a:srgbClr val="C00000"/>
                </a:solidFill>
              </a:rPr>
              <a:t>teran</a:t>
            </a:r>
          </a:p>
        </p:txBody>
      </p:sp>
      <p:sp>
        <p:nvSpPr>
          <p:cNvPr id="8" name="Pravokutnik 7"/>
          <p:cNvSpPr/>
          <p:nvPr/>
        </p:nvSpPr>
        <p:spPr>
          <a:xfrm>
            <a:off x="4716463" y="5013325"/>
            <a:ext cx="1346200" cy="5032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9" name="TekstniOkvir 8"/>
          <p:cNvSpPr txBox="1">
            <a:spLocks noChangeArrowheads="1"/>
          </p:cNvSpPr>
          <p:nvPr/>
        </p:nvSpPr>
        <p:spPr bwMode="auto">
          <a:xfrm>
            <a:off x="4787900" y="4221163"/>
            <a:ext cx="11731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3200">
                <a:solidFill>
                  <a:srgbClr val="C00000"/>
                </a:solidFill>
                <a:latin typeface="Comic Sans MS" pitchFamily="66" charset="0"/>
              </a:rPr>
              <a:t>pršut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4400" dirty="0" smtClean="0">
                <a:latin typeface="Comic Sans MS" pitchFamily="66" charset="0"/>
              </a:rPr>
              <a:t>25.</a:t>
            </a:r>
            <a:endParaRPr lang="hr-HR" sz="4400" dirty="0">
              <a:latin typeface="Comic Sans MS" pitchFamily="66" charset="0"/>
            </a:endParaRPr>
          </a:p>
        </p:txBody>
      </p:sp>
      <p:sp>
        <p:nvSpPr>
          <p:cNvPr id="4" name="Rezervirano mjesto sadržaja 3"/>
          <p:cNvSpPr>
            <a:spLocks noGrp="1"/>
          </p:cNvSpPr>
          <p:nvPr>
            <p:ph idx="1"/>
          </p:nvPr>
        </p:nvSpPr>
        <p:spPr>
          <a:xfrm>
            <a:off x="3276600" y="549275"/>
            <a:ext cx="5257800" cy="5540375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>
              <a:lnSpc>
                <a:spcPct val="13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z="3000" smtClean="0">
                <a:solidFill>
                  <a:srgbClr val="000000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Mala građevina kružnog oblika i kupolastog krova, građena suhozidom koja je nekada služila ratarima za odlaganje alata i sklanjanje od nevremena naziva se </a:t>
            </a:r>
          </a:p>
          <a:p>
            <a:pPr algn="ctr" eaLnBrk="1" hangingPunct="1">
              <a:lnSpc>
                <a:spcPct val="130000"/>
              </a:lnSpc>
              <a:spcBef>
                <a:spcPct val="0"/>
              </a:spcBef>
              <a:buFont typeface="Wingdings 2" pitchFamily="18" charset="2"/>
              <a:buNone/>
            </a:pPr>
            <a:endParaRPr lang="hr-HR" altLang="sr-Latn-RS" sz="3000" smtClean="0">
              <a:solidFill>
                <a:srgbClr val="000000"/>
              </a:solidFill>
              <a:latin typeface="Comic Sans MS" pitchFamily="66" charset="0"/>
              <a:ea typeface="Verdana" pitchFamily="34" charset="0"/>
              <a:cs typeface="Verdana" pitchFamily="34" charset="0"/>
            </a:endParaRPr>
          </a:p>
          <a:p>
            <a:pPr algn="ctr" eaLnBrk="1" hangingPunct="1">
              <a:lnSpc>
                <a:spcPct val="13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z="3000" smtClean="0">
                <a:solidFill>
                  <a:srgbClr val="000000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__________________.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 2" pitchFamily="18" charset="2"/>
              <a:buNone/>
            </a:pPr>
            <a:endParaRPr lang="hr-HR" altLang="sr-Latn-RS" sz="3000" smtClean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29700" name="Rezervirano mjesto teksta 4"/>
          <p:cNvSpPr>
            <a:spLocks noGrp="1"/>
          </p:cNvSpPr>
          <p:nvPr>
            <p:ph type="body" sz="half" idx="2"/>
          </p:nvPr>
        </p:nvSpPr>
        <p:spPr>
          <a:xfrm>
            <a:off x="1514475" y="514350"/>
            <a:ext cx="738188" cy="6826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</a:pPr>
            <a:r>
              <a:rPr lang="hr-HR" altLang="sr-Latn-RS" sz="2800" smtClean="0">
                <a:latin typeface="Comic Sans MS" pitchFamily="66" charset="0"/>
              </a:rPr>
              <a:t>25.</a:t>
            </a:r>
          </a:p>
        </p:txBody>
      </p:sp>
      <p:pic>
        <p:nvPicPr>
          <p:cNvPr id="29701" name="Slika 5" descr="kazun2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412875"/>
            <a:ext cx="3384550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ravokutnik 6"/>
          <p:cNvSpPr/>
          <p:nvPr/>
        </p:nvSpPr>
        <p:spPr>
          <a:xfrm>
            <a:off x="4572000" y="5084763"/>
            <a:ext cx="2354263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8" name="TekstniOkvir 7"/>
          <p:cNvSpPr txBox="1">
            <a:spLocks noChangeArrowheads="1"/>
          </p:cNvSpPr>
          <p:nvPr/>
        </p:nvSpPr>
        <p:spPr bwMode="auto">
          <a:xfrm>
            <a:off x="5364163" y="5084763"/>
            <a:ext cx="14017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3600">
                <a:solidFill>
                  <a:srgbClr val="C00000"/>
                </a:solidFill>
                <a:latin typeface="Comic Sans MS" pitchFamily="66" charset="0"/>
              </a:rPr>
              <a:t>kažun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4400" dirty="0" smtClean="0">
                <a:latin typeface="Comic Sans MS" pitchFamily="66" charset="0"/>
              </a:rPr>
              <a:t>26.</a:t>
            </a:r>
            <a:endParaRPr lang="hr-HR" sz="4400" dirty="0">
              <a:latin typeface="Comic Sans MS" pitchFamily="66" charset="0"/>
            </a:endParaRP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2590800" y="603250"/>
            <a:ext cx="5943600" cy="5486400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algn="ctr" eaLnBrk="1" hangingPunct="1">
              <a:lnSpc>
                <a:spcPct val="20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mtClean="0">
                <a:latin typeface="Comic Sans MS" pitchFamily="66" charset="0"/>
                <a:ea typeface="Verdana" pitchFamily="34" charset="0"/>
                <a:cs typeface="Verdana" pitchFamily="34" charset="0"/>
              </a:rPr>
              <a:t>Na kruni grba Republike Hrvatske nalazi se i grb Istarske županije. To je _______________ </a:t>
            </a:r>
          </a:p>
          <a:p>
            <a:pPr algn="ctr" eaLnBrk="1" hangingPunct="1">
              <a:lnSpc>
                <a:spcPct val="20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mtClean="0">
                <a:latin typeface="Comic Sans MS" pitchFamily="66" charset="0"/>
                <a:ea typeface="Verdana" pitchFamily="34" charset="0"/>
                <a:cs typeface="Verdana" pitchFamily="34" charset="0"/>
              </a:rPr>
              <a:t>na plavom štitu.</a:t>
            </a:r>
          </a:p>
          <a:p>
            <a:pPr eaLnBrk="1" hangingPunct="1">
              <a:spcBef>
                <a:spcPct val="0"/>
              </a:spcBef>
            </a:pPr>
            <a:endParaRPr lang="hr-HR" altLang="sr-Latn-RS" smtClean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30724" name="Rezervirano mjesto teksta 5"/>
          <p:cNvSpPr>
            <a:spLocks noGrp="1"/>
          </p:cNvSpPr>
          <p:nvPr>
            <p:ph type="body" sz="half" idx="2"/>
          </p:nvPr>
        </p:nvSpPr>
        <p:spPr>
          <a:xfrm rot="16200000">
            <a:off x="-858837" y="2889250"/>
            <a:ext cx="5486400" cy="9144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hr-HR" altLang="sr-Latn-RS" smtClean="0"/>
              <a:t>Republika Hrvatska </a:t>
            </a:r>
          </a:p>
        </p:txBody>
      </p:sp>
      <p:pic>
        <p:nvPicPr>
          <p:cNvPr id="30725" name="Slika 6" descr="sabor_grb_rh_22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92150"/>
            <a:ext cx="2095500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ravokutnik 7"/>
          <p:cNvSpPr/>
          <p:nvPr/>
        </p:nvSpPr>
        <p:spPr>
          <a:xfrm>
            <a:off x="4211638" y="3284538"/>
            <a:ext cx="3240087" cy="7207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9" name="TekstniOkvir 8"/>
          <p:cNvSpPr txBox="1">
            <a:spLocks noChangeArrowheads="1"/>
          </p:cNvSpPr>
          <p:nvPr/>
        </p:nvSpPr>
        <p:spPr bwMode="auto">
          <a:xfrm>
            <a:off x="4427538" y="3716338"/>
            <a:ext cx="258603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3200">
                <a:solidFill>
                  <a:srgbClr val="C00000"/>
                </a:solidFill>
                <a:latin typeface="Comic Sans MS" pitchFamily="66" charset="0"/>
              </a:rPr>
              <a:t> zlatna  koza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4400" dirty="0" smtClean="0">
                <a:latin typeface="Comic Sans MS" pitchFamily="66" charset="0"/>
              </a:rPr>
              <a:t>27.</a:t>
            </a:r>
            <a:endParaRPr lang="hr-HR" sz="4400" dirty="0">
              <a:latin typeface="Comic Sans MS" pitchFamily="66" charset="0"/>
            </a:endParaRPr>
          </a:p>
        </p:txBody>
      </p:sp>
      <p:sp>
        <p:nvSpPr>
          <p:cNvPr id="31747" name="Rezervirano mjesto sadržaja 2"/>
          <p:cNvSpPr>
            <a:spLocks noGrp="1"/>
          </p:cNvSpPr>
          <p:nvPr>
            <p:ph idx="1"/>
          </p:nvPr>
        </p:nvSpPr>
        <p:spPr>
          <a:xfrm>
            <a:off x="2590800" y="603250"/>
            <a:ext cx="5943600" cy="5486400"/>
          </a:xfrm>
        </p:spPr>
        <p:txBody>
          <a:bodyPr/>
          <a:lstStyle/>
          <a:p>
            <a:pPr algn="just" eaLnBrk="1" hangingPunct="1">
              <a:lnSpc>
                <a:spcPct val="200000"/>
              </a:lnSpc>
              <a:spcBef>
                <a:spcPct val="0"/>
              </a:spcBef>
              <a:buFont typeface="Wingdings 2" pitchFamily="18" charset="2"/>
              <a:buNone/>
            </a:pPr>
            <a:endParaRPr lang="hr-HR" altLang="sr-Latn-RS" smtClean="0">
              <a:latin typeface="Comic Sans MS" pitchFamily="66" charset="0"/>
            </a:endParaRPr>
          </a:p>
          <a:p>
            <a:pPr algn="ctr" eaLnBrk="1" hangingPunct="1">
              <a:lnSpc>
                <a:spcPct val="20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mtClean="0">
                <a:latin typeface="Comic Sans MS" pitchFamily="66" charset="0"/>
              </a:rPr>
              <a:t>      Zastava Istarske županije ima dva polja _______   i   _______ boje s grbom u sredini.</a:t>
            </a: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endParaRPr lang="hr-HR" altLang="sr-Latn-RS" smtClean="0"/>
          </a:p>
        </p:txBody>
      </p:sp>
      <p:sp>
        <p:nvSpPr>
          <p:cNvPr id="31748" name="Rezervirano mjesto teksta 3"/>
          <p:cNvSpPr>
            <a:spLocks noGrp="1"/>
          </p:cNvSpPr>
          <p:nvPr>
            <p:ph type="body" sz="half" idx="2"/>
          </p:nvPr>
        </p:nvSpPr>
        <p:spPr>
          <a:xfrm rot="16200000">
            <a:off x="-858837" y="2889250"/>
            <a:ext cx="5486400" cy="9144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hr-HR" altLang="sr-Latn-RS" smtClean="0"/>
              <a:t>Istarska županija</a:t>
            </a:r>
          </a:p>
          <a:p>
            <a:pPr eaLnBrk="1" hangingPunct="1">
              <a:spcBef>
                <a:spcPct val="0"/>
              </a:spcBef>
            </a:pPr>
            <a:endParaRPr lang="hr-HR" altLang="sr-Latn-RS" smtClean="0"/>
          </a:p>
          <a:p>
            <a:pPr eaLnBrk="1" hangingPunct="1">
              <a:spcBef>
                <a:spcPct val="0"/>
              </a:spcBef>
            </a:pPr>
            <a:endParaRPr lang="hr-HR" altLang="sr-Latn-RS" smtClean="0"/>
          </a:p>
        </p:txBody>
      </p:sp>
      <p:sp>
        <p:nvSpPr>
          <p:cNvPr id="5" name="Pravokutnik 4"/>
          <p:cNvSpPr/>
          <p:nvPr/>
        </p:nvSpPr>
        <p:spPr>
          <a:xfrm>
            <a:off x="4787900" y="2060575"/>
            <a:ext cx="2427288" cy="7699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6" name="TekstniOkvir 5"/>
          <p:cNvSpPr txBox="1">
            <a:spLocks noChangeArrowheads="1"/>
          </p:cNvSpPr>
          <p:nvPr/>
        </p:nvSpPr>
        <p:spPr bwMode="auto">
          <a:xfrm>
            <a:off x="3276600" y="3644900"/>
            <a:ext cx="14081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3600">
                <a:solidFill>
                  <a:srgbClr val="C00000"/>
                </a:solidFill>
                <a:latin typeface="Comic Sans MS" pitchFamily="66" charset="0"/>
              </a:rPr>
              <a:t> plave</a:t>
            </a:r>
          </a:p>
        </p:txBody>
      </p:sp>
      <p:sp>
        <p:nvSpPr>
          <p:cNvPr id="7" name="TekstniOkvir 6"/>
          <p:cNvSpPr txBox="1">
            <a:spLocks noChangeArrowheads="1"/>
          </p:cNvSpPr>
          <p:nvPr/>
        </p:nvSpPr>
        <p:spPr bwMode="auto">
          <a:xfrm>
            <a:off x="5867400" y="3644900"/>
            <a:ext cx="17002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3600">
                <a:solidFill>
                  <a:srgbClr val="C00000"/>
                </a:solidFill>
                <a:latin typeface="Comic Sans MS" pitchFamily="66" charset="0"/>
              </a:rPr>
              <a:t> zelene</a:t>
            </a:r>
          </a:p>
        </p:txBody>
      </p:sp>
      <p:pic>
        <p:nvPicPr>
          <p:cNvPr id="31752" name="Slika 7" descr="zastava_IZ_big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76250"/>
            <a:ext cx="291465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4400" dirty="0" smtClean="0">
                <a:latin typeface="Comic Sans MS" pitchFamily="66" charset="0"/>
              </a:rPr>
              <a:t>28.</a:t>
            </a:r>
            <a:endParaRPr lang="hr-HR" sz="4400" dirty="0">
              <a:latin typeface="Comic Sans MS" pitchFamily="66" charset="0"/>
            </a:endParaRPr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2590800" y="603250"/>
            <a:ext cx="5943600" cy="5486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vi-VN" altLang="sr-Latn-RS" sz="2200" i="1" smtClean="0">
                <a:solidFill>
                  <a:srgbClr val="00000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Krasna zemljo, Istro mila</a:t>
            </a:r>
            <a:br>
              <a:rPr lang="vi-VN" altLang="sr-Latn-RS" sz="2200" i="1" smtClean="0">
                <a:solidFill>
                  <a:srgbClr val="00000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</a:br>
            <a:r>
              <a:rPr lang="vi-VN" altLang="sr-Latn-RS" sz="2200" i="1" smtClean="0">
                <a:solidFill>
                  <a:srgbClr val="00000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dome roda hrvatskog</a:t>
            </a:r>
            <a:br>
              <a:rPr lang="vi-VN" altLang="sr-Latn-RS" sz="2200" i="1" smtClean="0">
                <a:solidFill>
                  <a:srgbClr val="00000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</a:br>
            <a:r>
              <a:rPr lang="vi-VN" altLang="sr-Latn-RS" sz="2200" i="1" smtClean="0">
                <a:solidFill>
                  <a:srgbClr val="00000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Kud se ori pjesan vila,</a:t>
            </a:r>
            <a:br>
              <a:rPr lang="vi-VN" altLang="sr-Latn-RS" sz="2200" i="1" smtClean="0">
                <a:solidFill>
                  <a:srgbClr val="00000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</a:br>
            <a:r>
              <a:rPr lang="vi-VN" altLang="sr-Latn-RS" sz="2200" i="1" smtClean="0">
                <a:solidFill>
                  <a:srgbClr val="00000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s Učke tja do mora tvog.</a:t>
            </a: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vi-VN" altLang="sr-Latn-RS" sz="2200" i="1" smtClean="0">
                <a:solidFill>
                  <a:srgbClr val="00000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Glas se čuje oko Raše,</a:t>
            </a:r>
            <a:br>
              <a:rPr lang="vi-VN" altLang="sr-Latn-RS" sz="2200" i="1" smtClean="0">
                <a:solidFill>
                  <a:srgbClr val="00000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</a:br>
            <a:r>
              <a:rPr lang="vi-VN" altLang="sr-Latn-RS" sz="2200" i="1" smtClean="0">
                <a:solidFill>
                  <a:srgbClr val="00000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čuje Mirna, Draga, Lim</a:t>
            </a:r>
            <a:br>
              <a:rPr lang="vi-VN" altLang="sr-Latn-RS" sz="2200" i="1" smtClean="0">
                <a:solidFill>
                  <a:srgbClr val="00000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</a:br>
            <a:r>
              <a:rPr lang="vi-VN" altLang="sr-Latn-RS" sz="2200" i="1" smtClean="0">
                <a:solidFill>
                  <a:srgbClr val="00000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Sve se diže što je naše</a:t>
            </a:r>
            <a:br>
              <a:rPr lang="vi-VN" altLang="sr-Latn-RS" sz="2200" i="1" smtClean="0">
                <a:solidFill>
                  <a:srgbClr val="00000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</a:br>
            <a:r>
              <a:rPr lang="vi-VN" altLang="sr-Latn-RS" sz="2200" i="1" smtClean="0">
                <a:solidFill>
                  <a:srgbClr val="00000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za rod gori srcem svim.</a:t>
            </a:r>
          </a:p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vi-VN" altLang="sr-Latn-RS" sz="2200" i="1" smtClean="0">
                <a:solidFill>
                  <a:srgbClr val="00000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Slava tebi Pazin – grade</a:t>
            </a:r>
            <a:br>
              <a:rPr lang="vi-VN" altLang="sr-Latn-RS" sz="2200" i="1" smtClean="0">
                <a:solidFill>
                  <a:srgbClr val="00000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</a:br>
            <a:r>
              <a:rPr lang="vi-VN" altLang="sr-Latn-RS" sz="2200" i="1" smtClean="0">
                <a:solidFill>
                  <a:srgbClr val="00000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koj' nam čuvaš rodni kraj</a:t>
            </a:r>
            <a:br>
              <a:rPr lang="vi-VN" altLang="sr-Latn-RS" sz="2200" i="1" smtClean="0">
                <a:solidFill>
                  <a:srgbClr val="00000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</a:br>
            <a:r>
              <a:rPr lang="vi-VN" altLang="sr-Latn-RS" sz="2200" i="1" smtClean="0">
                <a:solidFill>
                  <a:srgbClr val="00000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Divne li ste, oj Livade</a:t>
            </a:r>
            <a:br>
              <a:rPr lang="vi-VN" altLang="sr-Latn-RS" sz="2200" i="1" smtClean="0">
                <a:solidFill>
                  <a:srgbClr val="00000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</a:br>
            <a:r>
              <a:rPr lang="vi-VN" altLang="sr-Latn-RS" sz="2200" i="1" smtClean="0">
                <a:solidFill>
                  <a:srgbClr val="00000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nek' vas mine tuđi sjaj!</a:t>
            </a:r>
          </a:p>
          <a:p>
            <a:pPr algn="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vi-VN" altLang="sr-Latn-RS" sz="2200" i="1" smtClean="0">
                <a:solidFill>
                  <a:srgbClr val="00000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Sva se Istra širom budi</a:t>
            </a:r>
            <a:br>
              <a:rPr lang="vi-VN" altLang="sr-Latn-RS" sz="2200" i="1" smtClean="0">
                <a:solidFill>
                  <a:srgbClr val="00000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</a:br>
            <a:r>
              <a:rPr lang="vi-VN" altLang="sr-Latn-RS" sz="2200" i="1" smtClean="0">
                <a:solidFill>
                  <a:srgbClr val="00000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Pula, Buzet, Lošinj, Cres</a:t>
            </a:r>
            <a:br>
              <a:rPr lang="vi-VN" altLang="sr-Latn-RS" sz="2200" i="1" smtClean="0">
                <a:solidFill>
                  <a:srgbClr val="00000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</a:br>
            <a:r>
              <a:rPr lang="vi-VN" altLang="sr-Latn-RS" sz="2200" i="1" smtClean="0">
                <a:solidFill>
                  <a:srgbClr val="00000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Svud pomažu dobri ljudi</a:t>
            </a:r>
            <a:br>
              <a:rPr lang="vi-VN" altLang="sr-Latn-RS" sz="2200" i="1" smtClean="0">
                <a:solidFill>
                  <a:srgbClr val="00000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</a:br>
            <a:r>
              <a:rPr lang="vi-VN" altLang="sr-Latn-RS" sz="2200" i="1" smtClean="0">
                <a:solidFill>
                  <a:srgbClr val="00000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nauk žari kano krijes.</a:t>
            </a: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endParaRPr lang="hr-HR" altLang="sr-Latn-RS" sz="2500" smtClean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32772" name="Rezervirano mjesto teksta 8"/>
          <p:cNvSpPr>
            <a:spLocks noGrp="1"/>
          </p:cNvSpPr>
          <p:nvPr>
            <p:ph type="body" sz="half" idx="2"/>
          </p:nvPr>
        </p:nvSpPr>
        <p:spPr>
          <a:xfrm rot="16200000">
            <a:off x="-858837" y="2889250"/>
            <a:ext cx="5486400" cy="914400"/>
          </a:xfrm>
        </p:spPr>
        <p:txBody>
          <a:bodyPr/>
          <a:lstStyle/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endParaRPr lang="hr-HR" altLang="sr-Latn-RS" sz="1700" smtClean="0">
              <a:latin typeface="Comic Sans MS" pitchFamily="66" charset="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r>
              <a:rPr lang="hr-HR" altLang="sr-Latn-RS" sz="1700" smtClean="0">
                <a:latin typeface="Comic Sans MS" pitchFamily="66" charset="0"/>
              </a:rPr>
              <a:t>Himna Istarske županije je pjesma __________.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hr-HR" altLang="sr-Latn-RS" sz="700" smtClean="0"/>
          </a:p>
        </p:txBody>
      </p:sp>
      <p:sp>
        <p:nvSpPr>
          <p:cNvPr id="10" name="Pravokutnik 9"/>
          <p:cNvSpPr/>
          <p:nvPr/>
        </p:nvSpPr>
        <p:spPr>
          <a:xfrm>
            <a:off x="1835150" y="4437063"/>
            <a:ext cx="914400" cy="647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1" name="TekstniOkvir 10"/>
          <p:cNvSpPr txBox="1">
            <a:spLocks noChangeArrowheads="1"/>
          </p:cNvSpPr>
          <p:nvPr/>
        </p:nvSpPr>
        <p:spPr bwMode="auto">
          <a:xfrm>
            <a:off x="539750" y="1125538"/>
            <a:ext cx="28479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3200">
                <a:solidFill>
                  <a:srgbClr val="C00000"/>
                </a:solidFill>
                <a:latin typeface="Comic Sans MS" pitchFamily="66" charset="0"/>
              </a:rPr>
              <a:t>Krasna zemljo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>
                <a:solidFill>
                  <a:schemeClr val="tx2">
                    <a:shade val="85000"/>
                    <a:satMod val="150000"/>
                  </a:schemeClr>
                </a:solidFill>
              </a:rPr>
              <a:t>2.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>
              <a:lnSpc>
                <a:spcPct val="200000"/>
              </a:lnSpc>
              <a:spcBef>
                <a:spcPct val="0"/>
              </a:spcBef>
              <a:buFont typeface="Wingdings 2" pitchFamily="18" charset="2"/>
              <a:buNone/>
            </a:pPr>
            <a:endParaRPr lang="hr-HR" altLang="sr-Latn-RS" smtClean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  <a:p>
            <a:pPr algn="ctr" eaLnBrk="1" hangingPunct="1">
              <a:lnSpc>
                <a:spcPct val="20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Naša se županija zove</a:t>
            </a:r>
          </a:p>
          <a:p>
            <a:pPr algn="ctr" eaLnBrk="1" hangingPunct="1">
              <a:lnSpc>
                <a:spcPct val="20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_____________________. </a:t>
            </a:r>
          </a:p>
        </p:txBody>
      </p:sp>
      <p:sp>
        <p:nvSpPr>
          <p:cNvPr id="4" name="Pravokutnik 3"/>
          <p:cNvSpPr/>
          <p:nvPr/>
        </p:nvSpPr>
        <p:spPr>
          <a:xfrm>
            <a:off x="2195513" y="3357563"/>
            <a:ext cx="4679950" cy="647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3600" dirty="0">
                <a:solidFill>
                  <a:srgbClr val="C00000"/>
                </a:solidFill>
              </a:rPr>
              <a:t>Istarska županija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4400" dirty="0" smtClean="0">
                <a:latin typeface="Comic Sans MS" pitchFamily="66" charset="0"/>
              </a:rPr>
              <a:t>29.</a:t>
            </a:r>
            <a:endParaRPr lang="hr-HR" sz="4400" dirty="0">
              <a:latin typeface="Comic Sans MS" pitchFamily="66" charset="0"/>
            </a:endParaRPr>
          </a:p>
        </p:txBody>
      </p:sp>
      <p:sp>
        <p:nvSpPr>
          <p:cNvPr id="33795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73663" cy="5853113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z="800" smtClean="0"/>
              <a:t>KUD Barban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 rot="16200000">
            <a:off x="-858837" y="2889250"/>
            <a:ext cx="5486400" cy="914400"/>
          </a:xfrm>
        </p:spPr>
        <p:txBody>
          <a:bodyPr>
            <a:normAutofit fontScale="40000" lnSpcReduction="20000"/>
          </a:bodyPr>
          <a:lstStyle/>
          <a:p>
            <a:pPr algn="ctr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hr-HR" sz="3200" dirty="0">
                <a:latin typeface="Comic Sans MS" pitchFamily="66" charset="0"/>
              </a:rPr>
              <a:t>Najpoznatiji istarski ples je </a:t>
            </a:r>
            <a:r>
              <a:rPr lang="hr-HR" sz="3200" dirty="0" smtClean="0">
                <a:latin typeface="Comic Sans MS" pitchFamily="66" charset="0"/>
              </a:rPr>
              <a:t>_________________________.</a:t>
            </a:r>
            <a:endParaRPr lang="hr-HR" sz="3200" dirty="0">
              <a:latin typeface="Comic Sans MS" pitchFamily="66" charset="0"/>
            </a:endParaRPr>
          </a:p>
          <a:p>
            <a:pPr algn="ctr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hr-HR" sz="3200" dirty="0">
                <a:latin typeface="Comic Sans MS" pitchFamily="66" charset="0"/>
              </a:rPr>
              <a:t>	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 dirty="0"/>
          </a:p>
        </p:txBody>
      </p:sp>
      <p:sp>
        <p:nvSpPr>
          <p:cNvPr id="5" name="Pravokutnik 4"/>
          <p:cNvSpPr/>
          <p:nvPr/>
        </p:nvSpPr>
        <p:spPr>
          <a:xfrm>
            <a:off x="1692275" y="2997200"/>
            <a:ext cx="914400" cy="576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6" name="TekstniOkvir 5"/>
          <p:cNvSpPr txBox="1">
            <a:spLocks noChangeArrowheads="1"/>
          </p:cNvSpPr>
          <p:nvPr/>
        </p:nvSpPr>
        <p:spPr bwMode="auto">
          <a:xfrm rot="-5400000">
            <a:off x="427038" y="1874838"/>
            <a:ext cx="18859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3200">
                <a:solidFill>
                  <a:srgbClr val="C00000"/>
                </a:solidFill>
                <a:latin typeface="Comic Sans MS" pitchFamily="66" charset="0"/>
              </a:rPr>
              <a:t> istarski </a:t>
            </a:r>
          </a:p>
        </p:txBody>
      </p:sp>
      <p:sp>
        <p:nvSpPr>
          <p:cNvPr id="7" name="TekstniOkvir 6"/>
          <p:cNvSpPr txBox="1">
            <a:spLocks noChangeArrowheads="1"/>
          </p:cNvSpPr>
          <p:nvPr/>
        </p:nvSpPr>
        <p:spPr bwMode="auto">
          <a:xfrm rot="-5400000">
            <a:off x="1302544" y="2089944"/>
            <a:ext cx="17954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3200">
                <a:solidFill>
                  <a:srgbClr val="C00000"/>
                </a:solidFill>
                <a:latin typeface="Comic Sans MS" pitchFamily="66" charset="0"/>
              </a:rPr>
              <a:t>    balun </a:t>
            </a:r>
          </a:p>
        </p:txBody>
      </p:sp>
      <p:pic>
        <p:nvPicPr>
          <p:cNvPr id="33800" name="Slika 7" descr="vijesti_3451_v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052513"/>
            <a:ext cx="5327650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>
                <a:solidFill>
                  <a:schemeClr val="tx2">
                    <a:shade val="85000"/>
                    <a:satMod val="150000"/>
                  </a:schemeClr>
                </a:solidFill>
              </a:rPr>
              <a:t>3.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>
              <a:lnSpc>
                <a:spcPct val="200000"/>
              </a:lnSpc>
              <a:spcBef>
                <a:spcPct val="0"/>
              </a:spcBef>
              <a:buFont typeface="Wingdings 2" pitchFamily="18" charset="2"/>
              <a:buNone/>
            </a:pPr>
            <a:endParaRPr lang="hr-HR" altLang="sr-Latn-RS" smtClean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  <a:p>
            <a:pPr algn="ctr" eaLnBrk="1" hangingPunct="1">
              <a:lnSpc>
                <a:spcPct val="20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Istarska županija zauzima najveći dio </a:t>
            </a:r>
          </a:p>
          <a:p>
            <a:pPr algn="ctr" eaLnBrk="1" hangingPunct="1">
              <a:lnSpc>
                <a:spcPct val="20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_______________ poluotoka</a:t>
            </a:r>
          </a:p>
          <a:p>
            <a:pPr algn="ctr" eaLnBrk="1" hangingPunct="1">
              <a:lnSpc>
                <a:spcPct val="200000"/>
              </a:lnSpc>
              <a:spcBef>
                <a:spcPct val="0"/>
              </a:spcBef>
              <a:buFont typeface="Wingdings 2" pitchFamily="18" charset="2"/>
              <a:buNone/>
            </a:pPr>
            <a:endParaRPr lang="hr-HR" altLang="sr-Latn-RS" smtClean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2484438" y="4005263"/>
            <a:ext cx="2159000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5" name="TekstniOkvir 4"/>
          <p:cNvSpPr txBox="1">
            <a:spLocks noChangeArrowheads="1"/>
          </p:cNvSpPr>
          <p:nvPr/>
        </p:nvSpPr>
        <p:spPr bwMode="auto">
          <a:xfrm>
            <a:off x="2771775" y="3357563"/>
            <a:ext cx="20081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3600">
                <a:solidFill>
                  <a:srgbClr val="C00000"/>
                </a:solidFill>
              </a:rPr>
              <a:t>istarskog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>
                <a:solidFill>
                  <a:schemeClr val="tx2">
                    <a:shade val="85000"/>
                    <a:satMod val="150000"/>
                  </a:schemeClr>
                </a:solidFill>
              </a:rPr>
              <a:t>4.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>
              <a:lnSpc>
                <a:spcPct val="20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Županijsko središte naše županije je  ______________, </a:t>
            </a:r>
          </a:p>
          <a:p>
            <a:pPr algn="ctr" eaLnBrk="1" hangingPunct="1">
              <a:lnSpc>
                <a:spcPct val="20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ali je najveći grad __________.</a:t>
            </a:r>
          </a:p>
          <a:p>
            <a:pPr algn="ctr" eaLnBrk="1" hangingPunct="1">
              <a:lnSpc>
                <a:spcPct val="200000"/>
              </a:lnSpc>
              <a:spcBef>
                <a:spcPct val="0"/>
              </a:spcBef>
              <a:buFont typeface="Wingdings 2" pitchFamily="18" charset="2"/>
              <a:buNone/>
            </a:pPr>
            <a:endParaRPr lang="hr-HR" altLang="sr-Latn-RS" smtClean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3635375" y="2565400"/>
            <a:ext cx="1851025" cy="647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5" name="TekstniOkvir 4"/>
          <p:cNvSpPr txBox="1">
            <a:spLocks noChangeArrowheads="1"/>
          </p:cNvSpPr>
          <p:nvPr/>
        </p:nvSpPr>
        <p:spPr bwMode="auto">
          <a:xfrm>
            <a:off x="3995738" y="2636838"/>
            <a:ext cx="12668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3600">
                <a:solidFill>
                  <a:srgbClr val="C00000"/>
                </a:solidFill>
              </a:rPr>
              <a:t>Pazin</a:t>
            </a:r>
          </a:p>
        </p:txBody>
      </p:sp>
      <p:sp>
        <p:nvSpPr>
          <p:cNvPr id="6" name="Pravokutnik 5"/>
          <p:cNvSpPr/>
          <p:nvPr/>
        </p:nvSpPr>
        <p:spPr>
          <a:xfrm>
            <a:off x="5292725" y="3500438"/>
            <a:ext cx="1778000" cy="5762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3600" dirty="0">
                <a:solidFill>
                  <a:srgbClr val="C00000"/>
                </a:solidFill>
              </a:rPr>
              <a:t>Pula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4400" dirty="0" smtClean="0"/>
              <a:t>5.</a:t>
            </a:r>
            <a:endParaRPr lang="hr-HR" sz="4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scene3d>
            <a:camera prst="perspectiveLeft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hr-HR" dirty="0" smtClean="0"/>
              <a:t> a)sjeveru </a:t>
            </a:r>
            <a:r>
              <a:rPr lang="hr-HR" dirty="0"/>
              <a:t>Republike </a:t>
            </a:r>
            <a:endParaRPr lang="hr-HR" dirty="0" smtClean="0"/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hr-HR" dirty="0"/>
              <a:t> </a:t>
            </a:r>
            <a:r>
              <a:rPr lang="hr-HR" dirty="0" smtClean="0"/>
              <a:t>      Hrvatske</a:t>
            </a:r>
            <a:endParaRPr lang="hr-HR" dirty="0"/>
          </a:p>
          <a:p>
            <a:pPr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hr-HR" dirty="0"/>
              <a:t>b) sjeveroistoku Republike </a:t>
            </a:r>
            <a:endParaRPr lang="hr-HR" dirty="0" smtClean="0"/>
          </a:p>
          <a:p>
            <a:pPr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hr-HR" dirty="0"/>
              <a:t> </a:t>
            </a:r>
            <a:r>
              <a:rPr lang="hr-HR" dirty="0" smtClean="0"/>
              <a:t>      Hrvatske</a:t>
            </a:r>
            <a:endParaRPr lang="hr-HR" dirty="0"/>
          </a:p>
          <a:p>
            <a:pPr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hr-HR" dirty="0"/>
              <a:t>c) istoku Republike </a:t>
            </a:r>
            <a:r>
              <a:rPr lang="hr-HR" dirty="0" smtClean="0"/>
              <a:t> </a:t>
            </a:r>
          </a:p>
          <a:p>
            <a:pPr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hr-HR" dirty="0"/>
              <a:t> </a:t>
            </a:r>
            <a:r>
              <a:rPr lang="hr-HR" dirty="0" smtClean="0"/>
              <a:t>      Hrvatske</a:t>
            </a:r>
            <a:endParaRPr lang="hr-HR" dirty="0"/>
          </a:p>
          <a:p>
            <a:pPr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hr-HR" dirty="0"/>
              <a:t>d) zapadu Republike </a:t>
            </a:r>
            <a:r>
              <a:rPr lang="hr-HR" dirty="0" smtClean="0"/>
              <a:t> </a:t>
            </a:r>
          </a:p>
          <a:p>
            <a:pPr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hr-HR" dirty="0"/>
              <a:t> </a:t>
            </a:r>
            <a:r>
              <a:rPr lang="hr-HR" dirty="0" smtClean="0"/>
              <a:t>       Hrvatske</a:t>
            </a:r>
            <a:endParaRPr lang="hr-HR" dirty="0"/>
          </a:p>
          <a:p>
            <a:pPr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hr-HR" dirty="0"/>
              <a:t>e) jugu Republike Hrvatske</a:t>
            </a:r>
          </a:p>
        </p:txBody>
      </p:sp>
      <p:sp>
        <p:nvSpPr>
          <p:cNvPr id="9220" name="Rezervirano mjesto teksta 3"/>
          <p:cNvSpPr>
            <a:spLocks noGrp="1"/>
          </p:cNvSpPr>
          <p:nvPr>
            <p:ph type="body" sz="half" idx="2"/>
          </p:nvPr>
        </p:nvSpPr>
        <p:spPr>
          <a:xfrm rot="16200000">
            <a:off x="-858837" y="2889250"/>
            <a:ext cx="5486400" cy="91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hr-HR" altLang="sr-Latn-RS" sz="3000" smtClean="0"/>
              <a:t>Naša se županija prostire na:</a:t>
            </a:r>
          </a:p>
        </p:txBody>
      </p:sp>
      <p:sp>
        <p:nvSpPr>
          <p:cNvPr id="6" name="Elipsa 5"/>
          <p:cNvSpPr/>
          <p:nvPr/>
        </p:nvSpPr>
        <p:spPr>
          <a:xfrm>
            <a:off x="2987675" y="3573463"/>
            <a:ext cx="576263" cy="5540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>
                <a:solidFill>
                  <a:schemeClr val="tx2">
                    <a:shade val="85000"/>
                    <a:satMod val="150000"/>
                  </a:schemeClr>
                </a:solidFill>
              </a:rPr>
              <a:t>6.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>
              <a:lnSpc>
                <a:spcPct val="20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mtClean="0">
                <a:solidFill>
                  <a:srgbClr val="FFFFFF"/>
                </a:solidFill>
                <a:ea typeface="Verdana" pitchFamily="34" charset="0"/>
                <a:cs typeface="Verdana" pitchFamily="34" charset="0"/>
              </a:rPr>
              <a:t>Naša se županija nalazi u _________________ zavičaju</a:t>
            </a:r>
          </a:p>
          <a:p>
            <a:pPr algn="ctr" eaLnBrk="1" hangingPunct="1">
              <a:lnSpc>
                <a:spcPct val="20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mtClean="0">
                <a:solidFill>
                  <a:srgbClr val="FFFFFF"/>
                </a:solidFill>
                <a:ea typeface="Verdana" pitchFamily="34" charset="0"/>
                <a:cs typeface="Verdana" pitchFamily="34" charset="0"/>
              </a:rPr>
              <a:t> Republike Hrvatske.</a:t>
            </a: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endParaRPr lang="hr-HR" altLang="sr-Latn-RS" smtClean="0">
              <a:solidFill>
                <a:srgbClr val="FFFFFF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ravokutnik 6"/>
          <p:cNvSpPr/>
          <p:nvPr/>
        </p:nvSpPr>
        <p:spPr>
          <a:xfrm>
            <a:off x="2555875" y="2708275"/>
            <a:ext cx="2498725" cy="576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8" name="TekstniOkvir 7"/>
          <p:cNvSpPr txBox="1"/>
          <p:nvPr/>
        </p:nvSpPr>
        <p:spPr>
          <a:xfrm>
            <a:off x="2124075" y="2565400"/>
            <a:ext cx="3527425" cy="646113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3600" dirty="0">
                <a:solidFill>
                  <a:srgbClr val="C00000"/>
                </a:solidFill>
              </a:rPr>
              <a:t>primorskom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>
                <a:solidFill>
                  <a:schemeClr val="tx2">
                    <a:shade val="85000"/>
                    <a:satMod val="150000"/>
                  </a:schemeClr>
                </a:solidFill>
              </a:rPr>
              <a:t>7.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>
              <a:lnSpc>
                <a:spcPct val="20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Na sjeveru Istarska županija graniči s ___________________________,</a:t>
            </a:r>
          </a:p>
          <a:p>
            <a:pPr algn="ctr" eaLnBrk="1" hangingPunct="1">
              <a:lnSpc>
                <a:spcPct val="20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 a na sjeveroistoku i istoku s _________________________________.</a:t>
            </a:r>
          </a:p>
        </p:txBody>
      </p:sp>
      <p:sp>
        <p:nvSpPr>
          <p:cNvPr id="4" name="Pravokutnik 3"/>
          <p:cNvSpPr/>
          <p:nvPr/>
        </p:nvSpPr>
        <p:spPr>
          <a:xfrm>
            <a:off x="1979613" y="2565400"/>
            <a:ext cx="5329237" cy="647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5" name="TekstniOkvir 4"/>
          <p:cNvSpPr txBox="1">
            <a:spLocks noChangeArrowheads="1"/>
          </p:cNvSpPr>
          <p:nvPr/>
        </p:nvSpPr>
        <p:spPr bwMode="auto">
          <a:xfrm>
            <a:off x="1908175" y="2492375"/>
            <a:ext cx="56165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3600">
                <a:solidFill>
                  <a:srgbClr val="C00000"/>
                </a:solidFill>
              </a:rPr>
              <a:t>Republikom Slovenijom </a:t>
            </a:r>
          </a:p>
        </p:txBody>
      </p:sp>
      <p:sp>
        <p:nvSpPr>
          <p:cNvPr id="6" name="Pravokutnik 5"/>
          <p:cNvSpPr/>
          <p:nvPr/>
        </p:nvSpPr>
        <p:spPr>
          <a:xfrm>
            <a:off x="971550" y="4365625"/>
            <a:ext cx="7272338" cy="7191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7" name="TekstniOkvir 6"/>
          <p:cNvSpPr txBox="1">
            <a:spLocks noChangeArrowheads="1"/>
          </p:cNvSpPr>
          <p:nvPr/>
        </p:nvSpPr>
        <p:spPr bwMode="auto">
          <a:xfrm>
            <a:off x="611188" y="4149725"/>
            <a:ext cx="7921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hr-HR" altLang="sr-Latn-RS" sz="3600">
                <a:solidFill>
                  <a:srgbClr val="C00000"/>
                </a:solidFill>
              </a:rPr>
              <a:t>Primorsko-goranskom županijom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>
                <a:solidFill>
                  <a:schemeClr val="tx2">
                    <a:shade val="85000"/>
                    <a:satMod val="150000"/>
                  </a:schemeClr>
                </a:solidFill>
              </a:rPr>
              <a:t>8.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>
              <a:lnSpc>
                <a:spcPct val="20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Zašto za našu obalu kažemo </a:t>
            </a:r>
          </a:p>
          <a:p>
            <a:pPr algn="ctr" eaLnBrk="1" hangingPunct="1">
              <a:lnSpc>
                <a:spcPct val="20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da je razvedena? </a:t>
            </a:r>
          </a:p>
          <a:p>
            <a:pPr algn="ctr" eaLnBrk="1" hangingPunct="1">
              <a:lnSpc>
                <a:spcPct val="20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mtClean="0">
                <a:solidFill>
                  <a:srgbClr val="C00000"/>
                </a:solidFill>
                <a:ea typeface="Verdana" pitchFamily="34" charset="0"/>
                <a:cs typeface="Verdana" pitchFamily="34" charset="0"/>
              </a:rPr>
              <a:t>Zato što ima mnogo otoka, otočića,</a:t>
            </a:r>
          </a:p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hr-HR" altLang="sr-Latn-RS" smtClean="0">
                <a:solidFill>
                  <a:srgbClr val="C00000"/>
                </a:solidFill>
                <a:ea typeface="Verdana" pitchFamily="34" charset="0"/>
                <a:cs typeface="Verdana" pitchFamily="34" charset="0"/>
              </a:rPr>
              <a:t> uvala, zavala i zaljeva.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karneval</Template>
  <TotalTime>269</TotalTime>
  <Words>666</Words>
  <Application>Microsoft Office PowerPoint</Application>
  <PresentationFormat>Prikaz na zaslonu (4:3)</PresentationFormat>
  <Paragraphs>188</Paragraphs>
  <Slides>30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8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30</vt:i4>
      </vt:variant>
    </vt:vector>
  </HeadingPairs>
  <TitlesOfParts>
    <vt:vector size="39" baseType="lpstr">
      <vt:lpstr>Verdana</vt:lpstr>
      <vt:lpstr>Arial</vt:lpstr>
      <vt:lpstr>Bodoni MT</vt:lpstr>
      <vt:lpstr>Wingdings 2</vt:lpstr>
      <vt:lpstr>Calibri</vt:lpstr>
      <vt:lpstr>Corbel</vt:lpstr>
      <vt:lpstr>Comic Sans MS</vt:lpstr>
      <vt:lpstr>Palatino Linotype</vt:lpstr>
      <vt:lpstr>Carnival</vt:lpstr>
      <vt:lpstr>KVIZ</vt:lpstr>
      <vt:lpstr>1.</vt:lpstr>
      <vt:lpstr>2.</vt:lpstr>
      <vt:lpstr>3.</vt:lpstr>
      <vt:lpstr>4.</vt:lpstr>
      <vt:lpstr>5.</vt:lpstr>
      <vt:lpstr>6.</vt:lpstr>
      <vt:lpstr>7.</vt:lpstr>
      <vt:lpstr>8.</vt:lpstr>
      <vt:lpstr>9.</vt:lpstr>
      <vt:lpstr>10.</vt:lpstr>
      <vt:lpstr>11.</vt:lpstr>
      <vt:lpstr>12.</vt:lpstr>
      <vt:lpstr>13.</vt:lpstr>
      <vt:lpstr>14.</vt:lpstr>
      <vt:lpstr>15.</vt:lpstr>
      <vt:lpstr>16.</vt:lpstr>
      <vt:lpstr>17.</vt:lpstr>
      <vt:lpstr>18.</vt:lpstr>
      <vt:lpstr>19.  Prepoznaj grad!</vt:lpstr>
      <vt:lpstr>20.</vt:lpstr>
      <vt:lpstr>21.</vt:lpstr>
      <vt:lpstr>22.</vt:lpstr>
      <vt:lpstr>23.</vt:lpstr>
      <vt:lpstr>24. </vt:lpstr>
      <vt:lpstr>25.</vt:lpstr>
      <vt:lpstr>26.</vt:lpstr>
      <vt:lpstr>27.</vt:lpstr>
      <vt:lpstr>28.</vt:lpstr>
      <vt:lpstr>29.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KVIZ</dc:title>
  <dc:creator>Melita Griparic</dc:creator>
  <cp:lastModifiedBy>Višnja</cp:lastModifiedBy>
  <cp:revision>28</cp:revision>
  <dcterms:created xsi:type="dcterms:W3CDTF">2010-12-13T18:52:56Z</dcterms:created>
  <dcterms:modified xsi:type="dcterms:W3CDTF">2015-04-04T16:54:19Z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64440492-4C8B-11D1-8B70-080036B11A03}" pid="4">
    <vt:lpwstr>2345</vt:lpwstr>
  </property>
</Properties>
</file>