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7" r:id="rId4"/>
    <p:sldId id="259" r:id="rId5"/>
    <p:sldId id="267" r:id="rId6"/>
    <p:sldId id="260" r:id="rId7"/>
    <p:sldId id="268" r:id="rId8"/>
    <p:sldId id="261" r:id="rId9"/>
    <p:sldId id="270" r:id="rId10"/>
    <p:sldId id="262" r:id="rId11"/>
    <p:sldId id="263" r:id="rId12"/>
    <p:sldId id="273" r:id="rId13"/>
    <p:sldId id="264" r:id="rId14"/>
    <p:sldId id="266" r:id="rId15"/>
    <p:sldId id="265" r:id="rId1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719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7A83-8FE6-4575-ADAE-B9B2658D36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586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5AAC7-63B8-4150-ABF1-2695113559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53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846D1-42FC-4956-81CA-0B3CC87013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25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35C3E-A193-49AA-98F8-FA4C34AB82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509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C7D22-B4A6-4244-B8F3-2F7D6521E4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18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4CF3D-EA95-4E00-8BA6-98B525BD9EF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77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FBC34-C066-458F-AC44-FEC21EA3BC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68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80405-AB13-4E31-99B0-80A8768965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49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02F28-EC7C-4EBA-9008-1F8294D5821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08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3FDC-EB19-4777-B7EE-7DEC476EBA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202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B27B5-BCDB-4930-8A06-711423B463E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50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616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17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90489EB8-3D7D-4D9A-AEB7-05BF9E869C9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17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11811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  <a:t>  </a:t>
            </a:r>
            <a:br>
              <a:rPr lang="hr-HR" sz="6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</a:br>
            <a:r>
              <a:rPr lang="hr-HR" sz="6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  <a:t>   </a:t>
            </a:r>
            <a:r>
              <a:rPr lang="hr-HR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  <a:t>Šetnja našim mjestom </a:t>
            </a:r>
            <a:br>
              <a:rPr lang="hr-HR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</a:br>
            <a:r>
              <a:rPr lang="hr-HR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lfaen" pitchFamily="18" charset="0"/>
              </a:rPr>
              <a:t>   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3286125"/>
            <a:ext cx="6400800" cy="237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hr-HR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 smtClean="0"/>
              <a:t>Integrirani dan – Svjetski dan pisanja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 smtClean="0"/>
              <a:t>                        pisama 11.5.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 smtClean="0"/>
              <a:t>   1. razred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hr-HR" sz="2000" dirty="0" smtClean="0"/>
              <a:t>      Učiteljica ---------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2000" dirty="0" smtClean="0"/>
          </a:p>
        </p:txBody>
      </p:sp>
      <p:pic>
        <p:nvPicPr>
          <p:cNvPr id="3076" name="Picture 5" descr="J034646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22669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J021568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1233047">
            <a:off x="5867400" y="260350"/>
            <a:ext cx="25209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J021500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513" y="549275"/>
            <a:ext cx="1439862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800" dirty="0" smtClean="0">
                <a:latin typeface="Comic Sans MS" pitchFamily="66" charset="0"/>
              </a:rPr>
              <a:t>4. Nastavna situacija – posjet mjesnoj pošti - SR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1600" dirty="0" smtClean="0"/>
              <a:t>Najavljujemo šetnju okolicom škole.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600" dirty="0" smtClean="0"/>
              <a:t>Ponavljamo usvojena pravila ponašanja u prometu kojih ćemo se pridržavati tijekom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600" dirty="0" smtClean="0"/>
              <a:t>šetnje. Objašnjavamo današnji zadatak. </a:t>
            </a:r>
            <a:r>
              <a:rPr lang="hr-HR" sz="1600" i="1" dirty="0" smtClean="0"/>
              <a:t>U šetnji ćemo promatrati ulice i građevine,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600" i="1" dirty="0" smtClean="0"/>
              <a:t>promet, ljude i prirodu kako bismo bolje upoznali naše mjesto. </a:t>
            </a:r>
            <a:r>
              <a:rPr lang="hr-HR" sz="1600" dirty="0" smtClean="0"/>
              <a:t>Razrednu lutku –</a:t>
            </a:r>
            <a:r>
              <a:rPr lang="hr-HR" sz="1600" dirty="0" err="1" smtClean="0"/>
              <a:t>Pipija</a:t>
            </a:r>
            <a:r>
              <a:rPr lang="hr-HR" sz="1600" dirty="0" smtClean="0"/>
              <a:t>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600" dirty="0" smtClean="0"/>
              <a:t>nosimo s nama.</a:t>
            </a:r>
            <a:endParaRPr lang="hr-HR" dirty="0" smtClean="0"/>
          </a:p>
          <a:p>
            <a:pPr eaLnBrk="1" hangingPunct="1">
              <a:defRPr/>
            </a:pPr>
            <a:r>
              <a:rPr lang="hr-HR" sz="2800" dirty="0" smtClean="0"/>
              <a:t>filatelisti – sakupljači poštanskih maraka – </a:t>
            </a:r>
            <a:r>
              <a:rPr lang="hr-HR" sz="2800" dirty="0" err="1" smtClean="0"/>
              <a:t>hoby</a:t>
            </a:r>
            <a:endParaRPr lang="hr-HR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800" dirty="0" smtClean="0"/>
              <a:t>Upoznavanje sa poštanskim službenikom,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800" dirty="0" smtClean="0"/>
              <a:t>što radi, izgled uniforme, poštanski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800" dirty="0" smtClean="0"/>
              <a:t>sandučić, put pisma od </a:t>
            </a:r>
            <a:r>
              <a:rPr lang="hr-HR" sz="2800" dirty="0" err="1" smtClean="0"/>
              <a:t>pošiljateljh</a:t>
            </a:r>
            <a:r>
              <a:rPr lang="hr-HR" sz="2800" dirty="0" smtClean="0"/>
              <a:t> do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800" dirty="0" smtClean="0"/>
              <a:t>primatelja, slanje pošte - </a:t>
            </a:r>
            <a:r>
              <a:rPr lang="hr-HR" sz="2800" dirty="0" err="1" smtClean="0"/>
              <a:t>adresa..</a:t>
            </a:r>
            <a:r>
              <a:rPr lang="hr-HR" sz="2800" dirty="0" smtClean="0"/>
              <a:t>.</a:t>
            </a:r>
          </a:p>
        </p:txBody>
      </p:sp>
      <p:pic>
        <p:nvPicPr>
          <p:cNvPr id="12292" name="Picture 4" descr="J021565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4724400"/>
            <a:ext cx="1931988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dirty="0" smtClean="0">
                <a:latin typeface="Comic Sans MS" pitchFamily="66" charset="0"/>
              </a:rPr>
              <a:t>5. Nastavna situacija – šetnja našim mjestom</a:t>
            </a:r>
            <a:endParaRPr lang="hr-HR" sz="3600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702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hr-H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/>
              <a:t>Nazivi ulica</a:t>
            </a:r>
            <a:r>
              <a:rPr lang="hr-HR" sz="14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Usmjeravamo pozornost učenika na izgled ulica i smještaj kuća u ulici. Uočavamo ploču s nazivom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ulice. Objašnjavamo po kome ili čemu je ulica dobila naziv. Uočavamo kućne brojeve. Utvrđujemo da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svaka ulica ima naziv, a kuća kućni broj.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/>
              <a:t>Građevine</a:t>
            </a:r>
            <a:endParaRPr lang="hr-H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Promatramo stambene zgrade, odnosno obiteljske kuće i ponavljamo pojmove </a:t>
            </a:r>
            <a:r>
              <a:rPr lang="hr-HR" sz="1400" i="1" dirty="0" smtClean="0"/>
              <a:t>dom</a:t>
            </a:r>
            <a:r>
              <a:rPr lang="hr-HR" sz="1400" dirty="0" smtClean="0"/>
              <a:t> i </a:t>
            </a:r>
            <a:r>
              <a:rPr lang="hr-HR" sz="1400" i="1" dirty="0" smtClean="0"/>
              <a:t>obitelj</a:t>
            </a:r>
            <a:r>
              <a:rPr lang="hr-HR" sz="1400" dirty="0" smtClean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Razlikujemo i imenujemo građevine koje nisu stambeni objekti. Utvrđujemo njihovu namjenu.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Promatramo pročelja građevina i zapažamo jesu li </a:t>
            </a:r>
            <a:r>
              <a:rPr lang="hr-HR" sz="1400" dirty="0" err="1" smtClean="0"/>
              <a:t>pošarana</a:t>
            </a:r>
            <a:r>
              <a:rPr lang="hr-HR" sz="1400" dirty="0" smtClean="0"/>
              <a:t> ili uredna.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/>
              <a:t>Priroda</a:t>
            </a:r>
            <a:endParaRPr lang="hr-H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Promatramo prirodu. Opisujemo i uspoređujemo okućnice, vrtove, balkone. Usmjeravamo pozornost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na uređenje okoliša kao što su drvoredi i zelene površine. Procjenjujemo čistoću okoliša.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Zaustavljamo se u parku ili na livadi.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Ljudi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Nastavljamo šetnju. Promatramo ljude. Uočavamo rad ljudi, koji uređuju okućnice, idu u trgovinu ili iz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trgovine, na posao, rade u vrtovima i </a:t>
            </a:r>
            <a:r>
              <a:rPr lang="hr-HR" sz="1400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1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14339" name="Picture 2" descr="E:\SLIKE 1. razred 2007.- 2008\Naše mjesto, pošta\S40312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63" y="285750"/>
            <a:ext cx="36972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" descr="E:\SLIKE 1. razred 2007.- 2008\Naše mjesto, pošta\S403125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0313" y="3357563"/>
            <a:ext cx="4918075" cy="1735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dirty="0" smtClean="0">
                <a:latin typeface="Comic Sans MS" pitchFamily="66" charset="0"/>
                <a:cs typeface="Arial" pitchFamily="34" charset="0"/>
              </a:rPr>
              <a:t>6. U učionici – nakon povratka</a:t>
            </a:r>
            <a:r>
              <a:rPr lang="hr-HR" sz="3600" b="1" u="sng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hr-HR" sz="3600" b="1" u="sng" dirty="0" smtClean="0">
                <a:latin typeface="Comic Sans MS" pitchFamily="66" charset="0"/>
                <a:cs typeface="Arial" pitchFamily="34" charset="0"/>
              </a:rPr>
            </a:br>
            <a:endParaRPr lang="hr-HR" sz="3600" dirty="0" smtClean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2022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Razgovorom u krugu učenici iznose svoje dojmove o izgledu mjesta.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Procjenjuju svoje ponašanje tijekom obilaska okolice škole. Imenujemo naše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mjesto.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Naziv mjesta stanovanja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pišemo na ploču.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Ako živimo na selu, potičemo učenike da imenuju najbliži grad i usporede ga 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našim mjestom.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Izrada umne mape o našem mjestu.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Zaključujemo da je mjesto u kojem živimo mjesto stanovanja.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Prisjećamo se da smo u šetnji uočili ploču s imenom ulice i kućne brojeve.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Zadajemo učenicima da na </a:t>
            </a:r>
            <a:r>
              <a:rPr lang="hr-HR" sz="1800" dirty="0" err="1" smtClean="0">
                <a:latin typeface="Arial" pitchFamily="34" charset="0"/>
                <a:cs typeface="Arial" pitchFamily="34" charset="0"/>
              </a:rPr>
              <a:t>kartončić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zapišu svoje ime, naziv ulice u kojoj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</a:rPr>
              <a:t>stanuju i kućni broj.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Objašnjavamo pojam adrese.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/>
              <a:t>Igra - </a:t>
            </a:r>
            <a:r>
              <a:rPr lang="hr-HR" i="1" dirty="0" smtClean="0"/>
              <a:t>Upoznavanje na ulici</a:t>
            </a: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400" i="1" dirty="0" smtClean="0"/>
              <a:t>Živimo u istom mjestu, ali neki od nas rođeni su u drugim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i="1" dirty="0" smtClean="0"/>
              <a:t>mjestima. Zamislite da hodate ulicom koja je puna ljudi. 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i="1" dirty="0" smtClean="0"/>
              <a:t>moj znak pristupit ćete najbližoj osobi i predstaviti se: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i="1" dirty="0" smtClean="0"/>
              <a:t>Zovem se…., rođen/rođena sam u…, živim u…</a:t>
            </a: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dirty="0" smtClean="0"/>
              <a:t>Igru prekidamo kad se svatko „upozna” s nekoliko osoba.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dirty="0" smtClean="0"/>
              <a:t>Provjeravamo razumijevanje pojma </a:t>
            </a:r>
            <a:r>
              <a:rPr lang="hr-HR" sz="2400" b="1" dirty="0" smtClean="0"/>
              <a:t>mjesto rođenja.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dirty="0" smtClean="0"/>
              <a:t>Učenici pričaju što su novoga saznali jedni o drugima.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dirty="0" smtClean="0"/>
              <a:t>Objašnjavamo pojmove: </a:t>
            </a:r>
            <a:r>
              <a:rPr lang="hr-HR" sz="2400" i="1" dirty="0" smtClean="0"/>
              <a:t>mjesta rođenja</a:t>
            </a:r>
            <a:r>
              <a:rPr lang="hr-HR" sz="2400" dirty="0" smtClean="0"/>
              <a:t> i </a:t>
            </a:r>
            <a:r>
              <a:rPr lang="hr-HR" sz="2400" i="1" dirty="0" smtClean="0"/>
              <a:t>mjesto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i="1" dirty="0" smtClean="0"/>
              <a:t>stanovanja.</a:t>
            </a:r>
            <a:endParaRPr lang="hr-HR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r-HR" sz="2800" b="1" dirty="0" smtClean="0">
                <a:latin typeface="Comic Sans MS" pitchFamily="66" charset="0"/>
              </a:rPr>
              <a:t>Vježba pamćenja i imenovanja objekata kroz </a:t>
            </a:r>
            <a:br>
              <a:rPr lang="hr-HR" sz="2800" b="1" dirty="0" smtClean="0">
                <a:latin typeface="Comic Sans MS" pitchFamily="66" charset="0"/>
              </a:rPr>
            </a:br>
            <a:r>
              <a:rPr lang="hr-HR" sz="2800" b="1" dirty="0" smtClean="0">
                <a:latin typeface="Comic Sans MS" pitchFamily="66" charset="0"/>
              </a:rPr>
              <a:t>igru </a:t>
            </a:r>
            <a:r>
              <a:rPr lang="hr-HR" sz="2800" b="1" i="1" dirty="0" smtClean="0">
                <a:latin typeface="Comic Sans MS" pitchFamily="66" charset="0"/>
              </a:rPr>
              <a:t>Čega ima u našem mjestu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6487"/>
          </a:xfrm>
        </p:spPr>
        <p:txBody>
          <a:bodyPr/>
          <a:lstStyle/>
          <a:p>
            <a:pPr eaLnBrk="1" hangingPunct="1">
              <a:defRPr/>
            </a:pPr>
            <a:r>
              <a:rPr lang="hr-HR" sz="2400" dirty="0" smtClean="0"/>
              <a:t>Sjednemo u krug. Svaki učenik redom imenuje jedan pojam, nešto što smo vidjeli obilazeći okolicu. Ono što je rečeno, drugi ne smiju ponavljati. Tko ponovi, ispada iz igre.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defRPr/>
            </a:pPr>
            <a:r>
              <a:rPr lang="hr-HR" sz="2400" dirty="0" smtClean="0"/>
              <a:t>Nastavni dan završavamo evaluacijom. Učenici pričaju što im se svidjelo, a što bi trebalo raditi drugačije, kako su se osjećali i koje bi oblike rada željeli ponoviti.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2400" dirty="0" smtClean="0"/>
          </a:p>
        </p:txBody>
      </p:sp>
      <p:sp>
        <p:nvSpPr>
          <p:cNvPr id="5" name="Zaobljeni pravokutnik 4"/>
          <p:cNvSpPr/>
          <p:nvPr/>
        </p:nvSpPr>
        <p:spPr>
          <a:xfrm>
            <a:off x="2643188" y="2928938"/>
            <a:ext cx="4143375" cy="17859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Slika 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>
                <a:latin typeface="Comic Sans MS" pitchFamily="66" charset="0"/>
              </a:rPr>
              <a:t>NASTAVNI PREDMETI: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dirty="0" smtClean="0"/>
              <a:t>HJ – postavljanje pitanja i davanje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dirty="0" smtClean="0"/>
              <a:t>       odgovora, opis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dirty="0" smtClean="0"/>
              <a:t>PID – Mjesto u kojem živim - ViP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dirty="0" smtClean="0"/>
              <a:t>LK – crta – kao likovni element pisma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dirty="0" smtClean="0"/>
              <a:t>SR – šetnja našim mjestom – Posjet pošti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dirty="0" smtClean="0"/>
          </a:p>
        </p:txBody>
      </p:sp>
      <p:pic>
        <p:nvPicPr>
          <p:cNvPr id="4100" name="Picture 4" descr="J021568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4365625"/>
            <a:ext cx="2401887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394075" cy="793750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2400" b="1" dirty="0" smtClean="0">
                <a:latin typeface="Sylfaen" pitchFamily="18" charset="0"/>
              </a:rPr>
              <a:t>ZADACI NASTAVE: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00125"/>
            <a:ext cx="8229600" cy="5130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/>
              <a:t>Znanje </a:t>
            </a:r>
            <a:r>
              <a:rPr lang="hr-HR" sz="1400" dirty="0" smtClean="0"/>
              <a:t>– </a:t>
            </a:r>
            <a:r>
              <a:rPr lang="en-US" altLang="zh-CN" sz="1400" dirty="0" err="1" smtClean="0">
                <a:ea typeface="宋体" pitchFamily="2" charset="-122"/>
              </a:rPr>
              <a:t>poštivati</a:t>
            </a:r>
            <a:r>
              <a:rPr lang="hr-HR" altLang="zh-CN" sz="1400" dirty="0" smtClean="0"/>
              <a:t> </a:t>
            </a:r>
            <a:r>
              <a:rPr lang="en-US" altLang="zh-CN" sz="1400" dirty="0" err="1" smtClean="0">
                <a:ea typeface="宋体" pitchFamily="2" charset="-122"/>
              </a:rPr>
              <a:t>pravila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pristojnoga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razgovaranja</a:t>
            </a:r>
            <a:r>
              <a:rPr lang="en-US" altLang="zh-CN" sz="1400" dirty="0" smtClean="0">
                <a:ea typeface="宋体" pitchFamily="2" charset="-122"/>
              </a:rPr>
              <a:t> (</a:t>
            </a:r>
            <a:r>
              <a:rPr lang="en-US" altLang="zh-CN" sz="1400" dirty="0" err="1" smtClean="0">
                <a:ea typeface="宋体" pitchFamily="2" charset="-122"/>
              </a:rPr>
              <a:t>komuniciranja</a:t>
            </a:r>
            <a:r>
              <a:rPr lang="en-US" altLang="zh-CN" sz="1400" dirty="0" smtClean="0">
                <a:ea typeface="宋体" pitchFamily="2" charset="-122"/>
              </a:rPr>
              <a:t>); </a:t>
            </a:r>
            <a:r>
              <a:rPr lang="en-US" altLang="zh-CN" sz="1400" dirty="0" err="1" smtClean="0">
                <a:ea typeface="宋体" pitchFamily="2" charset="-122"/>
              </a:rPr>
              <a:t>znati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oblikovati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endParaRPr lang="hr-HR" altLang="zh-CN" sz="1400" dirty="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1400" dirty="0" err="1" smtClean="0">
                <a:ea typeface="宋体" pitchFamily="2" charset="-122"/>
              </a:rPr>
              <a:t>pitanje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i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oblikovati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 err="1" smtClean="0">
                <a:ea typeface="宋体" pitchFamily="2" charset="-122"/>
              </a:rPr>
              <a:t>odgovor</a:t>
            </a:r>
            <a:r>
              <a:rPr lang="hr-HR" altLang="zh-CN" sz="1400" dirty="0" smtClean="0"/>
              <a:t>, upoznati zanimanje poštara, upoznati svoje mjesto, </a:t>
            </a:r>
            <a:r>
              <a:rPr lang="hr-HR" sz="1400" dirty="0" smtClean="0"/>
              <a:t>vježbati uporabu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riječi: </a:t>
            </a:r>
            <a:r>
              <a:rPr lang="hr-HR" sz="1400" i="1" dirty="0" smtClean="0"/>
              <a:t>dobro  jutro/dobar dan, doviđenja; oprosti; molim te, izvoli, hvala,</a:t>
            </a:r>
            <a:r>
              <a:rPr lang="hr-HR" sz="1400" dirty="0" smtClean="0"/>
              <a:t> imenovati mjesto stanovanja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i širi zavičaj u kojem se mjesto nalazi, navesti svoju točnu adresu, imenovati značajne građevine 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blizini škole i objasniti njihovu namjenu, prezentirati sadržaje pomoću plakata, oblikovati slova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koristeći se crtama različitim po toku i karakteru, uočiti i razlikovati crte kao gradbene elemente,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istražiti nastanak i doživljaj znaka, pisma, imenovati mjesto rođenja i mjesto stanovanja, navesti svoju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adresu, opisati veličinu mjesta u kojem živimo nabrojati razlike u izgledu mjesta u kojem živimo od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drugih mjesta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b="1" dirty="0" smtClean="0"/>
              <a:t>Vještine</a:t>
            </a:r>
            <a:r>
              <a:rPr lang="hr-HR" sz="1400" dirty="0" smtClean="0"/>
              <a:t> – razvijati govorne vještine, </a:t>
            </a:r>
            <a:r>
              <a:rPr lang="hr-HR" sz="1400" dirty="0" err="1" smtClean="0"/>
              <a:t>vještine</a:t>
            </a:r>
            <a:r>
              <a:rPr lang="hr-HR" sz="1400" dirty="0" smtClean="0"/>
              <a:t> pisanja i prezentacije plakata, razvijati vještine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uočavanje i izdvajanje bitnog, stvaranje plana plakata, razvijati sposobnost promatranja, zapažanja,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povezivanja i logičkog zaključivanja, poticati ljubav i ponos prema svome mjestu i zavičaju, vještine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govornog izražavanja, razvijati sposobnost uočavanja i razlikovanja crta kojima su građena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slova/pismo, razvijati stvaralačku maštu, poticati kreativnost u rješavanju likovnog problema na nov,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1400" dirty="0" smtClean="0"/>
              <a:t>drugačiji način, ponositi se rodnim krajem, poštivati tuđe podrijetlo </a:t>
            </a:r>
            <a:r>
              <a:rPr lang="hr-HR" sz="1400" dirty="0" err="1" smtClean="0"/>
              <a:t>..</a:t>
            </a:r>
            <a:r>
              <a:rPr lang="hr-HR" sz="1400" dirty="0" smtClean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400" b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400" b="1" dirty="0" smtClean="0"/>
              <a:t>Aktivnosti učenika</a:t>
            </a:r>
            <a:r>
              <a:rPr lang="hr-HR" sz="1400" dirty="0" smtClean="0"/>
              <a:t> – razgovor, oluja ideja, prikupljanje materijala za današnji sat, crtanje, pisanje i         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400" dirty="0" smtClean="0"/>
              <a:t>                                      čitanje uradaka, prezentacija radova – plakata, umne mape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400" dirty="0" smtClean="0"/>
              <a:t>                                      postavljanje pitanja i davanje odgovora, igra uloga</a:t>
            </a:r>
            <a:endParaRPr lang="en-US" sz="14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hr-HR" sz="1600" dirty="0" smtClean="0"/>
          </a:p>
        </p:txBody>
      </p:sp>
      <p:pic>
        <p:nvPicPr>
          <p:cNvPr id="5124" name="Picture 4" descr="J02150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9500" y="214313"/>
            <a:ext cx="15001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J0196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5286375"/>
            <a:ext cx="165576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hr-HR" sz="2400" dirty="0" smtClean="0">
                <a:latin typeface="Comic Sans MS" pitchFamily="66" charset="0"/>
              </a:rPr>
              <a:t>1. Nastavna situacija – naše mjesto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Svaka skupina će po klupi posložiti materijale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koje su prikupili. Neka ih slože prema vrsti: tekstovi,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fotografije, crteži…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Podijelit ćemo im hamer-papire i dati zadatak: izraditi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plakat o svome mjestu.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Na njemu treba posložiti i zalijepiti odabrane materijale te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dopisati flomasterom pojedine podatke.Nacrtati značajnije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smtClean="0"/>
              <a:t>zgrade.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smtClean="0"/>
              <a:t>Skupine rade oko 20 minuta, a potom prezentiraju svoje radove. Svi se radovi postavljaju na pano učionice pod zajedničkim naslovom: </a:t>
            </a:r>
            <a:r>
              <a:rPr lang="hr-HR" sz="2400" i="1" smtClean="0"/>
              <a:t>Predstavljamo svoje mjesto.</a:t>
            </a:r>
            <a:r>
              <a:rPr lang="hr-HR" sz="2400" smtClean="0"/>
              <a:t> </a:t>
            </a:r>
          </a:p>
        </p:txBody>
      </p:sp>
      <p:pic>
        <p:nvPicPr>
          <p:cNvPr id="6148" name="Picture 4" descr="J021564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13" y="357188"/>
            <a:ext cx="1871662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7171" name="Picture 2" descr="E:\SLIKE 1. razred 2007.- 2008\Naše mjesto, pošta\S403124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57375" y="1714500"/>
            <a:ext cx="5286375" cy="3965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2800" dirty="0" smtClean="0">
                <a:latin typeface="Comic Sans MS" pitchFamily="66" charset="0"/>
              </a:rPr>
              <a:t>2. Nastavna situacija – Igra uloga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Igra pantomime - POŠTAR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Nakon igre učenici se dijele u grupe 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sastavljaju pitanja, koja bi postavili poštaru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(intervju).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Nakon toga slijedi igra uloga – poštar 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mtClean="0"/>
              <a:t>novinar.</a:t>
            </a:r>
          </a:p>
        </p:txBody>
      </p:sp>
      <p:pic>
        <p:nvPicPr>
          <p:cNvPr id="8196" name="Picture 4" descr="J018615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850" y="476250"/>
            <a:ext cx="1214438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9219" name="Picture 2" descr="E:\SLIKE 1. razred 2007.- 2008\Naše mjesto, pošta\S40312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625" y="285750"/>
            <a:ext cx="3792538" cy="284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2" descr="E:\SLIKE 1. razred 2007.- 2008\Naše mjesto, pošta\S40312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285750"/>
            <a:ext cx="3806825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 descr="E:\SLIKE 1. razred 2007.- 2008\Naše mjesto, pošta\S403124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88" y="3357563"/>
            <a:ext cx="2432050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E:\SLIKE 1. razred 2007.- 2008\Naše mjesto, pošta\S403123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500" y="3571875"/>
            <a:ext cx="3887788" cy="291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800" smtClean="0">
                <a:latin typeface="Comic Sans MS" pitchFamily="66" charset="0"/>
              </a:rPr>
              <a:t>3. Nastavna situacija – Crta – </a:t>
            </a:r>
            <a:r>
              <a:rPr lang="hr-HR" sz="2800" smtClean="0"/>
              <a:t>kao likovni element  pisma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313"/>
            <a:ext cx="8229600" cy="47736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Sat započinjemo zadatkom iz udžbenika: koristeći se ponuđenim crtama učenici konstruiraju nekoliko slova (I, A, V, P,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R). Dovoljno je da svaki učenik sastavi barem 2 slova.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Objašnjavamo učenicima da osim latiničnog pisma postoje i mnoge druge vrste pisma (pokazujemo im primjere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ćiriličnih slova i kineskog znakovlja koji se nalaze u prilogu). Zajedno promatramo glagoljična slova. Objašnjavamo im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povijesno značenje tog pisma. Od učenika tražimo da prvo pokretom prsta u zraku napišu glagoljično slovo. Pitamo ih,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što misle, koju je crtu potrebno prvo napisati. Umjesto crtovlja crtamo kvadratnu mrežu kako bi si olakšali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pisanje/crtanje (glagoljična slova imaju naglašenu simetriju u svojoj građi).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Učenici istražuju i opisuju kakva se sve slova nalaze na detalju stranice iz srednjovjekovne knjige. Potičemo učenike da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pronađu najveće i najmanje slovo, najdeblje i najtanje, pitamo ih s koliko su boja napisana slova, koje je najukrašenije,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koliko vrsta slova (po veličini) ima.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200" dirty="0" smtClean="0"/>
              <a:t>Pričamo im kako se početna slova teksta katkad uvećavaju ili čak oslikavaju.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600" dirty="0" smtClean="0"/>
              <a:t>Učenici se izražavaju kombiniranom likovnom tehnikom. Izrezujemo iz novina komadiće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1600" dirty="0" smtClean="0"/>
              <a:t>papira i lijepimo ih na bijeli papir, a potom temperom pišemo slova glagoljice.</a:t>
            </a:r>
          </a:p>
        </p:txBody>
      </p:sp>
      <p:pic>
        <p:nvPicPr>
          <p:cNvPr id="10244" name="Picture 2" descr="E:\SLIKE 1. razred 2007.- 2008\Naše mjesto, pošta\S40312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763" y="4862513"/>
            <a:ext cx="26289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" descr="E:\SLIKE 1. razred 2007.- 2008\Naše mjesto, pošta\New Folder\S40312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4286250"/>
            <a:ext cx="2659062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11267" name="Picture 3" descr="E:\SLIKE 1. razred 2007.- 2008\Naše mjesto, pošta\New Folder\S40312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625" y="285750"/>
            <a:ext cx="4078288" cy="3059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2" descr="E:\SLIKE 1. razred 2007.- 2008\Naše mjesto, pošta\New Folder\S40312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5" y="285750"/>
            <a:ext cx="4021138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 descr="E:\SLIKE 1. razred 2007.- 2008\Naše mjesto, pošta\New Folder\S403123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5" y="3500438"/>
            <a:ext cx="40005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 descr="E:\SLIKE 1. razred 2007.- 2008\Naše mjesto, pošta\New Folder\S403123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429000"/>
            <a:ext cx="4021137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zališni zastor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zališni zast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zališni zastor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zališni zastor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zališni zastor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130</TotalTime>
  <Words>1184</Words>
  <Application>Microsoft Office PowerPoint</Application>
  <PresentationFormat>Prikaz na zaslonu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3" baseType="lpstr">
      <vt:lpstr>Tahoma</vt:lpstr>
      <vt:lpstr>Arial</vt:lpstr>
      <vt:lpstr>Wingdings</vt:lpstr>
      <vt:lpstr>Calibri</vt:lpstr>
      <vt:lpstr>Sylfaen</vt:lpstr>
      <vt:lpstr>Comic Sans MS</vt:lpstr>
      <vt:lpstr>宋体</vt:lpstr>
      <vt:lpstr>Kazališni zastor</vt:lpstr>
      <vt:lpstr>      Šetnja našim mjestom       </vt:lpstr>
      <vt:lpstr>NASTAVNI PREDMETI:</vt:lpstr>
      <vt:lpstr>ZADACI NASTAVE:</vt:lpstr>
      <vt:lpstr>1. Nastavna situacija – naše mjesto</vt:lpstr>
      <vt:lpstr>PowerPointova prezentacija</vt:lpstr>
      <vt:lpstr>2. Nastavna situacija – Igra uloga</vt:lpstr>
      <vt:lpstr>PowerPointova prezentacija</vt:lpstr>
      <vt:lpstr>3. Nastavna situacija – Crta – kao likovni element  pisma</vt:lpstr>
      <vt:lpstr>PowerPointova prezentacija</vt:lpstr>
      <vt:lpstr>4. Nastavna situacija – posjet mjesnoj pošti - SR</vt:lpstr>
      <vt:lpstr>5. Nastavna situacija – šetnja našim mjestom</vt:lpstr>
      <vt:lpstr>PowerPointova prezentacija</vt:lpstr>
      <vt:lpstr>6. U učionici – nakon povratka </vt:lpstr>
      <vt:lpstr>Igra - Upoznavanje na ulici</vt:lpstr>
      <vt:lpstr>Vježba pamćenja i imenovanja objekata kroz  igru Čega ima u našem mjestu </vt:lpstr>
    </vt:vector>
  </TitlesOfParts>
  <Company>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 POŠTARA ZECA…</dc:title>
  <dc:creator>.</dc:creator>
  <cp:lastModifiedBy>Višnja</cp:lastModifiedBy>
  <cp:revision>33</cp:revision>
  <dcterms:created xsi:type="dcterms:W3CDTF">2007-10-21T17:37:43Z</dcterms:created>
  <dcterms:modified xsi:type="dcterms:W3CDTF">2012-07-08T21:12:09Z</dcterms:modified>
</cp:coreProperties>
</file>