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3" r:id="rId7"/>
    <p:sldId id="281" r:id="rId8"/>
    <p:sldId id="264" r:id="rId9"/>
    <p:sldId id="266" r:id="rId10"/>
    <p:sldId id="267" r:id="rId11"/>
    <p:sldId id="268" r:id="rId12"/>
    <p:sldId id="270" r:id="rId13"/>
    <p:sldId id="271" r:id="rId14"/>
    <p:sldId id="272" r:id="rId15"/>
    <p:sldId id="273" r:id="rId16"/>
    <p:sldId id="275" r:id="rId17"/>
    <p:sldId id="276" r:id="rId18"/>
    <p:sldId id="277" r:id="rId19"/>
    <p:sldId id="278" r:id="rId20"/>
    <p:sldId id="279" r:id="rId2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730474-3B77-4089-A2C9-4D1CE0D0D9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9862B9-6D6D-4231-AD21-6BF2CF55EC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45E344-182A-4082-B08C-5714D8D680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4315B3-FBAD-4289-9AAC-7ABFBCA833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5A7433-6BAB-4EED-B52D-3905F60E0F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2DFDF9-182E-4873-B545-689E47EBAF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79FC51-14EA-4462-86E1-2D5103B08C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074F87-5AC1-4BA9-95F9-9840A290D4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FFF2F6-4FE6-439E-A11D-854CF15CF6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050EC7-1C25-4EF5-8294-AACB1E4F0A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C80F70-D136-4717-A44F-009F83FBBE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2897EC-4B8F-430C-92D6-206037003C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7AD4E6-D5F5-480B-BB9D-D2B7A101C0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5B64A691-6B67-4D90-9269-BC123C2E06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7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hr-HR" sz="5400" smtClean="0"/>
              <a:t>I centri abitati del litorale</a:t>
            </a:r>
            <a:endParaRPr lang="en-US" sz="5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sz="4000" smtClean="0"/>
              <a:t>Sebenico</a:t>
            </a:r>
            <a:br>
              <a:rPr lang="hr-HR" sz="4000" smtClean="0"/>
            </a:br>
            <a:r>
              <a:rPr lang="hr-HR" sz="4000" smtClean="0"/>
              <a:t>(Šibenik)</a:t>
            </a:r>
            <a:endParaRPr lang="en-US" sz="4000" smtClean="0"/>
          </a:p>
        </p:txBody>
      </p:sp>
      <p:sp>
        <p:nvSpPr>
          <p:cNvPr id="11267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74713" cy="965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hr-HR" sz="2800" smtClean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hr-HR" sz="2800" smtClean="0"/>
          </a:p>
        </p:txBody>
      </p:sp>
      <p:pic>
        <p:nvPicPr>
          <p:cNvPr id="11268" name="Picture 6" descr="613053_sibenik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55875" y="1628775"/>
            <a:ext cx="4038600" cy="39243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sz="4000" b="1" smtClean="0"/>
              <a:t>Pola</a:t>
            </a:r>
            <a:br>
              <a:rPr lang="hr-HR" sz="4000" b="1" smtClean="0"/>
            </a:br>
            <a:r>
              <a:rPr lang="hr-HR" sz="4000" b="1" smtClean="0"/>
              <a:t>(Pula)</a:t>
            </a:r>
            <a:endParaRPr lang="en-US" sz="4000" b="1" smtClean="0"/>
          </a:p>
        </p:txBody>
      </p:sp>
      <p:sp>
        <p:nvSpPr>
          <p:cNvPr id="12291" name="Rectangle 9"/>
          <p:cNvSpPr>
            <a:spLocks noGrp="1" noChangeArrowheads="1"/>
          </p:cNvSpPr>
          <p:nvPr>
            <p:ph type="body" sz="half" idx="1"/>
          </p:nvPr>
        </p:nvSpPr>
        <p:spPr>
          <a:xfrm>
            <a:off x="539750" y="1557338"/>
            <a:ext cx="4038600" cy="4525962"/>
          </a:xfrm>
        </p:spPr>
        <p:txBody>
          <a:bodyPr/>
          <a:lstStyle/>
          <a:p>
            <a:pPr eaLnBrk="1" hangingPunct="1"/>
            <a:endParaRPr lang="hr-HR" sz="2800" smtClean="0"/>
          </a:p>
          <a:p>
            <a:pPr eaLnBrk="1" hangingPunct="1">
              <a:buFontTx/>
              <a:buNone/>
            </a:pPr>
            <a:endParaRPr lang="hr-HR" sz="2800" smtClean="0"/>
          </a:p>
        </p:txBody>
      </p:sp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8175" y="2060575"/>
            <a:ext cx="5194300" cy="3240088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434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434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sz="4000" smtClean="0"/>
              <a:t>Ragusa</a:t>
            </a:r>
            <a:br>
              <a:rPr lang="hr-HR" sz="4000" smtClean="0"/>
            </a:br>
            <a:r>
              <a:rPr lang="hr-HR" sz="4000" smtClean="0"/>
              <a:t>(Dubrovnik)</a:t>
            </a:r>
            <a:endParaRPr lang="en-US" sz="4000" smtClean="0"/>
          </a:p>
        </p:txBody>
      </p:sp>
      <p:sp>
        <p:nvSpPr>
          <p:cNvPr id="13315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1235075" cy="820738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hr-HR" sz="1600" smtClean="0"/>
          </a:p>
          <a:p>
            <a:pPr eaLnBrk="1" hangingPunct="1">
              <a:lnSpc>
                <a:spcPct val="80000"/>
              </a:lnSpc>
            </a:pPr>
            <a:endParaRPr lang="hr-HR" sz="1600" smtClean="0"/>
          </a:p>
          <a:p>
            <a:pPr eaLnBrk="1" hangingPunct="1">
              <a:lnSpc>
                <a:spcPct val="80000"/>
              </a:lnSpc>
            </a:pPr>
            <a:endParaRPr lang="hr-HR" sz="1600" smtClean="0"/>
          </a:p>
        </p:txBody>
      </p:sp>
      <p:pic>
        <p:nvPicPr>
          <p:cNvPr id="13316" name="Picture 6" descr="dubrovnik1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55875" y="1989138"/>
            <a:ext cx="3960813" cy="33845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sz="4000" smtClean="0"/>
              <a:t>Sulle isole:</a:t>
            </a:r>
            <a:br>
              <a:rPr lang="hr-HR" sz="4000" smtClean="0"/>
            </a:br>
            <a:endParaRPr lang="en-US" sz="4000" smtClean="0"/>
          </a:p>
        </p:txBody>
      </p:sp>
      <p:sp>
        <p:nvSpPr>
          <p:cNvPr id="14339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algn="ctr" eaLnBrk="1" hangingPunct="1">
              <a:buFontTx/>
              <a:buNone/>
            </a:pPr>
            <a:r>
              <a:rPr lang="hr-HR" sz="2800" b="1" smtClean="0"/>
              <a:t>Lussinpiccolo</a:t>
            </a:r>
          </a:p>
          <a:p>
            <a:pPr algn="ctr" eaLnBrk="1" hangingPunct="1">
              <a:buFontTx/>
              <a:buNone/>
            </a:pPr>
            <a:r>
              <a:rPr lang="hr-HR" sz="2800" b="1" smtClean="0"/>
              <a:t>(Mali Lošinj)</a:t>
            </a:r>
          </a:p>
          <a:p>
            <a:pPr eaLnBrk="1" hangingPunct="1">
              <a:buFontTx/>
              <a:buNone/>
            </a:pPr>
            <a:endParaRPr lang="hr-HR" sz="2800" smtClean="0"/>
          </a:p>
          <a:p>
            <a:pPr eaLnBrk="1" hangingPunct="1">
              <a:buFontTx/>
              <a:buNone/>
            </a:pPr>
            <a:r>
              <a:rPr lang="hr-HR" sz="2800" smtClean="0"/>
              <a:t>   </a:t>
            </a:r>
            <a:endParaRPr lang="en-US" sz="2800" smtClean="0"/>
          </a:p>
        </p:txBody>
      </p:sp>
      <p:pic>
        <p:nvPicPr>
          <p:cNvPr id="14340" name="Picture 6" descr="mali_losinj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8200" y="2032000"/>
            <a:ext cx="4038600" cy="366236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sz="4000" smtClean="0"/>
              <a:t>Veglia</a:t>
            </a:r>
            <a:br>
              <a:rPr lang="hr-HR" sz="4000" smtClean="0"/>
            </a:br>
            <a:r>
              <a:rPr lang="hr-HR" sz="4000" smtClean="0"/>
              <a:t>(Krk)</a:t>
            </a:r>
            <a:endParaRPr lang="en-US" sz="4000" smtClean="0"/>
          </a:p>
        </p:txBody>
      </p:sp>
      <p:pic>
        <p:nvPicPr>
          <p:cNvPr id="15363" name="Picture 6" descr="grad-krk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771775" y="1989138"/>
            <a:ext cx="3744913" cy="33845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sz="4000" smtClean="0"/>
              <a:t>Arbe</a:t>
            </a:r>
            <a:br>
              <a:rPr lang="hr-HR" sz="4000" smtClean="0"/>
            </a:br>
            <a:r>
              <a:rPr lang="hr-HR" sz="4000" smtClean="0"/>
              <a:t>(Rab)</a:t>
            </a:r>
            <a:endParaRPr lang="en-US" sz="4000" smtClean="0"/>
          </a:p>
        </p:txBody>
      </p:sp>
      <p:sp>
        <p:nvSpPr>
          <p:cNvPr id="16387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1522413" cy="1036638"/>
          </a:xfrm>
        </p:spPr>
        <p:txBody>
          <a:bodyPr/>
          <a:lstStyle/>
          <a:p>
            <a:pPr eaLnBrk="1" hangingPunct="1"/>
            <a:endParaRPr lang="hr-HR" sz="2800" smtClean="0"/>
          </a:p>
          <a:p>
            <a:pPr eaLnBrk="1" hangingPunct="1">
              <a:buFontTx/>
              <a:buNone/>
            </a:pPr>
            <a:endParaRPr lang="hr-HR" sz="2800" smtClean="0"/>
          </a:p>
        </p:txBody>
      </p:sp>
      <p:pic>
        <p:nvPicPr>
          <p:cNvPr id="16388" name="Picture 6" descr="rab2_v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55875" y="1844675"/>
            <a:ext cx="4038600" cy="35052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sz="4000" smtClean="0"/>
              <a:t>Nell´entroterra istriano:</a:t>
            </a:r>
            <a:endParaRPr lang="en-US" sz="4000" smtClean="0"/>
          </a:p>
        </p:txBody>
      </p:sp>
      <p:sp>
        <p:nvSpPr>
          <p:cNvPr id="17411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endParaRPr lang="hr-HR" sz="2800" smtClean="0"/>
          </a:p>
          <a:p>
            <a:pPr eaLnBrk="1" hangingPunct="1">
              <a:buFontTx/>
              <a:buNone/>
            </a:pPr>
            <a:endParaRPr lang="hr-HR" sz="2800" smtClean="0"/>
          </a:p>
          <a:p>
            <a:pPr eaLnBrk="1" hangingPunct="1">
              <a:buFontTx/>
              <a:buNone/>
            </a:pPr>
            <a:endParaRPr lang="hr-HR" sz="2800" smtClean="0"/>
          </a:p>
          <a:p>
            <a:pPr algn="ctr" eaLnBrk="1" hangingPunct="1">
              <a:buFontTx/>
              <a:buNone/>
            </a:pPr>
            <a:r>
              <a:rPr lang="hr-HR" sz="4800" smtClean="0"/>
              <a:t>Pisino</a:t>
            </a:r>
          </a:p>
          <a:p>
            <a:pPr algn="ctr" eaLnBrk="1" hangingPunct="1">
              <a:buFontTx/>
              <a:buNone/>
            </a:pPr>
            <a:r>
              <a:rPr lang="hr-HR" sz="4800" smtClean="0"/>
              <a:t>(Pazin)</a:t>
            </a:r>
            <a:endParaRPr lang="en-US" sz="4800" smtClean="0"/>
          </a:p>
        </p:txBody>
      </p:sp>
      <p:pic>
        <p:nvPicPr>
          <p:cNvPr id="17412" name="Picture 6" descr="pazin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508625" y="1989138"/>
            <a:ext cx="2951163" cy="345598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smtClean="0"/>
              <a:t>Nell´entroterra della Dalmazia:</a:t>
            </a:r>
            <a:endParaRPr lang="en-US" smtClean="0"/>
          </a:p>
        </p:txBody>
      </p:sp>
      <p:sp>
        <p:nvSpPr>
          <p:cNvPr id="18435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endParaRPr lang="hr-HR" sz="2800" smtClean="0"/>
          </a:p>
          <a:p>
            <a:pPr eaLnBrk="1" hangingPunct="1"/>
            <a:endParaRPr lang="hr-HR" sz="2800" smtClean="0"/>
          </a:p>
          <a:p>
            <a:pPr eaLnBrk="1" hangingPunct="1"/>
            <a:endParaRPr lang="hr-HR" sz="2800" smtClean="0"/>
          </a:p>
          <a:p>
            <a:pPr algn="ctr" eaLnBrk="1" hangingPunct="1">
              <a:buFontTx/>
              <a:buNone/>
            </a:pPr>
            <a:r>
              <a:rPr lang="hr-HR" sz="4400" smtClean="0"/>
              <a:t>DRNIŠ</a:t>
            </a:r>
          </a:p>
          <a:p>
            <a:pPr eaLnBrk="1" hangingPunct="1"/>
            <a:endParaRPr lang="hr-HR" sz="4400" smtClean="0"/>
          </a:p>
          <a:p>
            <a:pPr eaLnBrk="1" hangingPunct="1">
              <a:buFontTx/>
              <a:buNone/>
            </a:pPr>
            <a:endParaRPr lang="en-US" sz="2800" smtClean="0"/>
          </a:p>
        </p:txBody>
      </p:sp>
      <p:pic>
        <p:nvPicPr>
          <p:cNvPr id="18436" name="Picture 6" descr="Drnis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8200" y="2347913"/>
            <a:ext cx="4038600" cy="293846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smtClean="0"/>
              <a:t>KNIN</a:t>
            </a:r>
            <a:endParaRPr lang="en-US" smtClean="0"/>
          </a:p>
        </p:txBody>
      </p:sp>
      <p:sp>
        <p:nvSpPr>
          <p:cNvPr id="1945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205038"/>
            <a:ext cx="1522413" cy="3921125"/>
          </a:xfrm>
        </p:spPr>
        <p:txBody>
          <a:bodyPr/>
          <a:lstStyle/>
          <a:p>
            <a:pPr eaLnBrk="1" hangingPunct="1"/>
            <a:endParaRPr lang="hr-HR" sz="2800" smtClean="0"/>
          </a:p>
          <a:p>
            <a:pPr eaLnBrk="1" hangingPunct="1">
              <a:buFontTx/>
              <a:buNone/>
            </a:pPr>
            <a:endParaRPr lang="en-US" sz="2800" smtClean="0"/>
          </a:p>
        </p:txBody>
      </p:sp>
      <p:pic>
        <p:nvPicPr>
          <p:cNvPr id="19460" name="Picture 7" descr="Knin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55875" y="2205038"/>
            <a:ext cx="4038600" cy="293846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smtClean="0"/>
              <a:t>METKOVIĆ</a:t>
            </a:r>
            <a:endParaRPr lang="en-US" smtClean="0"/>
          </a:p>
        </p:txBody>
      </p:sp>
      <p:sp>
        <p:nvSpPr>
          <p:cNvPr id="20483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endParaRPr lang="hr-HR" sz="2800" smtClean="0"/>
          </a:p>
          <a:p>
            <a:pPr eaLnBrk="1" hangingPunct="1"/>
            <a:endParaRPr lang="hr-HR" sz="2800" smtClean="0"/>
          </a:p>
          <a:p>
            <a:pPr eaLnBrk="1" hangingPunct="1">
              <a:buFontTx/>
              <a:buNone/>
            </a:pPr>
            <a:endParaRPr lang="en-US" sz="2800" smtClean="0"/>
          </a:p>
        </p:txBody>
      </p:sp>
      <p:pic>
        <p:nvPicPr>
          <p:cNvPr id="20484" name="Picture 6" descr="metkovic_v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627313" y="2060575"/>
            <a:ext cx="4038600" cy="28035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585788" cy="274637"/>
          </a:xfrm>
        </p:spPr>
        <p:txBody>
          <a:bodyPr/>
          <a:lstStyle/>
          <a:p>
            <a:pPr eaLnBrk="1" hangingPunct="1"/>
            <a:endParaRPr lang="sr-Latn-CS" sz="4000" smtClean="0"/>
          </a:p>
        </p:txBody>
      </p:sp>
      <p:sp>
        <p:nvSpPr>
          <p:cNvPr id="3075" name="Rectangle 5"/>
          <p:cNvSpPr>
            <a:spLocks noGrp="1" noChangeArrowheads="1"/>
          </p:cNvSpPr>
          <p:nvPr>
            <p:ph idx="1"/>
          </p:nvPr>
        </p:nvSpPr>
        <p:spPr>
          <a:xfrm>
            <a:off x="468313" y="981075"/>
            <a:ext cx="822960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hr-HR" smtClean="0"/>
              <a:t>Le case dei centri storici delle citta`e dei villaggi sono costruite in pietra </a:t>
            </a:r>
            <a:endParaRPr lang="en-US" smtClean="0"/>
          </a:p>
        </p:txBody>
      </p:sp>
      <p:pic>
        <p:nvPicPr>
          <p:cNvPr id="3076" name="Picture 6" descr="primorska kamen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50" y="2276475"/>
            <a:ext cx="5616575" cy="367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smtClean="0"/>
              <a:t>SINJ</a:t>
            </a:r>
            <a:endParaRPr lang="en-US" smtClean="0"/>
          </a:p>
        </p:txBody>
      </p:sp>
      <p:sp>
        <p:nvSpPr>
          <p:cNvPr id="2150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1450975" cy="1323975"/>
          </a:xfrm>
        </p:spPr>
        <p:txBody>
          <a:bodyPr/>
          <a:lstStyle/>
          <a:p>
            <a:pPr eaLnBrk="1" hangingPunct="1"/>
            <a:endParaRPr lang="hr-HR" sz="2800" smtClean="0"/>
          </a:p>
        </p:txBody>
      </p:sp>
      <p:pic>
        <p:nvPicPr>
          <p:cNvPr id="21508" name="Picture 7" descr="sinj2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484438" y="2349500"/>
            <a:ext cx="4038600" cy="26924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sz="3600" smtClean="0"/>
              <a:t>In Istria</a:t>
            </a:r>
            <a:endParaRPr lang="en-US" sz="3600" smtClean="0"/>
          </a:p>
        </p:txBody>
      </p:sp>
      <p:sp>
        <p:nvSpPr>
          <p:cNvPr id="4099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hr-HR" sz="2800" smtClean="0"/>
              <a:t>I villaggi sorgono sui colli</a:t>
            </a:r>
          </a:p>
          <a:p>
            <a:pPr eaLnBrk="1" hangingPunct="1"/>
            <a:r>
              <a:rPr lang="hr-HR" sz="2800" smtClean="0"/>
              <a:t>Le case sono raggruppate una vicina all´altra</a:t>
            </a:r>
          </a:p>
          <a:p>
            <a:pPr eaLnBrk="1" hangingPunct="1"/>
            <a:r>
              <a:rPr lang="hr-HR" sz="2800" smtClean="0"/>
              <a:t>Le vie sono strette</a:t>
            </a:r>
          </a:p>
          <a:p>
            <a:pPr eaLnBrk="1" hangingPunct="1"/>
            <a:r>
              <a:rPr lang="hr-HR" sz="2800" smtClean="0"/>
              <a:t>Ai piedi dei colli ci sono i vigneti</a:t>
            </a:r>
            <a:endParaRPr lang="en-US" sz="2800" smtClean="0"/>
          </a:p>
        </p:txBody>
      </p:sp>
      <p:pic>
        <p:nvPicPr>
          <p:cNvPr id="4100" name="Picture 26" descr="istarsko naselje"/>
          <p:cNvPicPr>
            <a:picLocks noChangeAspect="1" noChangeArrowheads="1"/>
          </p:cNvPicPr>
          <p:nvPr>
            <p:ph sz="quarter" idx="3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3438" y="2205038"/>
            <a:ext cx="2916237" cy="21875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title"/>
          </p:nvPr>
        </p:nvSpPr>
        <p:spPr>
          <a:xfrm>
            <a:off x="539750" y="908050"/>
            <a:ext cx="8229600" cy="1143000"/>
          </a:xfrm>
        </p:spPr>
        <p:txBody>
          <a:bodyPr/>
          <a:lstStyle/>
          <a:p>
            <a:pPr eaLnBrk="1" hangingPunct="1"/>
            <a:r>
              <a:rPr lang="hr-HR" sz="4000" smtClean="0"/>
              <a:t>Nell´entroterra della Dalmazia e sulle isole i villaggi sono piccoli e sparpagliati</a:t>
            </a:r>
            <a:endParaRPr lang="en-US" sz="4000" smtClean="0"/>
          </a:p>
        </p:txBody>
      </p:sp>
      <p:pic>
        <p:nvPicPr>
          <p:cNvPr id="5123" name="Picture 6" descr="sela u unutrašnjosti"/>
          <p:cNvPicPr>
            <a:picLocks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979613" y="2924175"/>
            <a:ext cx="5688012" cy="311943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smtClean="0"/>
              <a:t>Le citta`</a:t>
            </a:r>
            <a:endParaRPr lang="en-US" smtClean="0"/>
          </a:p>
        </p:txBody>
      </p:sp>
      <p:sp>
        <p:nvSpPr>
          <p:cNvPr id="6147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hr-HR" sz="2800" smtClean="0"/>
              <a:t>Le citta` sono antiche</a:t>
            </a:r>
          </a:p>
          <a:p>
            <a:pPr eaLnBrk="1" hangingPunct="1"/>
            <a:r>
              <a:rPr lang="hr-HR" sz="2800" smtClean="0"/>
              <a:t>Le citta`piu` grandi sorgono sulla fascia costiera</a:t>
            </a:r>
          </a:p>
        </p:txBody>
      </p:sp>
      <p:pic>
        <p:nvPicPr>
          <p:cNvPr id="6148" name="Picture 8" descr="uske ulice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159375" y="1600200"/>
            <a:ext cx="3014663" cy="452596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sz="4000" smtClean="0"/>
              <a:t>Il piu` grande centro urbano del litorale e`</a:t>
            </a:r>
            <a:endParaRPr lang="en-US" sz="4000" smtClean="0"/>
          </a:p>
        </p:txBody>
      </p:sp>
      <p:sp>
        <p:nvSpPr>
          <p:cNvPr id="7171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hr-HR" sz="2800" b="1" smtClean="0"/>
              <a:t>            </a:t>
            </a:r>
          </a:p>
          <a:p>
            <a:pPr eaLnBrk="1" hangingPunct="1">
              <a:buFontTx/>
              <a:buNone/>
            </a:pPr>
            <a:endParaRPr lang="hr-HR" sz="2800" b="1" smtClean="0"/>
          </a:p>
          <a:p>
            <a:pPr eaLnBrk="1" hangingPunct="1">
              <a:buFontTx/>
              <a:buNone/>
            </a:pPr>
            <a:endParaRPr lang="hr-HR" sz="2800" b="1" smtClean="0"/>
          </a:p>
          <a:p>
            <a:pPr eaLnBrk="1" hangingPunct="1">
              <a:buFontTx/>
              <a:buNone/>
            </a:pPr>
            <a:r>
              <a:rPr lang="hr-HR" sz="2800" b="1" smtClean="0"/>
              <a:t>       </a:t>
            </a:r>
            <a:r>
              <a:rPr lang="hr-HR" sz="4000" b="1" smtClean="0"/>
              <a:t>SPALATO  	(Split)</a:t>
            </a:r>
            <a:endParaRPr lang="en-US" sz="4000" smtClean="0"/>
          </a:p>
        </p:txBody>
      </p:sp>
      <p:pic>
        <p:nvPicPr>
          <p:cNvPr id="7172" name="Picture 6" descr="arena_amfiteatar_pula_croatia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8200" y="2284413"/>
            <a:ext cx="4038600" cy="3157537"/>
          </a:xfrm>
          <a:noFill/>
        </p:spPr>
      </p:pic>
      <p:pic>
        <p:nvPicPr>
          <p:cNvPr id="7173" name="Picture 8" descr="SPLIT_MARJAN_IMG_50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773238"/>
            <a:ext cx="4038600" cy="388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Segue...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4402138" cy="4525963"/>
          </a:xfrm>
        </p:spPr>
        <p:txBody>
          <a:bodyPr/>
          <a:lstStyle/>
          <a:p>
            <a:r>
              <a:rPr lang="hr-HR" sz="4000" b="1" smtClean="0"/>
              <a:t>FIUME</a:t>
            </a:r>
          </a:p>
          <a:p>
            <a:pPr>
              <a:buFontTx/>
              <a:buNone/>
            </a:pPr>
            <a:r>
              <a:rPr lang="hr-HR" sz="4000" b="1" smtClean="0"/>
              <a:t>	(Rijeka)</a:t>
            </a:r>
          </a:p>
          <a:p>
            <a:r>
              <a:rPr lang="hr-HR" sz="4000" smtClean="0"/>
              <a:t>E` il porto piu` importante della Croazia</a:t>
            </a:r>
          </a:p>
          <a:p>
            <a:pPr>
              <a:buFontTx/>
              <a:buNone/>
            </a:pPr>
            <a:endParaRPr lang="hr-HR" sz="4000" smtClean="0"/>
          </a:p>
        </p:txBody>
      </p:sp>
      <p:pic>
        <p:nvPicPr>
          <p:cNvPr id="8196" name="Picture 7" descr="rijeka_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1557338"/>
            <a:ext cx="4038600" cy="411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sz="4000" smtClean="0"/>
              <a:t>Parenzo</a:t>
            </a:r>
            <a:br>
              <a:rPr lang="hr-HR" sz="4000" smtClean="0"/>
            </a:br>
            <a:r>
              <a:rPr lang="hr-HR" sz="4000" smtClean="0"/>
              <a:t>(Poreč)</a:t>
            </a:r>
            <a:endParaRPr lang="en-US" sz="4000" smtClean="0"/>
          </a:p>
        </p:txBody>
      </p:sp>
      <p:pic>
        <p:nvPicPr>
          <p:cNvPr id="9219" name="Picture 5" descr="porec"/>
          <p:cNvPicPr>
            <a:picLocks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051050" y="1700213"/>
            <a:ext cx="4968875" cy="396081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sz="4000" smtClean="0"/>
              <a:t>Zara</a:t>
            </a:r>
            <a:br>
              <a:rPr lang="hr-HR" sz="4000" smtClean="0"/>
            </a:br>
            <a:r>
              <a:rPr lang="hr-HR" sz="4000" smtClean="0"/>
              <a:t>(Zadar)</a:t>
            </a:r>
            <a:endParaRPr lang="en-US" sz="4000" smtClean="0"/>
          </a:p>
        </p:txBody>
      </p:sp>
      <p:sp>
        <p:nvSpPr>
          <p:cNvPr id="10243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42913" cy="5334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hr-HR" sz="1600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hr-HR" sz="1600" smtClean="0"/>
          </a:p>
        </p:txBody>
      </p:sp>
      <p:pic>
        <p:nvPicPr>
          <p:cNvPr id="10244" name="Picture 7" descr="Zadar"/>
          <p:cNvPicPr>
            <a:picLocks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58888" y="1628775"/>
            <a:ext cx="3240087" cy="2520950"/>
          </a:xfrm>
          <a:noFill/>
        </p:spPr>
      </p:pic>
      <p:pic>
        <p:nvPicPr>
          <p:cNvPr id="10245" name="Picture 9" descr="org"/>
          <p:cNvPicPr>
            <a:picLocks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43438" y="3141663"/>
            <a:ext cx="3276600" cy="23749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1">
      <a:dk1>
        <a:srgbClr val="3E3E5C"/>
      </a:dk1>
      <a:lt1>
        <a:srgbClr val="FFFFFF"/>
      </a:lt1>
      <a:dk2>
        <a:srgbClr val="666699"/>
      </a:dk2>
      <a:lt2>
        <a:srgbClr val="FFFFFF"/>
      </a:lt2>
      <a:accent1>
        <a:srgbClr val="60597B"/>
      </a:accent1>
      <a:accent2>
        <a:srgbClr val="6666FF"/>
      </a:accent2>
      <a:accent3>
        <a:srgbClr val="B8B8CA"/>
      </a:accent3>
      <a:accent4>
        <a:srgbClr val="DADADA"/>
      </a:accent4>
      <a:accent5>
        <a:srgbClr val="B6B5BF"/>
      </a:accent5>
      <a:accent6>
        <a:srgbClr val="5C5CE7"/>
      </a:accent6>
      <a:hlink>
        <a:srgbClr val="99CCFF"/>
      </a:hlink>
      <a:folHlink>
        <a:srgbClr val="FFFF9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119</Words>
  <Application>Microsoft Office PowerPoint</Application>
  <PresentationFormat>Prikaz na zaslonu (4:3)</PresentationFormat>
  <Paragraphs>48</Paragraphs>
  <Slides>20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2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20</vt:i4>
      </vt:variant>
    </vt:vector>
  </HeadingPairs>
  <TitlesOfParts>
    <vt:vector size="23" baseType="lpstr">
      <vt:lpstr>Arial</vt:lpstr>
      <vt:lpstr>Calibri</vt:lpstr>
      <vt:lpstr>Default Design</vt:lpstr>
      <vt:lpstr>I centri abitati del litorale</vt:lpstr>
      <vt:lpstr>Slajd 2</vt:lpstr>
      <vt:lpstr>In Istria</vt:lpstr>
      <vt:lpstr>Nell´entroterra della Dalmazia e sulle isole i villaggi sono piccoli e sparpagliati</vt:lpstr>
      <vt:lpstr>Le citta`</vt:lpstr>
      <vt:lpstr>Il piu` grande centro urbano del litorale e`</vt:lpstr>
      <vt:lpstr>Segue...</vt:lpstr>
      <vt:lpstr>Parenzo (Poreč)</vt:lpstr>
      <vt:lpstr>Zara (Zadar)</vt:lpstr>
      <vt:lpstr>Sebenico (Šibenik)</vt:lpstr>
      <vt:lpstr>Pola (Pula)</vt:lpstr>
      <vt:lpstr>Ragusa (Dubrovnik)</vt:lpstr>
      <vt:lpstr>Sulle isole: </vt:lpstr>
      <vt:lpstr>Veglia (Krk)</vt:lpstr>
      <vt:lpstr>Arbe (Rab)</vt:lpstr>
      <vt:lpstr>Nell´entroterra istriano:</vt:lpstr>
      <vt:lpstr>Nell´entroterra della Dalmazia:</vt:lpstr>
      <vt:lpstr>KNIN</vt:lpstr>
      <vt:lpstr>METKOVIĆ</vt:lpstr>
      <vt:lpstr>SINJ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NASELJA PRIMORSKOG KRAJA</dc:title>
  <dc:creator>AL feat.LO</dc:creator>
  <cp:lastModifiedBy>Višnja</cp:lastModifiedBy>
  <cp:revision>5</cp:revision>
  <dcterms:created xsi:type="dcterms:W3CDTF">2009-10-19T19:02:27Z</dcterms:created>
  <dcterms:modified xsi:type="dcterms:W3CDTF">2010-10-31T12:22:45Z</dcterms:modified>
</cp:coreProperties>
</file>