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8" r:id="rId5"/>
    <p:sldId id="259" r:id="rId6"/>
    <p:sldId id="263" r:id="rId7"/>
    <p:sldId id="264" r:id="rId8"/>
    <p:sldId id="262" r:id="rId9"/>
    <p:sldId id="260" r:id="rId10"/>
    <p:sldId id="265" r:id="rId11"/>
    <p:sldId id="266" r:id="rId12"/>
    <p:sldId id="270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3399"/>
    <a:srgbClr val="CC33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E75EC5E-89F1-400C-9FFE-FE9AC23D129E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F25EDA-BACE-4645-A123-519B6823A7E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5EC5E-89F1-400C-9FFE-FE9AC23D129E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5EDA-BACE-4645-A123-519B6823A7E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E75EC5E-89F1-400C-9FFE-FE9AC23D129E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F25EDA-BACE-4645-A123-519B6823A7E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5EC5E-89F1-400C-9FFE-FE9AC23D129E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F25EDA-BACE-4645-A123-519B6823A7E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5EC5E-89F1-400C-9FFE-FE9AC23D129E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F25EDA-BACE-4645-A123-519B6823A7E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E75EC5E-89F1-400C-9FFE-FE9AC23D129E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F25EDA-BACE-4645-A123-519B6823A7E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E75EC5E-89F1-400C-9FFE-FE9AC23D129E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F25EDA-BACE-4645-A123-519B6823A7E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5EC5E-89F1-400C-9FFE-FE9AC23D129E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F25EDA-BACE-4645-A123-519B6823A7E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5EC5E-89F1-400C-9FFE-FE9AC23D129E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F25EDA-BACE-4645-A123-519B6823A7E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5EC5E-89F1-400C-9FFE-FE9AC23D129E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F25EDA-BACE-4645-A123-519B6823A7E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E75EC5E-89F1-400C-9FFE-FE9AC23D129E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F25EDA-BACE-4645-A123-519B6823A7E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E75EC5E-89F1-400C-9FFE-FE9AC23D129E}" type="datetimeFigureOut">
              <a:rPr lang="hr-HR" smtClean="0"/>
              <a:pPr/>
              <a:t>27.2.2016.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F25EDA-BACE-4645-A123-519B6823A7E5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136904" cy="4320480"/>
          </a:xfrm>
        </p:spPr>
        <p:txBody>
          <a:bodyPr>
            <a:noAutofit/>
          </a:bodyPr>
          <a:lstStyle/>
          <a:p>
            <a:pPr algn="ctr"/>
            <a:r>
              <a:rPr lang="hr-HR" sz="8000" b="1" dirty="0" smtClean="0">
                <a:latin typeface="Algerian" pitchFamily="82" charset="0"/>
              </a:rPr>
              <a:t>PROŠLOST REPUBLIKE HRVATSKE</a:t>
            </a:r>
            <a:endParaRPr lang="hr-HR" sz="8000" b="1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941168"/>
            <a:ext cx="6705600" cy="685800"/>
          </a:xfrm>
        </p:spPr>
        <p:txBody>
          <a:bodyPr>
            <a:noAutofit/>
          </a:bodyPr>
          <a:lstStyle/>
          <a:p>
            <a:pPr algn="ctr"/>
            <a:r>
              <a:rPr lang="hr-HR" sz="4400" b="1" dirty="0" smtClean="0"/>
              <a:t>-  PONAVLJANJE  -</a:t>
            </a:r>
            <a:endParaRPr lang="hr-HR" sz="4400" b="1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88640"/>
            <a:ext cx="8370512" cy="792088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4. Hrvatska je bila samostalna do:</a:t>
            </a:r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692696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a) 12. st</a:t>
            </a:r>
            <a:endParaRPr lang="hr-HR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1196752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b) 13.st</a:t>
            </a:r>
            <a:endParaRPr lang="hr-HR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168164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c) 14. st </a:t>
            </a:r>
            <a:endParaRPr lang="hr-HR" sz="28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67544" y="2276872"/>
            <a:ext cx="8370512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hr-HR" sz="2900" dirty="0" smtClean="0"/>
              <a:t>5</a:t>
            </a:r>
            <a:r>
              <a:rPr kumimoji="0" lang="hr-H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Prvi</a:t>
            </a:r>
            <a:r>
              <a:rPr kumimoji="0" lang="hr-HR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hrvatski pravopis objavljen je:</a:t>
            </a:r>
            <a:endParaRPr kumimoji="0" lang="hr-HR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3608" y="2780928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a) 1851. godine</a:t>
            </a:r>
            <a:endParaRPr lang="hr-HR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043608" y="3284984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b) 1830. godine</a:t>
            </a:r>
            <a:endParaRPr lang="hr-HR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115616" y="378904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c) 1840. godine </a:t>
            </a:r>
            <a:endParaRPr lang="hr-HR" sz="28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93976" y="4437112"/>
            <a:ext cx="8370512" cy="93610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hr-HR" sz="2800" dirty="0" smtClean="0"/>
              <a:t>6. U vremenu do 1991. godine Hrvatska je bila jedna od   republika u državi:  </a:t>
            </a:r>
            <a:endParaRPr kumimoji="0" lang="hr-H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5616" y="5282044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a) Jugoslaviji</a:t>
            </a:r>
            <a:endParaRPr lang="hr-HR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1115616" y="5714092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b) Njemačkoj   </a:t>
            </a:r>
            <a:endParaRPr lang="hr-HR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1187624" y="6146140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c) Rusiji </a:t>
            </a: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8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6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84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6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5" grpId="1"/>
      <p:bldP spid="6" grpId="0"/>
      <p:bldP spid="7" grpId="0"/>
      <p:bldP spid="9" grpId="0" build="p"/>
      <p:bldP spid="10" grpId="0"/>
      <p:bldP spid="11" grpId="0"/>
      <p:bldP spid="11" grpId="1"/>
      <p:bldP spid="12" grpId="0"/>
      <p:bldP spid="14" grpId="0" build="p"/>
      <p:bldP spid="15" grpId="0"/>
      <p:bldP spid="15" grpId="1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49960" y="2276872"/>
            <a:ext cx="8370512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hr-HR" sz="2900" dirty="0" smtClean="0"/>
              <a:t>8. Himna europske unije je: </a:t>
            </a:r>
            <a:endParaRPr kumimoji="0" lang="hr-HR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2852936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a) Oda radosti</a:t>
            </a:r>
            <a:endParaRPr lang="hr-HR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3337828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b) Lijepa naša domovino </a:t>
            </a:r>
            <a:endParaRPr lang="hr-HR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3841884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c) Himna radosti</a:t>
            </a:r>
            <a:endParaRPr lang="hr-HR" sz="28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1560" y="4437112"/>
            <a:ext cx="8370512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hr-HR" sz="2900" dirty="0" smtClean="0"/>
              <a:t>9. Dan neovisnosti slavimo: </a:t>
            </a:r>
            <a:endParaRPr kumimoji="0" lang="hr-HR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5013176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a) 5. kolovoza</a:t>
            </a:r>
            <a:endParaRPr lang="hr-HR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043608" y="5517232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b) 1. srpnja</a:t>
            </a:r>
            <a:endParaRPr lang="hr-HR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043608" y="6002124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c) 8. listopada</a:t>
            </a:r>
            <a:endParaRPr lang="hr-HR" sz="28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95536" y="260648"/>
            <a:ext cx="8370512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hr-HR" sz="2900" dirty="0" smtClean="0"/>
              <a:t>7. Tijekom 20. stoljeća na području RH vođena su: </a:t>
            </a:r>
            <a:endParaRPr kumimoji="0" lang="hr-HR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9592" y="764704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a) 4 rata</a:t>
            </a:r>
            <a:endParaRPr lang="hr-HR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899592" y="1249596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b) 3 rata</a:t>
            </a:r>
            <a:endParaRPr lang="hr-HR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899592" y="1753652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c) 2 rata</a:t>
            </a: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autoRev="1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5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autoRev="1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5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autoRev="1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6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84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5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50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6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5" grpId="1"/>
      <p:bldP spid="6" grpId="0"/>
      <p:bldP spid="7" grpId="0"/>
      <p:bldP spid="8" grpId="0" build="p"/>
      <p:bldP spid="9" grpId="0"/>
      <p:bldP spid="10" grpId="0"/>
      <p:bldP spid="11" grpId="0"/>
      <p:bldP spid="11" grpId="1"/>
      <p:bldP spid="12" grpId="0" build="p"/>
      <p:bldP spid="13" grpId="0"/>
      <p:bldP spid="14" grpId="0" build="allAtOnce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514528" cy="11521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VREMENSKA LENTA</a:t>
            </a:r>
            <a:endParaRPr lang="hr-HR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268760"/>
            <a:ext cx="835292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Nacrtaj lentu vremena i na njoj označi stoljeće:</a:t>
            </a:r>
          </a:p>
          <a:p>
            <a:endParaRPr lang="hr-HR" sz="12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sz="3200" dirty="0" smtClean="0">
                <a:solidFill>
                  <a:srgbClr val="CC3399"/>
                </a:solidFill>
              </a:rPr>
              <a:t>a) dolaska Hrvata </a:t>
            </a:r>
          </a:p>
          <a:p>
            <a:r>
              <a:rPr lang="hr-HR" sz="3200" dirty="0" smtClean="0">
                <a:solidFill>
                  <a:srgbClr val="00B050"/>
                </a:solidFill>
              </a:rPr>
              <a:t>b) prihvaćanja kršćanstva</a:t>
            </a:r>
          </a:p>
          <a:p>
            <a:r>
              <a:rPr lang="hr-HR" sz="3200" dirty="0" smtClean="0">
                <a:solidFill>
                  <a:srgbClr val="002060"/>
                </a:solidFill>
              </a:rPr>
              <a:t>c)  krunidbe kralja Tomislava</a:t>
            </a:r>
          </a:p>
          <a:p>
            <a:r>
              <a:rPr lang="hr-HR" sz="3200" dirty="0" smtClean="0">
                <a:solidFill>
                  <a:schemeClr val="accent2">
                    <a:lumMod val="50000"/>
                  </a:schemeClr>
                </a:solidFill>
              </a:rPr>
              <a:t>d) ulaska Kraljevine Hrvatske u zajedničku državu </a:t>
            </a:r>
          </a:p>
          <a:p>
            <a:r>
              <a:rPr lang="hr-HR" sz="3200" dirty="0" smtClean="0">
                <a:solidFill>
                  <a:schemeClr val="accent2">
                    <a:lumMod val="50000"/>
                  </a:schemeClr>
                </a:solidFill>
              </a:rPr>
              <a:t>    s Mađarima</a:t>
            </a:r>
          </a:p>
          <a:p>
            <a:r>
              <a:rPr lang="hr-HR" sz="3200" dirty="0" smtClean="0">
                <a:solidFill>
                  <a:srgbClr val="FF0000"/>
                </a:solidFill>
              </a:rPr>
              <a:t>e) u kojem je vođena bitka na Krbavskom polju</a:t>
            </a:r>
          </a:p>
          <a:p>
            <a:r>
              <a:rPr lang="hr-HR" sz="3200" dirty="0" smtClean="0">
                <a:solidFill>
                  <a:srgbClr val="FF9900"/>
                </a:solidFill>
              </a:rPr>
              <a:t>f) u kojem je vođena bitka na Mohačkom polju</a:t>
            </a:r>
          </a:p>
          <a:p>
            <a:r>
              <a:rPr lang="hr-H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g) u kojem su vođena tri rata na području RH</a:t>
            </a:r>
          </a:p>
          <a:p>
            <a:endParaRPr lang="hr-HR" dirty="0" smtClean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5400" b="1" dirty="0" smtClean="0"/>
              <a:t>KRIŽALJKA! </a:t>
            </a:r>
            <a:r>
              <a:rPr lang="hr-HR" sz="5400" b="1" dirty="0" smtClean="0">
                <a:sym typeface="Wingdings" pitchFamily="2" charset="2"/>
              </a:rPr>
              <a:t></a:t>
            </a:r>
            <a:endParaRPr lang="hr-HR" sz="5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39552" y="1340768"/>
          <a:ext cx="7501125" cy="5040560"/>
        </p:xfrm>
        <a:graphic>
          <a:graphicData uri="http://schemas.openxmlformats.org/drawingml/2006/table">
            <a:tbl>
              <a:tblPr/>
              <a:tblGrid>
                <a:gridCol w="276086"/>
                <a:gridCol w="113501"/>
                <a:gridCol w="330493"/>
                <a:gridCol w="447147"/>
                <a:gridCol w="340503"/>
                <a:gridCol w="88744"/>
                <a:gridCol w="389065"/>
                <a:gridCol w="464745"/>
                <a:gridCol w="509226"/>
                <a:gridCol w="418731"/>
                <a:gridCol w="423333"/>
                <a:gridCol w="498488"/>
                <a:gridCol w="489285"/>
                <a:gridCol w="531465"/>
                <a:gridCol w="417196"/>
                <a:gridCol w="451706"/>
                <a:gridCol w="437137"/>
                <a:gridCol w="437137"/>
                <a:gridCol w="437137"/>
              </a:tblGrid>
              <a:tr h="3651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0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hr-HR"/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5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hr-HR"/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65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51362">
                <a:tc grid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0298">
                <a:tc grid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89918">
                <a:tc grid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0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4990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367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41906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628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152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52090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900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5791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0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692696"/>
            <a:ext cx="8370512" cy="561662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b="1" dirty="0" smtClean="0"/>
              <a:t>VODORAVNO</a:t>
            </a:r>
            <a:endParaRPr lang="hr-HR" dirty="0" smtClean="0"/>
          </a:p>
          <a:p>
            <a:r>
              <a:rPr lang="hr-HR" dirty="0" smtClean="0"/>
              <a:t>1. Zajednica nekih europskih zemalja.</a:t>
            </a:r>
          </a:p>
          <a:p>
            <a:r>
              <a:rPr lang="hr-HR" dirty="0" smtClean="0"/>
              <a:t>2. Posljednji hrvatski kralj.</a:t>
            </a:r>
          </a:p>
          <a:p>
            <a:r>
              <a:rPr lang="hr-HR" dirty="0" smtClean="0"/>
              <a:t>3. Jedinstveni novac Europske unije.</a:t>
            </a:r>
          </a:p>
          <a:p>
            <a:r>
              <a:rPr lang="hr-HR" dirty="0" smtClean="0"/>
              <a:t>4. Vjera koju su Hrvati prihvatili dolaskom u novu domovinu.</a:t>
            </a:r>
          </a:p>
          <a:p>
            <a:r>
              <a:rPr lang="hr-HR" dirty="0" smtClean="0"/>
              <a:t>5. Stanovnici Venecije (grada i republike u Italiji).</a:t>
            </a:r>
          </a:p>
          <a:p>
            <a:r>
              <a:rPr lang="hr-HR" dirty="0" smtClean="0"/>
              <a:t>6. Prvi hrvatski kralj.</a:t>
            </a:r>
          </a:p>
          <a:p>
            <a:r>
              <a:rPr lang="hr-HR" dirty="0" smtClean="0"/>
              <a:t>7. Najstariji spomenik hrvatskog jezika.</a:t>
            </a:r>
          </a:p>
          <a:p>
            <a:r>
              <a:rPr lang="hr-HR" dirty="0" smtClean="0"/>
              <a:t>8. Nasljedna vladarska obitelj.</a:t>
            </a:r>
          </a:p>
          <a:p>
            <a:r>
              <a:rPr lang="hr-HR" dirty="0" smtClean="0"/>
              <a:t>9. Mjesto na kojem je vođena bitka 1526. godine.</a:t>
            </a:r>
          </a:p>
          <a:p>
            <a:r>
              <a:rPr lang="hr-HR" dirty="0" smtClean="0"/>
              <a:t>10. Država kojom vlada kralj.</a:t>
            </a:r>
          </a:p>
          <a:p>
            <a:r>
              <a:rPr lang="hr-HR" dirty="0" smtClean="0"/>
              <a:t>11. Što slavimo 25. lipnja?</a:t>
            </a:r>
          </a:p>
          <a:p>
            <a:r>
              <a:rPr lang="hr-HR" dirty="0" smtClean="0"/>
              <a:t>12. 1102. godine Kraljevina Hrvatska ušla je u zajedničku državu s ...</a:t>
            </a:r>
          </a:p>
          <a:p>
            <a:r>
              <a:rPr lang="hr-HR" dirty="0" smtClean="0"/>
              <a:t>13. Grad u kojem se nalazi Dioklecijanova palača.</a:t>
            </a:r>
          </a:p>
          <a:p>
            <a:r>
              <a:rPr lang="hr-HR" dirty="0" smtClean="0"/>
              <a:t>14. Država kojom vlada knez. 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3534" y="404663"/>
          <a:ext cx="8496937" cy="5976667"/>
        </p:xfrm>
        <a:graphic>
          <a:graphicData uri="http://schemas.openxmlformats.org/drawingml/2006/table">
            <a:tbl>
              <a:tblPr/>
              <a:tblGrid>
                <a:gridCol w="318071"/>
                <a:gridCol w="130763"/>
                <a:gridCol w="392289"/>
                <a:gridCol w="383007"/>
                <a:gridCol w="382132"/>
                <a:gridCol w="536304"/>
                <a:gridCol w="535422"/>
                <a:gridCol w="586667"/>
                <a:gridCol w="482409"/>
                <a:gridCol w="487710"/>
                <a:gridCol w="574298"/>
                <a:gridCol w="563695"/>
                <a:gridCol w="612289"/>
                <a:gridCol w="480641"/>
                <a:gridCol w="520401"/>
                <a:gridCol w="503613"/>
                <a:gridCol w="503613"/>
                <a:gridCol w="503613"/>
              </a:tblGrid>
              <a:tr h="433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0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hr-HR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J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hr-HR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Č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Ć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33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hr-HR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16615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latin typeface="Times New Roman"/>
                          <a:ea typeface="Calibri"/>
                          <a:cs typeface="Times New Roman"/>
                        </a:rPr>
                        <a:t>Š</a:t>
                      </a:r>
                      <a:endParaRPr lang="hr-HR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Ć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33923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0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hr-HR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latin typeface="Times New Roman"/>
                          <a:ea typeface="Calibri"/>
                          <a:cs typeface="Times New Roman"/>
                        </a:rPr>
                        <a:t>Č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62331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hr-HR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1489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Š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Ć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hr-HR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Č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593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hr-HR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J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05403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endParaRPr lang="hr-HR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Č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LJ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290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hr-HR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LJ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380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Ž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hr-HR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17478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Đ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49393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hr-HR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2437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latin typeface="Times New Roman"/>
                          <a:ea typeface="Calibri"/>
                          <a:cs typeface="Times New Roman"/>
                        </a:rPr>
                        <a:t>Ž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dirty="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hr-HR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hr-HR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100" b="1" dirty="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hr-HR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44" marR="63344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0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56792"/>
            <a:ext cx="7200800" cy="29523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hr-HR" sz="8800" b="1" dirty="0" smtClean="0"/>
              <a:t> TOČNO / NETOČNO</a:t>
            </a:r>
            <a:endParaRPr lang="hr-HR" sz="8800" b="1" dirty="0"/>
          </a:p>
        </p:txBody>
      </p:sp>
      <p:pic>
        <p:nvPicPr>
          <p:cNvPr id="10242" name="Picture 2" descr="http://www.hismus.hr/media/photologue/photos/cache/5852_2_lightbox_1_680_4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149080"/>
            <a:ext cx="3672408" cy="248427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lumMod val="75000"/>
                <a:alpha val="83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3040" y="1988840"/>
            <a:ext cx="8461448" cy="1152128"/>
          </a:xfrm>
        </p:spPr>
        <p:txBody>
          <a:bodyPr>
            <a:normAutofit fontScale="70000" lnSpcReduction="20000"/>
          </a:bodyPr>
          <a:lstStyle/>
          <a:p>
            <a:pPr marL="360363" indent="-360363">
              <a:buNone/>
            </a:pPr>
            <a:r>
              <a:rPr lang="hr-HR" dirty="0" smtClean="0"/>
              <a:t> </a:t>
            </a:r>
            <a:endParaRPr lang="hr-HR" sz="3600" dirty="0" smtClean="0"/>
          </a:p>
          <a:p>
            <a:pPr marL="360363" indent="-360363">
              <a:buNone/>
            </a:pPr>
            <a:r>
              <a:rPr lang="hr-HR" sz="4000" dirty="0" smtClean="0"/>
              <a:t>2. Hrvati su se na prostor današnje Hrvatske doselili tijekom 6. i 7. stoljeća.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7704" y="3140968"/>
            <a:ext cx="16561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900" dirty="0" smtClean="0"/>
              <a:t>TOČNO</a:t>
            </a:r>
            <a:endParaRPr lang="hr-HR" sz="2900" dirty="0"/>
          </a:p>
        </p:txBody>
      </p:sp>
      <p:sp>
        <p:nvSpPr>
          <p:cNvPr id="5" name="TextBox 4"/>
          <p:cNvSpPr txBox="1"/>
          <p:nvPr/>
        </p:nvSpPr>
        <p:spPr>
          <a:xfrm>
            <a:off x="1835696" y="1484784"/>
            <a:ext cx="16561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900" dirty="0" smtClean="0"/>
              <a:t>TOČNO</a:t>
            </a:r>
            <a:endParaRPr lang="hr-HR" sz="29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476672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hr-HR" sz="2800" dirty="0" smtClean="0"/>
              <a:t>1. Nekada davno Hrvati su živjeli na prostoru srednje </a:t>
            </a:r>
          </a:p>
          <a:p>
            <a:pPr marL="514350" indent="-514350"/>
            <a:r>
              <a:rPr lang="hr-HR" sz="2800" dirty="0"/>
              <a:t> </a:t>
            </a:r>
            <a:r>
              <a:rPr lang="hr-HR" sz="2800" dirty="0" smtClean="0"/>
              <a:t>   Europe. </a:t>
            </a:r>
            <a:endParaRPr lang="hr-HR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148064" y="148478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NETOČNO</a:t>
            </a:r>
            <a:endParaRPr lang="hr-HR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220072" y="3140968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NETOČNO</a:t>
            </a:r>
            <a:endParaRPr lang="hr-HR" sz="28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7544" y="3717032"/>
            <a:ext cx="8461448" cy="1152128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360363" marR="0" lvl="0" indent="-360363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hr-H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hr-H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0363" marR="0" lvl="0" indent="-360363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hr-H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Prvi</a:t>
            </a:r>
            <a:r>
              <a:rPr kumimoji="0" lang="hr-HR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vladar iz obitelji Trpimirović bio je knez Branimir. </a:t>
            </a:r>
            <a:endParaRPr kumimoji="0" lang="hr-H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63688" y="4546575"/>
            <a:ext cx="16561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900" dirty="0" smtClean="0"/>
              <a:t>TOČNO</a:t>
            </a:r>
            <a:endParaRPr lang="hr-HR" sz="2900" dirty="0"/>
          </a:p>
        </p:txBody>
      </p:sp>
      <p:sp>
        <p:nvSpPr>
          <p:cNvPr id="12" name="TextBox 11"/>
          <p:cNvSpPr txBox="1"/>
          <p:nvPr/>
        </p:nvSpPr>
        <p:spPr>
          <a:xfrm>
            <a:off x="5220072" y="4581128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NETOČNO</a:t>
            </a:r>
            <a:endParaRPr lang="hr-HR" sz="28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82552" y="5085184"/>
            <a:ext cx="8461448" cy="792088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360363" marR="0" lvl="0" indent="-360363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hr-H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hr-H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0363" marR="0" lvl="0" indent="-360363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hr-HR" sz="4000" dirty="0" smtClean="0"/>
              <a:t>4. Knez Tomislav je 1102. godine postao kralj.</a:t>
            </a:r>
            <a:endParaRPr kumimoji="0" lang="hr-H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35696" y="5914727"/>
            <a:ext cx="16561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900" dirty="0" smtClean="0"/>
              <a:t>TOČNO</a:t>
            </a:r>
            <a:endParaRPr lang="hr-HR" sz="2900" dirty="0"/>
          </a:p>
        </p:txBody>
      </p:sp>
      <p:sp>
        <p:nvSpPr>
          <p:cNvPr id="16" name="TextBox 15"/>
          <p:cNvSpPr txBox="1"/>
          <p:nvPr/>
        </p:nvSpPr>
        <p:spPr>
          <a:xfrm>
            <a:off x="5292080" y="593011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NETOČNO</a:t>
            </a: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1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79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0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1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7" dur="50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8" dur="50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9" dur="50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4" grpId="1"/>
      <p:bldP spid="5" grpId="0"/>
      <p:bldP spid="5" grpId="1"/>
      <p:bldP spid="7" grpId="0"/>
      <p:bldP spid="8" grpId="0"/>
      <p:bldP spid="9" grpId="0"/>
      <p:bldP spid="10" grpId="0" build="p"/>
      <p:bldP spid="11" grpId="1"/>
      <p:bldP spid="12" grpId="0"/>
      <p:bldP spid="12" grpId="1"/>
      <p:bldP spid="13" grpId="0" uiExpand="1" build="p"/>
      <p:bldP spid="15" grpId="0"/>
      <p:bldP spid="16" grpId="0"/>
      <p:bldP spid="1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lumMod val="75000"/>
                <a:alpha val="83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0648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5. Stari Hrvati su nakon doseljenja osnovali dvije kneževine: </a:t>
            </a:r>
          </a:p>
          <a:p>
            <a:r>
              <a:rPr lang="hr-HR" sz="2800" dirty="0" smtClean="0"/>
              <a:t>    Slavonsku i Primorsku. </a:t>
            </a:r>
            <a:endParaRPr lang="hr-H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835696" y="1484784"/>
            <a:ext cx="16561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900" dirty="0" smtClean="0"/>
              <a:t>TOČNO</a:t>
            </a:r>
            <a:endParaRPr lang="hr-HR" sz="2900" dirty="0"/>
          </a:p>
        </p:txBody>
      </p:sp>
      <p:sp>
        <p:nvSpPr>
          <p:cNvPr id="6" name="TextBox 5"/>
          <p:cNvSpPr txBox="1"/>
          <p:nvPr/>
        </p:nvSpPr>
        <p:spPr>
          <a:xfrm>
            <a:off x="5148064" y="148478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NETOČNO</a:t>
            </a:r>
            <a:endParaRPr lang="hr-HR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31032" y="2132856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6. Petar Svačić bio je posljednji hrvatski kralj. </a:t>
            </a:r>
            <a:endParaRPr lang="hr-HR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979712" y="2780928"/>
            <a:ext cx="16561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900" dirty="0" smtClean="0"/>
              <a:t>TOČNO</a:t>
            </a:r>
            <a:endParaRPr lang="hr-HR" sz="2900" dirty="0"/>
          </a:p>
        </p:txBody>
      </p:sp>
      <p:sp>
        <p:nvSpPr>
          <p:cNvPr id="9" name="TextBox 8"/>
          <p:cNvSpPr txBox="1"/>
          <p:nvPr/>
        </p:nvSpPr>
        <p:spPr>
          <a:xfrm>
            <a:off x="5220072" y="2708920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NETOČNO</a:t>
            </a:r>
            <a:endParaRPr lang="hr-HR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31032" y="350100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7. Hrvatska je postala samostalna u 12. stoljeću. </a:t>
            </a:r>
            <a:endParaRPr lang="hr-HR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979712" y="4077072"/>
            <a:ext cx="16561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900" dirty="0" smtClean="0"/>
              <a:t>TOČNO</a:t>
            </a:r>
            <a:endParaRPr lang="hr-HR" sz="2900" dirty="0"/>
          </a:p>
        </p:txBody>
      </p:sp>
      <p:sp>
        <p:nvSpPr>
          <p:cNvPr id="12" name="TextBox 11"/>
          <p:cNvSpPr txBox="1"/>
          <p:nvPr/>
        </p:nvSpPr>
        <p:spPr>
          <a:xfrm>
            <a:off x="5292080" y="4077072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NETOČNO</a:t>
            </a:r>
            <a:endParaRPr lang="hr-HR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467544" y="4869160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8. Tin Ujević borio se za očuvanje hrvatskog jezika i kulture. </a:t>
            </a:r>
            <a:endParaRPr lang="hr-HR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1979712" y="5517232"/>
            <a:ext cx="16561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900" dirty="0" smtClean="0"/>
              <a:t>TOČNO</a:t>
            </a:r>
            <a:endParaRPr lang="hr-HR" sz="2900" dirty="0"/>
          </a:p>
        </p:txBody>
      </p:sp>
      <p:sp>
        <p:nvSpPr>
          <p:cNvPr id="15" name="TextBox 14"/>
          <p:cNvSpPr txBox="1"/>
          <p:nvPr/>
        </p:nvSpPr>
        <p:spPr>
          <a:xfrm>
            <a:off x="5436096" y="544522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NETOČNO</a:t>
            </a: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8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0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6" dur="50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50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50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0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4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5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6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0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2" dur="50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3" dur="50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4" dur="50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2"/>
      <p:bldP spid="6" grpId="0"/>
      <p:bldP spid="6" grpId="1"/>
      <p:bldP spid="6" grpId="2"/>
      <p:bldP spid="8" grpId="1"/>
      <p:bldP spid="8" grpId="2"/>
      <p:bldP spid="9" grpId="0"/>
      <p:bldP spid="9" grpId="1"/>
      <p:bldP spid="11" grpId="0"/>
      <p:bldP spid="12" grpId="0"/>
      <p:bldP spid="12" grpId="1"/>
      <p:bldP spid="12" grpId="2"/>
      <p:bldP spid="14" grpId="0"/>
      <p:bldP spid="15" grpId="0"/>
      <p:bldP spid="15" grpId="1"/>
      <p:bldP spid="15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62068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548680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9. Od 1991. do 1995. godine trajao je Prvi svjetski rat. </a:t>
            </a:r>
            <a:endParaRPr lang="hr-HR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763688" y="1196752"/>
            <a:ext cx="16561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900" dirty="0" smtClean="0"/>
              <a:t>TOČNO</a:t>
            </a:r>
            <a:endParaRPr lang="hr-HR" sz="2900" dirty="0"/>
          </a:p>
        </p:txBody>
      </p:sp>
      <p:sp>
        <p:nvSpPr>
          <p:cNvPr id="8" name="TextBox 7"/>
          <p:cNvSpPr txBox="1"/>
          <p:nvPr/>
        </p:nvSpPr>
        <p:spPr>
          <a:xfrm>
            <a:off x="5076056" y="112474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NETOČNO</a:t>
            </a:r>
            <a:endParaRPr lang="hr-HR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1988840"/>
            <a:ext cx="8604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10. Pobjedom u Domovinskom ratu Hrvatska je ostvarila </a:t>
            </a:r>
          </a:p>
          <a:p>
            <a:r>
              <a:rPr lang="hr-HR" sz="2800" dirty="0" smtClean="0"/>
              <a:t>      svoju samostalnost i neovisnost.  </a:t>
            </a:r>
            <a:endParaRPr lang="hr-HR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907704" y="2962399"/>
            <a:ext cx="16561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900" dirty="0" smtClean="0"/>
              <a:t>TOČNO</a:t>
            </a:r>
            <a:endParaRPr lang="hr-HR" sz="2900" dirty="0"/>
          </a:p>
        </p:txBody>
      </p:sp>
      <p:sp>
        <p:nvSpPr>
          <p:cNvPr id="11" name="TextBox 10"/>
          <p:cNvSpPr txBox="1"/>
          <p:nvPr/>
        </p:nvSpPr>
        <p:spPr>
          <a:xfrm>
            <a:off x="5220072" y="2996952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NETOČNO</a:t>
            </a:r>
            <a:endParaRPr lang="hr-HR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32048" y="3645024"/>
            <a:ext cx="8604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11. Franjo Rački imenovan je za prvog predsjednika RH.  </a:t>
            </a:r>
            <a:endParaRPr lang="hr-HR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979712" y="4221088"/>
            <a:ext cx="16561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900" dirty="0" smtClean="0"/>
              <a:t>TOČNO</a:t>
            </a:r>
            <a:endParaRPr lang="hr-HR" sz="2900" dirty="0"/>
          </a:p>
        </p:txBody>
      </p:sp>
      <p:sp>
        <p:nvSpPr>
          <p:cNvPr id="14" name="TextBox 13"/>
          <p:cNvSpPr txBox="1"/>
          <p:nvPr/>
        </p:nvSpPr>
        <p:spPr>
          <a:xfrm>
            <a:off x="5292080" y="420192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NETOČNO</a:t>
            </a:r>
            <a:endParaRPr lang="hr-HR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39552" y="4869160"/>
            <a:ext cx="8604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12. Građevine pod zaštitom UNESCO – a nalaze se u </a:t>
            </a:r>
          </a:p>
          <a:p>
            <a:r>
              <a:rPr lang="hr-HR" sz="2800" dirty="0" smtClean="0"/>
              <a:t>      nizinskom kraju RH. </a:t>
            </a:r>
            <a:endParaRPr lang="hr-HR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2051720" y="5805264"/>
            <a:ext cx="165618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900" dirty="0" smtClean="0"/>
              <a:t>TOČNO</a:t>
            </a:r>
            <a:endParaRPr lang="hr-HR" sz="2900" dirty="0"/>
          </a:p>
        </p:txBody>
      </p:sp>
      <p:sp>
        <p:nvSpPr>
          <p:cNvPr id="17" name="TextBox 16"/>
          <p:cNvSpPr txBox="1"/>
          <p:nvPr/>
        </p:nvSpPr>
        <p:spPr>
          <a:xfrm>
            <a:off x="5292080" y="573325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NETOČNO</a:t>
            </a: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1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74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6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2" dur="50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3" dur="50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D27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4" dur="50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8" grpId="1"/>
      <p:bldP spid="10" grpId="0"/>
      <p:bldP spid="10" grpId="1"/>
      <p:bldP spid="11" grpId="0"/>
      <p:bldP spid="13" grpId="0"/>
      <p:bldP spid="14" grpId="0"/>
      <p:bldP spid="14" grpId="1"/>
      <p:bldP spid="16" grpId="0"/>
      <p:bldP spid="17" grpId="0"/>
      <p:bldP spid="1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2492896"/>
            <a:ext cx="8153400" cy="208823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hr-HR" sz="9600" b="1" dirty="0" smtClean="0"/>
              <a:t>RAD U PARU</a:t>
            </a:r>
            <a:endParaRPr lang="hr-HR" sz="9600" b="1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7952" y="764704"/>
            <a:ext cx="8514528" cy="5832648"/>
          </a:xfrm>
        </p:spPr>
        <p:txBody>
          <a:bodyPr>
            <a:normAutofit lnSpcReduction="10000"/>
          </a:bodyPr>
          <a:lstStyle/>
          <a:p>
            <a:pPr marL="539750" indent="-539750" algn="just">
              <a:spcBef>
                <a:spcPts val="0"/>
              </a:spcBef>
              <a:buNone/>
            </a:pPr>
            <a:r>
              <a:rPr lang="hr-HR" dirty="0" smtClean="0"/>
              <a:t>1.  Zašto su Hrvati krenuli u seobu iz prostora srednje 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hr-HR" dirty="0" smtClean="0"/>
              <a:t>     Europe?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hr-HR" dirty="0" smtClean="0"/>
              <a:t>2.  Kako se zove najpoznatiji hrvatski knez?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hr-HR" dirty="0" smtClean="0"/>
              <a:t>3. Što je bilo s Hrvatskom za vrijeme Tomislavove vladavine, a što neposredno nakon njegove smrti?</a:t>
            </a:r>
          </a:p>
          <a:p>
            <a:pPr marL="539750" indent="-539750" algn="just">
              <a:spcBef>
                <a:spcPts val="0"/>
              </a:spcBef>
              <a:buNone/>
            </a:pPr>
            <a:r>
              <a:rPr lang="hr-HR" dirty="0" smtClean="0"/>
              <a:t>4.  Zbog čega se nije znalo tko će biti nasljednik kralja Dmitra Zvonimira?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hr-HR" dirty="0" smtClean="0"/>
              <a:t>5.  Zašto su mnogi narodi željeli osvojiti Hrvatsku i živjeti u njoj?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hr-HR" dirty="0" smtClean="0"/>
              <a:t>6.  S kojim narodima su se tijekom prošlosti borili Hrvati?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hr-HR" dirty="0" smtClean="0"/>
              <a:t>7.  Što je Europska unija?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hr-HR" dirty="0" smtClean="0"/>
              <a:t>8. Kako se zove organizacija koja je osnovana radi </a:t>
            </a:r>
            <a:r>
              <a:rPr lang="hr-HR" smtClean="0"/>
              <a:t>zaštite kulturno-povijesnih </a:t>
            </a:r>
            <a:r>
              <a:rPr lang="hr-HR" dirty="0" smtClean="0"/>
              <a:t>spomenika?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153400" cy="216024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hr-HR" sz="9600" b="1" dirty="0" smtClean="0"/>
              <a:t>A / B / C</a:t>
            </a:r>
            <a:endParaRPr lang="hr-HR" sz="9600" b="1" dirty="0"/>
          </a:p>
        </p:txBody>
      </p:sp>
      <p:pic>
        <p:nvPicPr>
          <p:cNvPr id="4098" name="Picture 2" descr="http://www.os-skalice-st.skole.hr/upload/os-skalice-st/images/newsimg/230/Image/povijest_hrvata_3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284984"/>
            <a:ext cx="5112568" cy="3168352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88640"/>
            <a:ext cx="8370512" cy="792088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1. U novu domovinu Hrvati su krenuli na: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692696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a) jug</a:t>
            </a:r>
            <a:endParaRPr lang="hr-H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1196752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b) istok</a:t>
            </a:r>
            <a:endParaRPr lang="hr-HR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168164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c) sjever </a:t>
            </a:r>
            <a:endParaRPr lang="hr-HR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9552" y="2276872"/>
            <a:ext cx="8370512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>
                <a:tab pos="449263" algn="l"/>
              </a:tabLst>
              <a:defRPr/>
            </a:pPr>
            <a:r>
              <a:rPr lang="hr-HR" sz="2900" noProof="0" dirty="0" smtClean="0"/>
              <a:t>2</a:t>
            </a:r>
            <a:r>
              <a:rPr kumimoji="0" lang="hr-H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Hrvati</a:t>
            </a:r>
            <a:r>
              <a:rPr kumimoji="0" lang="hr-HR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 se u novoj domovini bavili: </a:t>
            </a:r>
            <a:endParaRPr kumimoji="0" lang="hr-HR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378904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c) uzgojem stoke</a:t>
            </a:r>
            <a:endParaRPr lang="hr-HR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971600" y="2780928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a) turizmom</a:t>
            </a:r>
            <a:endParaRPr lang="hr-HR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971600" y="3284984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b) gradnjom zrakoplova  </a:t>
            </a:r>
            <a:endParaRPr lang="hr-HR" sz="28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21968" y="4437112"/>
            <a:ext cx="8370512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>
                <a:tab pos="449263" algn="l"/>
              </a:tabLst>
              <a:defRPr/>
            </a:pPr>
            <a:r>
              <a:rPr lang="hr-HR" sz="2900" dirty="0" smtClean="0"/>
              <a:t>3</a:t>
            </a:r>
            <a:r>
              <a:rPr kumimoji="0" lang="hr-H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O</a:t>
            </a:r>
            <a:r>
              <a:rPr kumimoji="0" lang="hr-HR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širenju kršćanstva među Hrvatima svjedoči: </a:t>
            </a:r>
            <a:r>
              <a:rPr kumimoji="0" lang="hr-H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hr-HR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3608" y="5013176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a) Dioklecijanova palača</a:t>
            </a:r>
            <a:endParaRPr lang="hr-HR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043608" y="5517232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b) Eufrazijeva bazilika</a:t>
            </a:r>
            <a:endParaRPr lang="hr-HR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1043608" y="6021288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c) Krstionica kneza Višeslava</a:t>
            </a:r>
            <a:endParaRPr lang="hr-H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8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6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84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6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4" grpId="1"/>
      <p:bldP spid="5" grpId="0"/>
      <p:bldP spid="6" grpId="0"/>
      <p:bldP spid="7" grpId="0" build="p"/>
      <p:bldP spid="8" grpId="0"/>
      <p:bldP spid="8" grpId="1"/>
      <p:bldP spid="9" grpId="0"/>
      <p:bldP spid="10" grpId="0"/>
      <p:bldP spid="11" grpId="0" build="p"/>
      <p:bldP spid="12" grpId="0"/>
      <p:bldP spid="13" grpId="0"/>
      <p:bldP spid="14" grpId="0"/>
      <p:bldP spid="14" grpId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497</TotalTime>
  <Words>829</Words>
  <Application>Microsoft Office PowerPoint</Application>
  <PresentationFormat>Prikaz na zaslonu (4:3)</PresentationFormat>
  <Paragraphs>268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6" baseType="lpstr">
      <vt:lpstr>Median</vt:lpstr>
      <vt:lpstr>PROŠLOST REPUBLIKE HRVATSKE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KRIŽALJKA! </vt:lpstr>
      <vt:lpstr>Slajd 14</vt:lpstr>
      <vt:lpstr>Slajd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PROŠLOST REPUBLIKE HRVATSKE</dc:title>
  <dc:creator>Jasmina</dc:creator>
  <cp:lastModifiedBy>Iva</cp:lastModifiedBy>
  <cp:revision>47</cp:revision>
  <dcterms:created xsi:type="dcterms:W3CDTF">2016-01-26T21:31:21Z</dcterms:created>
  <dcterms:modified xsi:type="dcterms:W3CDTF">2016-02-27T13:43:58Z</dcterms:modified>
</cp:coreProperties>
</file>