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hr-H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9" autoAdjust="0"/>
    <p:restoredTop sz="90987" autoAdjust="0"/>
  </p:normalViewPr>
  <p:slideViewPr>
    <p:cSldViewPr>
      <p:cViewPr varScale="1">
        <p:scale>
          <a:sx n="68" d="100"/>
          <a:sy n="68" d="100"/>
        </p:scale>
        <p:origin x="-18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0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spcBef>
                <a:spcPct val="20000"/>
              </a:spcBef>
              <a:defRPr sz="1200">
                <a:cs typeface="+mn-cs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spcBef>
                <a:spcPct val="20000"/>
              </a:spcBef>
              <a:defRPr sz="1200">
                <a:cs typeface="+mn-cs"/>
              </a:defRPr>
            </a:lvl1pPr>
          </a:lstStyle>
          <a:p>
            <a:pPr>
              <a:defRPr/>
            </a:pPr>
            <a:fld id="{8113A3B1-B6D9-428C-ADE2-C21CE73D0D29}" type="datetimeFigureOut">
              <a:rPr lang="sr-Latn-CS"/>
              <a:pPr>
                <a:defRPr/>
              </a:pPr>
              <a:t>6.4.2015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r-HR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hr-HR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spcBef>
                <a:spcPct val="20000"/>
              </a:spcBef>
              <a:defRPr sz="1200">
                <a:cs typeface="+mn-cs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spcBef>
                <a:spcPct val="20000"/>
              </a:spcBef>
              <a:defRPr sz="1200">
                <a:cs typeface="+mn-cs"/>
              </a:defRPr>
            </a:lvl1pPr>
          </a:lstStyle>
          <a:p>
            <a:pPr>
              <a:defRPr/>
            </a:pPr>
            <a:fld id="{5E991AE1-FB55-490B-A0FA-C98AB6C03B1F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323043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r-Latn-CS" altLang="sr-Latn-RS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739DFA06-EE95-4466-ACCB-DABBFA472495}" type="slidenum">
              <a:rPr lang="hr-HR" smtClean="0"/>
              <a:pPr>
                <a:defRPr/>
              </a:pPr>
              <a:t>1</a:t>
            </a:fld>
            <a:endParaRPr lang="hr-H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r-Latn-CS" altLang="sr-Latn-R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12BD25D7-085B-4E92-AC03-5F13A1C9598F}" type="slidenum">
              <a:rPr lang="hr-HR" smtClean="0"/>
              <a:pPr>
                <a:defRPr/>
              </a:pPr>
              <a:t>10</a:t>
            </a:fld>
            <a:endParaRPr lang="hr-H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r-Latn-CS" altLang="sr-Latn-R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836CDCCE-1C3A-498E-B4ED-5DE2F7C4FF79}" type="slidenum">
              <a:rPr lang="hr-HR" smtClean="0"/>
              <a:pPr>
                <a:defRPr/>
              </a:pPr>
              <a:t>11</a:t>
            </a:fld>
            <a:endParaRPr lang="hr-H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r-Latn-CS" altLang="sr-Latn-R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2C9E29F8-10B6-48F6-94D8-42CCDEF0B41A}" type="slidenum">
              <a:rPr lang="hr-HR" smtClean="0"/>
              <a:pPr>
                <a:defRPr/>
              </a:pPr>
              <a:t>12</a:t>
            </a:fld>
            <a:endParaRPr lang="hr-H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r-Latn-CS" altLang="sr-Latn-R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55A53B0B-E666-4EF9-BCFF-D9A989F34668}" type="slidenum">
              <a:rPr lang="hr-HR" smtClean="0"/>
              <a:pPr>
                <a:defRPr/>
              </a:pPr>
              <a:t>13</a:t>
            </a:fld>
            <a:endParaRPr lang="hr-H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r-Latn-CS" altLang="sr-Latn-R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A024F87C-B981-4489-8A51-8D84A6A210FD}" type="slidenum">
              <a:rPr lang="hr-HR" smtClean="0"/>
              <a:pPr>
                <a:defRPr/>
              </a:pPr>
              <a:t>14</a:t>
            </a:fld>
            <a:endParaRPr lang="hr-HR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r-Latn-CS" altLang="sr-Latn-R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27CB4BA4-C2D1-4F76-B3C0-D84E9DD5CE41}" type="slidenum">
              <a:rPr lang="hr-HR" smtClean="0"/>
              <a:pPr>
                <a:defRPr/>
              </a:pPr>
              <a:t>15</a:t>
            </a:fld>
            <a:endParaRPr lang="hr-HR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r-Latn-CS" altLang="sr-Latn-R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1D1A8288-9394-4422-8236-65298AD74CD4}" type="slidenum">
              <a:rPr lang="hr-HR" smtClean="0"/>
              <a:pPr>
                <a:defRPr/>
              </a:pPr>
              <a:t>16</a:t>
            </a:fld>
            <a:endParaRPr lang="hr-HR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r-Latn-CS" altLang="sr-Latn-R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A29C50C8-76E6-4019-89AE-1B690DBFFC5D}" type="slidenum">
              <a:rPr lang="hr-HR" smtClean="0"/>
              <a:pPr>
                <a:defRPr/>
              </a:pPr>
              <a:t>17</a:t>
            </a:fld>
            <a:endParaRPr lang="hr-H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r-Latn-CS" altLang="sr-Latn-R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22F25DB8-C9D8-4011-80FA-5CD35036881F}" type="slidenum">
              <a:rPr lang="hr-HR" smtClean="0"/>
              <a:pPr>
                <a:defRPr/>
              </a:pPr>
              <a:t>2</a:t>
            </a:fld>
            <a:endParaRPr lang="hr-H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r-Latn-CS" altLang="sr-Latn-R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FF6D2018-1A10-4A61-ADF6-58CFBFC9848A}" type="slidenum">
              <a:rPr lang="hr-HR" smtClean="0"/>
              <a:pPr>
                <a:defRPr/>
              </a:pPr>
              <a:t>3</a:t>
            </a:fld>
            <a:endParaRPr lang="hr-H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r-Latn-CS" altLang="sr-Latn-R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3D38CD7E-A822-463A-BBE0-4220FC83C2FA}" type="slidenum">
              <a:rPr lang="hr-HR" smtClean="0"/>
              <a:pPr>
                <a:defRPr/>
              </a:pPr>
              <a:t>4</a:t>
            </a:fld>
            <a:endParaRPr lang="hr-H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r-Latn-CS" altLang="sr-Latn-R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7F08DD27-6AB1-476C-8792-ABBC593E960E}" type="slidenum">
              <a:rPr lang="hr-HR" smtClean="0"/>
              <a:pPr>
                <a:defRPr/>
              </a:pPr>
              <a:t>5</a:t>
            </a:fld>
            <a:endParaRPr lang="hr-H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r-Latn-CS" altLang="sr-Latn-R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5D64FFBF-5C9B-489D-BB9C-293BFE5D320E}" type="slidenum">
              <a:rPr lang="hr-HR" smtClean="0"/>
              <a:pPr>
                <a:defRPr/>
              </a:pPr>
              <a:t>6</a:t>
            </a:fld>
            <a:endParaRPr lang="hr-H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r-Latn-CS" altLang="sr-Latn-R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AB0356FE-233C-4041-938B-D89B9DBDDD7E}" type="slidenum">
              <a:rPr lang="hr-HR" smtClean="0"/>
              <a:pPr>
                <a:defRPr/>
              </a:pPr>
              <a:t>7</a:t>
            </a:fld>
            <a:endParaRPr lang="hr-H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r-Latn-CS" altLang="sr-Latn-R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01B2FA64-B7F8-4D12-B35A-694A855B5C7A}" type="slidenum">
              <a:rPr lang="hr-HR" smtClean="0"/>
              <a:pPr>
                <a:defRPr/>
              </a:pPr>
              <a:t>8</a:t>
            </a:fld>
            <a:endParaRPr lang="hr-H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r-Latn-CS" altLang="sr-Latn-R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3C000A3E-77F1-4594-8F03-D036FAC7C903}" type="slidenum">
              <a:rPr lang="hr-HR" smtClean="0"/>
              <a:pPr>
                <a:defRPr/>
              </a:pPr>
              <a:t>9</a:t>
            </a:fld>
            <a:endParaRPr lang="hr-H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0" y="0"/>
            <a:ext cx="6362700" cy="6858000"/>
            <a:chOff x="0" y="0"/>
            <a:chExt cx="4008" cy="4320"/>
          </a:xfrm>
        </p:grpSpPr>
        <p:pic>
          <p:nvPicPr>
            <p:cNvPr id="5" name="Picture 8" descr="C:\My Documents\bits\Expbanna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invGray">
            <a:xfrm>
              <a:off x="0" y="0"/>
              <a:ext cx="432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9" descr="D:\FRONTPAGE THEMES\EXPEDITN\EXPHORSA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8" y="3600"/>
              <a:ext cx="1800" cy="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Picture 10" descr="P:\!Themes\Expedition\EXPHORSA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1200" y="3657600"/>
            <a:ext cx="5715000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52600" y="990600"/>
            <a:ext cx="6400800" cy="2514600"/>
          </a:xfrm>
          <a:ln w="76200" cmpd="tri"/>
        </p:spPr>
        <p:txBody>
          <a:bodyPr/>
          <a:lstStyle>
            <a:lvl1pPr algn="ctr">
              <a:defRPr/>
            </a:lvl1pPr>
          </a:lstStyle>
          <a:p>
            <a:r>
              <a:rPr lang="hr-HR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3886200"/>
            <a:ext cx="6400800" cy="1752600"/>
          </a:xfrm>
          <a:ln w="6350"/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hr-HR"/>
              <a:t>Click to edit Master subtitle style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400800"/>
            <a:ext cx="1905000" cy="457200"/>
          </a:xfrm>
        </p:spPr>
        <p:txBody>
          <a:bodyPr anchorCtr="0"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505200" y="6400800"/>
            <a:ext cx="2895600" cy="457200"/>
          </a:xfrm>
        </p:spPr>
        <p:txBody>
          <a:bodyPr anchorCtr="0"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 anchorCtr="0"/>
          <a:lstStyle>
            <a:lvl1pPr>
              <a:defRPr/>
            </a:lvl1pPr>
          </a:lstStyle>
          <a:p>
            <a:pPr>
              <a:defRPr/>
            </a:pPr>
            <a:fld id="{7C9F3898-123C-45E9-B2F4-D620D0105B54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41642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77D7E5-EBCC-4D73-ADD2-4B1F88168D94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83908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100" y="381000"/>
            <a:ext cx="1943100" cy="5499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2038" y="381000"/>
            <a:ext cx="5681662" cy="54991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69103A-14C6-413B-8D2D-B41ECD26FE07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723342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2038" y="1766888"/>
            <a:ext cx="3808412" cy="4113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2850" y="1766888"/>
            <a:ext cx="3808413" cy="4113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AD0211-3D5A-42C8-9832-83886CD60D4D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334719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62038" y="1766888"/>
            <a:ext cx="3808412" cy="19796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022850" y="1766888"/>
            <a:ext cx="3808413" cy="19796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1062038" y="3898900"/>
            <a:ext cx="7769225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27D6BB-DD1B-4966-A8A4-9DB4EE294C48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6625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630019-FE00-4EBA-A3A4-513CCF607CBF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42101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579E1A-1EE5-45E3-B75C-0AA2815EABB2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07311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2038" y="1766888"/>
            <a:ext cx="3808412" cy="4113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2850" y="1766888"/>
            <a:ext cx="3808413" cy="4113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6E4245-1CC6-4832-8E5F-7E80E9B2AB7F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35234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D61D05-4F13-4C2F-BEF4-EDEB1D1D1483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91196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A67ECA-F308-4726-9E7B-693BE39B0F07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49124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6AC1E-13C7-4A2D-99B1-EA911A04E72E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30711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82D9DD-AE8D-4087-89A9-6369E6B14BA1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94078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F5E3C7-2057-4077-8FBB-BDDB00712955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48592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My Documents\bits\Expbanna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0" y="0"/>
            <a:ext cx="685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810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 smtClean="0"/>
              <a:t>Click to edit Master title style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solidFill>
                  <a:schemeClr val="tx2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>
                <a:solidFill>
                  <a:schemeClr val="tx2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solidFill>
                  <a:schemeClr val="tx2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D426C60B-9E93-4296-B16D-8581A654B4D8}" type="slidenum">
              <a:rPr lang="hr-HR"/>
              <a:pPr>
                <a:defRPr/>
              </a:pPr>
              <a:t>‹#›</a:t>
            </a:fld>
            <a:endParaRPr lang="hr-HR"/>
          </a:p>
        </p:txBody>
      </p:sp>
      <p:pic>
        <p:nvPicPr>
          <p:cNvPr id="1031" name="Picture 7" descr="P:\!Themes\Expedition\EXPHORSA.GIF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800" y="1574800"/>
            <a:ext cx="7772400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2038" y="1766888"/>
            <a:ext cx="7769225" cy="411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 smtClean="0"/>
              <a:t>Click to edit Master text styles</a:t>
            </a:r>
          </a:p>
          <a:p>
            <a:pPr lvl="1"/>
            <a:r>
              <a:rPr lang="hr-HR" altLang="sr-Latn-RS" smtClean="0"/>
              <a:t>Second level</a:t>
            </a:r>
          </a:p>
          <a:p>
            <a:pPr lvl="2"/>
            <a:r>
              <a:rPr lang="hr-HR" altLang="sr-Latn-RS" smtClean="0"/>
              <a:t>Third level</a:t>
            </a:r>
          </a:p>
          <a:p>
            <a:pPr lvl="3"/>
            <a:r>
              <a:rPr lang="hr-HR" altLang="sr-Latn-RS" smtClean="0"/>
              <a:t>Fourth level</a:t>
            </a:r>
          </a:p>
          <a:p>
            <a:pPr lvl="4"/>
            <a:r>
              <a:rPr lang="hr-HR" altLang="sr-Latn-R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8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Blip>
          <a:blip r:embed="rId19"/>
        </a:buBlip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s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s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s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s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s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s"/>
        <a:defRPr sz="2000">
          <a:solidFill>
            <a:schemeClr val="tx1"/>
          </a:solidFill>
          <a:latin typeface="+mn-lt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8.png"/><Relationship Id="rId4" Type="http://schemas.openxmlformats.org/officeDocument/2006/relationships/oleObject" Target="../embeddings/oleObject5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9.png"/><Relationship Id="rId4" Type="http://schemas.openxmlformats.org/officeDocument/2006/relationships/oleObject" Target="../embeddings/oleObject6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png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1.png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2.png"/><Relationship Id="rId4" Type="http://schemas.openxmlformats.org/officeDocument/2006/relationships/oleObject" Target="../embeddings/oleObject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ln w="9525" cmpd="sng"/>
        </p:spPr>
        <p:txBody>
          <a:bodyPr/>
          <a:lstStyle/>
          <a:p>
            <a:pPr eaLnBrk="1" hangingPunct="1"/>
            <a:r>
              <a:rPr lang="hr-HR" altLang="sr-Latn-RS" smtClean="0">
                <a:latin typeface="Bookman Old Style" pitchFamily="18" charset="0"/>
              </a:rPr>
              <a:t>IZ PROŠLOSTI HRVATSKE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ln w="9525"/>
        </p:spPr>
        <p:txBody>
          <a:bodyPr/>
          <a:lstStyle/>
          <a:p>
            <a:pPr eaLnBrk="1" hangingPunct="1"/>
            <a:r>
              <a:rPr lang="hr-HR" altLang="sr-Latn-RS" smtClean="0">
                <a:latin typeface="Bookman Old Style" pitchFamily="18" charset="0"/>
              </a:rPr>
              <a:t>Hrvatska do 12. stoljeća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990600"/>
            <a:ext cx="7772400" cy="1143000"/>
          </a:xfrm>
        </p:spPr>
        <p:txBody>
          <a:bodyPr/>
          <a:lstStyle/>
          <a:p>
            <a:pPr eaLnBrk="1" hangingPunct="1"/>
            <a:r>
              <a:rPr lang="hr-HR" altLang="sr-Latn-RS" sz="3200" smtClean="0"/>
              <a:t>Knez Tomislav je bio snažan vladar koji je zaustavio napad Mađara i ujedinio kneževine. Godine 925.proglasio se kraljem te je tako postao prvi hrvatski kralj.</a:t>
            </a:r>
          </a:p>
        </p:txBody>
      </p:sp>
      <p:pic>
        <p:nvPicPr>
          <p:cNvPr id="12291" name="Rezervirano mjesto sadržaja 6" descr="800px-Oton_Ivekovic,_Krunidba_kralja_Tomislava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44700" y="2595563"/>
            <a:ext cx="5551488" cy="34496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917575"/>
            <a:ext cx="7772400" cy="1143000"/>
          </a:xfrm>
        </p:spPr>
        <p:txBody>
          <a:bodyPr/>
          <a:lstStyle/>
          <a:p>
            <a:pPr eaLnBrk="1" hangingPunct="1"/>
            <a:r>
              <a:rPr lang="hr-HR" altLang="sr-Latn-RS" sz="2800" smtClean="0"/>
              <a:t>Kralj Tomislav je dobio i priznanje Svetog oca ( pape ) koji mu priznaje kraljevsku titulu.</a:t>
            </a:r>
            <a:br>
              <a:rPr lang="hr-HR" altLang="sr-Latn-RS" sz="2800" smtClean="0"/>
            </a:br>
            <a:r>
              <a:rPr lang="hr-HR" altLang="sr-Latn-RS" sz="2800" smtClean="0"/>
              <a:t>Sazivao je crkvene sabore u Splitu te je splitski nadbiskup postao crkveni poglavar cijele Hrvatske.</a:t>
            </a:r>
          </a:p>
        </p:txBody>
      </p:sp>
      <p:pic>
        <p:nvPicPr>
          <p:cNvPr id="13315" name="Rezervirano mjesto sadržaja 5" descr="tomislav-muzej-london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47813" y="2208213"/>
            <a:ext cx="6264275" cy="42545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 sz="3200" smtClean="0"/>
              <a:t>Tomislav je osnažio Hrvatsku i proširio njen teritorij.</a:t>
            </a:r>
          </a:p>
        </p:txBody>
      </p:sp>
      <p:pic>
        <p:nvPicPr>
          <p:cNvPr id="14339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19250" y="2052638"/>
            <a:ext cx="6000750" cy="41132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-17463"/>
            <a:ext cx="7772400" cy="1143001"/>
          </a:xfrm>
        </p:spPr>
        <p:txBody>
          <a:bodyPr/>
          <a:lstStyle/>
          <a:p>
            <a:pPr eaLnBrk="1" hangingPunct="1"/>
            <a:r>
              <a:rPr lang="hr-HR" altLang="sr-Latn-RS" sz="3200" smtClean="0"/>
              <a:t>Hrvatska u vrijeme kralja Tomislava:</a:t>
            </a:r>
          </a:p>
        </p:txBody>
      </p:sp>
      <p:pic>
        <p:nvPicPr>
          <p:cNvPr id="15363" name="Rezervirano mjesto sadržaja 6" descr="tomislav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19250" y="1916113"/>
            <a:ext cx="6048375" cy="46370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404813"/>
            <a:ext cx="7772400" cy="1143000"/>
          </a:xfrm>
        </p:spPr>
        <p:txBody>
          <a:bodyPr/>
          <a:lstStyle/>
          <a:p>
            <a:pPr eaLnBrk="1" hangingPunct="1"/>
            <a:r>
              <a:rPr lang="hr-HR" altLang="sr-Latn-RS" sz="2800" smtClean="0"/>
              <a:t>Petar Krešimir IV. vladao je u 11. st. Stolovao je u Biogradu i potiče izgradnju gradova Šibenika, Nina, Knina i drugih.</a:t>
            </a:r>
          </a:p>
        </p:txBody>
      </p:sp>
      <p:graphicFrame>
        <p:nvGraphicFramePr>
          <p:cNvPr id="16387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2209800" y="2205038"/>
          <a:ext cx="5483225" cy="411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9" name="Fotografija Photo Editora" r:id="rId4" imgW="5714286" imgH="4285714" progId="">
                  <p:embed/>
                </p:oleObj>
              </mc:Choice>
              <mc:Fallback>
                <p:oleObj name="Fotografija Photo Editora" r:id="rId4" imgW="5714286" imgH="4285714" progId="">
                  <p:embed/>
                  <p:pic>
                    <p:nvPicPr>
                      <p:cNvPr id="0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2205038"/>
                        <a:ext cx="5483225" cy="4113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81000"/>
            <a:ext cx="7772400" cy="228600"/>
          </a:xfrm>
        </p:spPr>
        <p:txBody>
          <a:bodyPr/>
          <a:lstStyle/>
          <a:p>
            <a:pPr eaLnBrk="1" hangingPunct="1"/>
            <a:endParaRPr lang="sr-Latn-CS" altLang="sr-Latn-RS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219200"/>
            <a:ext cx="3810000" cy="4876800"/>
          </a:xfrm>
        </p:spPr>
        <p:txBody>
          <a:bodyPr/>
          <a:lstStyle/>
          <a:p>
            <a:pPr eaLnBrk="1" hangingPunct="1"/>
            <a:r>
              <a:rPr lang="hr-HR" altLang="sr-Latn-RS" sz="2800" smtClean="0"/>
              <a:t>Petra Krešimira nasljeđuje kralj Zvonimir koji je ostao u sjećanju kao dobar vladar. Osigurao je napredak države,pomagao izgradnju crkvi i samostana,ojačao flotu, brinuo se za kulturu.</a:t>
            </a:r>
          </a:p>
        </p:txBody>
      </p:sp>
      <p:graphicFrame>
        <p:nvGraphicFramePr>
          <p:cNvPr id="17412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4929188" y="1219200"/>
          <a:ext cx="3248025" cy="487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4" name="Fotografija Photo Editora" r:id="rId4" imgW="5753903" imgH="8640381" progId="">
                  <p:embed/>
                </p:oleObj>
              </mc:Choice>
              <mc:Fallback>
                <p:oleObj name="Fotografija Photo Editora" r:id="rId4" imgW="5753903" imgH="8640381" progId="">
                  <p:embed/>
                  <p:pic>
                    <p:nvPicPr>
                      <p:cNvPr id="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9188" y="1219200"/>
                        <a:ext cx="3248025" cy="487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-100013"/>
            <a:ext cx="7772400" cy="1827213"/>
          </a:xfrm>
        </p:spPr>
        <p:txBody>
          <a:bodyPr/>
          <a:lstStyle/>
          <a:p>
            <a:pPr eaLnBrk="1" hangingPunct="1"/>
            <a:r>
              <a:rPr lang="hr-HR" altLang="sr-Latn-RS" sz="2800" smtClean="0"/>
              <a:t>Važan je događaj iz njegove vladavine darivanje zemlje samostanu sv. Lucije na otoku Krku, što je zabilježeno na </a:t>
            </a:r>
            <a:r>
              <a:rPr lang="hr-HR" altLang="sr-Latn-RS" sz="2800" b="1" smtClean="0"/>
              <a:t>Baščanskoj ploči</a:t>
            </a:r>
            <a:r>
              <a:rPr lang="hr-HR" altLang="sr-Latn-RS" sz="2800" smtClean="0"/>
              <a:t>, vrijednom dokumentu pisanom glagoljicom.</a:t>
            </a:r>
          </a:p>
        </p:txBody>
      </p:sp>
      <p:pic>
        <p:nvPicPr>
          <p:cNvPr id="18435" name="Rezervirano mjesto sadržaja 4" descr="bascanska_ploca.jpg"/>
          <p:cNvPicPr>
            <a:picLocks noGrp="1" noChangeAspect="1"/>
          </p:cNvPicPr>
          <p:nvPr>
            <p:ph idx="1"/>
          </p:nvPr>
        </p:nvPicPr>
        <p:blipFill>
          <a:blip r:embed="rId3">
            <a:lum brigh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58900" y="2205038"/>
            <a:ext cx="7175500" cy="41132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115888"/>
            <a:ext cx="8172450" cy="2376487"/>
          </a:xfrm>
        </p:spPr>
        <p:txBody>
          <a:bodyPr/>
          <a:lstStyle/>
          <a:p>
            <a:pPr eaLnBrk="1" hangingPunct="1"/>
            <a:r>
              <a:rPr lang="hr-HR" altLang="sr-Latn-RS" sz="2800" smtClean="0"/>
              <a:t>Kako kralj Zvonimir nije imao nasljednika, došlo je do borbe za vlast između ugarskog kralja i Petra Svačića, kojeg je plemstvo izabralo za novoga kralja. Petar Svačić je poražen, a Hrvatska gubi samostalnost i postaje dio Hrvatsko-ugarske države.</a:t>
            </a:r>
          </a:p>
        </p:txBody>
      </p:sp>
      <p:pic>
        <p:nvPicPr>
          <p:cNvPr id="19459" name="Slika 5" descr="800px-Oton_Ivekovic,_Smrt_kralja_Petra_Svacica_u_Gori_Gvozdu_1097_go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513" y="2781300"/>
            <a:ext cx="5040312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kstniOkvir 1"/>
          <p:cNvSpPr txBox="1">
            <a:spLocks noChangeArrowheads="1"/>
          </p:cNvSpPr>
          <p:nvPr/>
        </p:nvSpPr>
        <p:spPr bwMode="auto">
          <a:xfrm>
            <a:off x="971550" y="1989138"/>
            <a:ext cx="6796088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hr-HR" altLang="sr-Latn-RS" sz="2800"/>
              <a:t>Zbilo se to 1097. godine.</a:t>
            </a:r>
          </a:p>
          <a:p>
            <a:pPr eaLnBrk="1" hangingPunct="1"/>
            <a:r>
              <a:rPr lang="hr-HR" altLang="sr-Latn-RS" sz="2800"/>
              <a:t>Hrvatska će svoju slobodu steći tek 9 stoljeća </a:t>
            </a:r>
          </a:p>
          <a:p>
            <a:pPr eaLnBrk="1" hangingPunct="1"/>
            <a:r>
              <a:rPr lang="hr-HR" altLang="sr-Latn-RS" sz="2800"/>
              <a:t>kasnije, 1990. godine.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1066800"/>
            <a:ext cx="7772400" cy="1143000"/>
          </a:xfrm>
        </p:spPr>
        <p:txBody>
          <a:bodyPr/>
          <a:lstStyle/>
          <a:p>
            <a:pPr eaLnBrk="1" hangingPunct="1"/>
            <a:r>
              <a:rPr lang="hr-HR" altLang="sr-Latn-RS" smtClean="0">
                <a:latin typeface="Bookman Old Style" pitchFamily="18" charset="0"/>
              </a:rPr>
              <a:t>Dolazak Hrvata u novu domovinu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2286000"/>
            <a:ext cx="7769225" cy="4127500"/>
          </a:xfrm>
        </p:spPr>
        <p:txBody>
          <a:bodyPr/>
          <a:lstStyle/>
          <a:p>
            <a:pPr eaLnBrk="1" hangingPunct="1"/>
            <a:r>
              <a:rPr lang="hr-HR" altLang="sr-Latn-RS" sz="4400" smtClean="0"/>
              <a:t>Hrvati dolaze u današnju domovinu u 6. i 7. stoljeću</a:t>
            </a:r>
          </a:p>
          <a:p>
            <a:pPr eaLnBrk="1" hangingPunct="1"/>
            <a:r>
              <a:rPr lang="hr-HR" altLang="sr-Latn-RS" sz="4400" smtClean="0"/>
              <a:t>Naseljavaju prostor od Drave do Jadranskog mora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549275"/>
            <a:ext cx="7772400" cy="1143000"/>
          </a:xfrm>
        </p:spPr>
        <p:txBody>
          <a:bodyPr/>
          <a:lstStyle/>
          <a:p>
            <a:pPr eaLnBrk="1" hangingPunct="1"/>
            <a:r>
              <a:rPr lang="hr-HR" altLang="sr-Latn-RS" sz="3200" smtClean="0"/>
              <a:t>Prema legendi</a:t>
            </a:r>
            <a:r>
              <a:rPr lang="hr-HR" altLang="sr-Latn-RS" smtClean="0"/>
              <a:t> </a:t>
            </a:r>
            <a:r>
              <a:rPr lang="hr-HR" altLang="sr-Latn-RS" sz="3200" smtClean="0"/>
              <a:t>vodilo ih je petero braće i dvije sestre:Hrvat, Klukas, Kosjenac, Muhlo, Lobel, Tuga i Buga</a:t>
            </a:r>
            <a:endParaRPr lang="hr-HR" altLang="sr-Latn-RS" smtClean="0"/>
          </a:p>
        </p:txBody>
      </p:sp>
      <p:pic>
        <p:nvPicPr>
          <p:cNvPr id="5123" name="Rezervirano mjesto sadržaja 4" descr="800px-Oton_Ivekovic,_Dolazak_Hrvata_na_Jadran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70088" y="2052638"/>
            <a:ext cx="6003925" cy="41132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81000"/>
            <a:ext cx="7772400" cy="457200"/>
          </a:xfrm>
        </p:spPr>
        <p:txBody>
          <a:bodyPr/>
          <a:lstStyle/>
          <a:p>
            <a:pPr eaLnBrk="1" hangingPunct="1"/>
            <a:endParaRPr lang="sr-Latn-CS" altLang="sr-Latn-RS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648200"/>
          </a:xfrm>
        </p:spPr>
        <p:txBody>
          <a:bodyPr/>
          <a:lstStyle/>
          <a:p>
            <a:pPr eaLnBrk="1" hangingPunct="1"/>
            <a:r>
              <a:rPr lang="hr-HR" altLang="sr-Latn-RS" sz="4000" smtClean="0"/>
              <a:t>Svoju zemlju Hrvati uređuju kao </a:t>
            </a:r>
            <a:r>
              <a:rPr lang="hr-HR" altLang="sr-Latn-RS" sz="4000" b="1" u="sng" smtClean="0"/>
              <a:t>županije</a:t>
            </a:r>
          </a:p>
          <a:p>
            <a:pPr eaLnBrk="1" hangingPunct="1"/>
            <a:r>
              <a:rPr lang="hr-HR" altLang="sr-Latn-RS" sz="4000" smtClean="0"/>
              <a:t>Županijom upravlja </a:t>
            </a:r>
            <a:r>
              <a:rPr lang="hr-HR" altLang="sr-Latn-RS" sz="4000" b="1" u="sng" smtClean="0"/>
              <a:t>župan</a:t>
            </a:r>
          </a:p>
          <a:p>
            <a:pPr eaLnBrk="1" hangingPunct="1"/>
            <a:r>
              <a:rPr lang="hr-HR" altLang="sr-Latn-RS" sz="4000" smtClean="0"/>
              <a:t>Hrvati se razvijaju kao narod i prihvaćaju sve što je napredno od svojih susjeda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81000"/>
            <a:ext cx="7772400" cy="304800"/>
          </a:xfrm>
        </p:spPr>
        <p:txBody>
          <a:bodyPr/>
          <a:lstStyle/>
          <a:p>
            <a:pPr eaLnBrk="1" hangingPunct="1"/>
            <a:endParaRPr lang="sr-Latn-CS" altLang="sr-Latn-RS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1676400"/>
            <a:ext cx="381000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hr-HR" altLang="sr-Latn-RS" sz="3600" smtClean="0"/>
              <a:t>U 9. stoljeću Hrvati prihvaćaju kršćansku vjeru i brojne običaje vezane uz kršćansku civilizaciju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hr-HR" altLang="sr-Latn-RS" sz="36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hr-HR" altLang="sr-Latn-RS" sz="3600" smtClean="0"/>
              <a:t> </a:t>
            </a:r>
          </a:p>
        </p:txBody>
      </p:sp>
      <p:pic>
        <p:nvPicPr>
          <p:cNvPr id="7172" name="Rezervirano mjesto sadržaja 5" descr="pokrtenje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516563" y="1766888"/>
            <a:ext cx="2820987" cy="41132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533400"/>
            <a:ext cx="7772400" cy="1143000"/>
          </a:xfrm>
        </p:spPr>
        <p:txBody>
          <a:bodyPr/>
          <a:lstStyle/>
          <a:p>
            <a:pPr eaLnBrk="1" hangingPunct="1"/>
            <a:r>
              <a:rPr lang="hr-HR" altLang="sr-Latn-RS" smtClean="0"/>
              <a:t>Početkom 9. stoljeća Hrvati osnivaju dvije kneževine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90600" y="2438400"/>
            <a:ext cx="3808413" cy="4113213"/>
          </a:xfrm>
        </p:spPr>
        <p:txBody>
          <a:bodyPr/>
          <a:lstStyle/>
          <a:p>
            <a:pPr eaLnBrk="1" hangingPunct="1"/>
            <a:r>
              <a:rPr lang="hr-HR" altLang="sr-Latn-RS" sz="3200" smtClean="0"/>
              <a:t>Prvi hrvatski knez bio je Borna, koji je stolovao u Primorskoj Hrvatskoj ( od Istre do Makarske )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029200" y="2438400"/>
            <a:ext cx="3808413" cy="4113213"/>
          </a:xfrm>
        </p:spPr>
        <p:txBody>
          <a:bodyPr/>
          <a:lstStyle/>
          <a:p>
            <a:pPr eaLnBrk="1" hangingPunct="1"/>
            <a:r>
              <a:rPr lang="hr-HR" altLang="sr-Latn-RS" sz="3200" smtClean="0"/>
              <a:t>Knez Ljudevit Posavski vladao je Panonskom Hrvatskom ( ili Posavskom) koja se protezala do rijeke Drave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 sz="3200" smtClean="0"/>
              <a:t>Knez Trpimir u 9.st. je bio osnivač dinastije Trpimirovića</a:t>
            </a:r>
          </a:p>
        </p:txBody>
      </p:sp>
      <p:graphicFrame>
        <p:nvGraphicFramePr>
          <p:cNvPr id="9219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2452688" y="2124075"/>
          <a:ext cx="4987925" cy="4113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1" name="Fotografija Photo Editora" r:id="rId4" imgW="6354062" imgH="5238095" progId="">
                  <p:embed/>
                </p:oleObj>
              </mc:Choice>
              <mc:Fallback>
                <p:oleObj name="Fotografija Photo Editora" r:id="rId4" imgW="6354062" imgH="5238095" progId="">
                  <p:embed/>
                  <p:pic>
                    <p:nvPicPr>
                      <p:cNvPr id="0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2688" y="2124075"/>
                        <a:ext cx="4987925" cy="4113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1524000"/>
            <a:ext cx="7772400" cy="1143000"/>
          </a:xfrm>
        </p:spPr>
        <p:txBody>
          <a:bodyPr/>
          <a:lstStyle/>
          <a:p>
            <a:pPr eaLnBrk="1" hangingPunct="1"/>
            <a:r>
              <a:rPr lang="hr-HR" altLang="sr-Latn-RS" sz="3200" smtClean="0"/>
              <a:t>Trpimira nasljeđuje knez Domagoj koji se borio protiv Arapa i Mlečana.</a:t>
            </a:r>
            <a:br>
              <a:rPr lang="hr-HR" altLang="sr-Latn-RS" sz="3200" smtClean="0"/>
            </a:br>
            <a:r>
              <a:rPr lang="hr-HR" altLang="sr-Latn-RS" sz="3200" smtClean="0"/>
              <a:t>Knez Branimir je krajem 9.st. osigurao samostalnost hrvatskoj kneževini.</a:t>
            </a:r>
          </a:p>
        </p:txBody>
      </p:sp>
      <p:graphicFrame>
        <p:nvGraphicFramePr>
          <p:cNvPr id="10243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1143000" y="3200400"/>
          <a:ext cx="7769225" cy="288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5" name="Fotografija Photo Editora" r:id="rId4" imgW="6668431" imgH="2476190" progId="">
                  <p:embed/>
                </p:oleObj>
              </mc:Choice>
              <mc:Fallback>
                <p:oleObj name="Fotografija Photo Editora" r:id="rId4" imgW="6668431" imgH="2476190" progId="">
                  <p:embed/>
                  <p:pic>
                    <p:nvPicPr>
                      <p:cNvPr id="0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lum contrast="36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3200400"/>
                        <a:ext cx="7769225" cy="2884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990600"/>
            <a:ext cx="7772400" cy="1143000"/>
          </a:xfrm>
        </p:spPr>
        <p:txBody>
          <a:bodyPr/>
          <a:lstStyle/>
          <a:p>
            <a:pPr eaLnBrk="1" hangingPunct="1"/>
            <a:r>
              <a:rPr lang="hr-HR" altLang="sr-Latn-RS" sz="3200" smtClean="0"/>
              <a:t>Iz tog su razdoblja sačuvani mnogi vrijedni spomenici kulture kao npr. krstionica kneza Višeslava u Splitu i crkva sv. Donata u Zadru.</a:t>
            </a:r>
          </a:p>
        </p:txBody>
      </p:sp>
      <p:graphicFrame>
        <p:nvGraphicFramePr>
          <p:cNvPr id="11267" name="Object 3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838200" y="2819400"/>
          <a:ext cx="3810000" cy="358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2" name="Fotografija Photo Editora" r:id="rId4" imgW="3971429" imgH="3010320" progId="">
                  <p:embed/>
                </p:oleObj>
              </mc:Choice>
              <mc:Fallback>
                <p:oleObj name="Fotografija Photo Editora" r:id="rId4" imgW="3971429" imgH="3010320" progId="">
                  <p:embed/>
                  <p:pic>
                    <p:nvPicPr>
                      <p:cNvPr id="0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819400"/>
                        <a:ext cx="3810000" cy="358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8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5105400" y="2819400"/>
          <a:ext cx="3732213" cy="3579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3" name="Fotografija Photo Editora" r:id="rId6" imgW="3409524" imgH="2486372" progId="">
                  <p:embed/>
                </p:oleObj>
              </mc:Choice>
              <mc:Fallback>
                <p:oleObj name="Fotografija Photo Editora" r:id="rId6" imgW="3409524" imgH="2486372" progId="">
                  <p:embed/>
                  <p:pic>
                    <p:nvPicPr>
                      <p:cNvPr id="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2819400"/>
                        <a:ext cx="3732213" cy="3579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9" name="Rectangle 5"/>
          <p:cNvSpPr>
            <a:spLocks noGrp="1" noChangeArrowheads="1"/>
          </p:cNvSpPr>
          <p:nvPr>
            <p:ph type="body" sz="half" idx="3"/>
          </p:nvPr>
        </p:nvSpPr>
        <p:spPr>
          <a:xfrm>
            <a:off x="1062038" y="5499100"/>
            <a:ext cx="7769225" cy="381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sr-Latn-CS" altLang="sr-Latn-RS" sz="2400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Expedition">
  <a:themeElements>
    <a:clrScheme name="Expedition 2">
      <a:dk1>
        <a:srgbClr val="000000"/>
      </a:dk1>
      <a:lt1>
        <a:srgbClr val="FFFFFF"/>
      </a:lt1>
      <a:dk2>
        <a:srgbClr val="482400"/>
      </a:dk2>
      <a:lt2>
        <a:srgbClr val="808080"/>
      </a:lt2>
      <a:accent1>
        <a:srgbClr val="DFD6C3"/>
      </a:accent1>
      <a:accent2>
        <a:srgbClr val="D69B80"/>
      </a:accent2>
      <a:accent3>
        <a:srgbClr val="FFFFFF"/>
      </a:accent3>
      <a:accent4>
        <a:srgbClr val="000000"/>
      </a:accent4>
      <a:accent5>
        <a:srgbClr val="ECE8DE"/>
      </a:accent5>
      <a:accent6>
        <a:srgbClr val="C28C73"/>
      </a:accent6>
      <a:hlink>
        <a:srgbClr val="993300"/>
      </a:hlink>
      <a:folHlink>
        <a:srgbClr val="666600"/>
      </a:folHlink>
    </a:clrScheme>
    <a:fontScheme name="Expedi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hr-H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hr-H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Expedition 1">
        <a:dk1>
          <a:srgbClr val="000000"/>
        </a:dk1>
        <a:lt1>
          <a:srgbClr val="A7947B"/>
        </a:lt1>
        <a:dk2>
          <a:srgbClr val="482400"/>
        </a:dk2>
        <a:lt2>
          <a:srgbClr val="808080"/>
        </a:lt2>
        <a:accent1>
          <a:srgbClr val="DFD6C3"/>
        </a:accent1>
        <a:accent2>
          <a:srgbClr val="D69B80"/>
        </a:accent2>
        <a:accent3>
          <a:srgbClr val="D0C8BF"/>
        </a:accent3>
        <a:accent4>
          <a:srgbClr val="000000"/>
        </a:accent4>
        <a:accent5>
          <a:srgbClr val="ECE8DE"/>
        </a:accent5>
        <a:accent6>
          <a:srgbClr val="C28C73"/>
        </a:accent6>
        <a:hlink>
          <a:srgbClr val="99330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edition 2">
        <a:dk1>
          <a:srgbClr val="000000"/>
        </a:dk1>
        <a:lt1>
          <a:srgbClr val="FFFFFF"/>
        </a:lt1>
        <a:dk2>
          <a:srgbClr val="482400"/>
        </a:dk2>
        <a:lt2>
          <a:srgbClr val="808080"/>
        </a:lt2>
        <a:accent1>
          <a:srgbClr val="DFD6C3"/>
        </a:accent1>
        <a:accent2>
          <a:srgbClr val="D69B80"/>
        </a:accent2>
        <a:accent3>
          <a:srgbClr val="FFFFFF"/>
        </a:accent3>
        <a:accent4>
          <a:srgbClr val="000000"/>
        </a:accent4>
        <a:accent5>
          <a:srgbClr val="ECE8DE"/>
        </a:accent5>
        <a:accent6>
          <a:srgbClr val="C28C73"/>
        </a:accent6>
        <a:hlink>
          <a:srgbClr val="99330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editio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edition 4">
        <a:dk1>
          <a:srgbClr val="000000"/>
        </a:dk1>
        <a:lt1>
          <a:srgbClr val="9D7643"/>
        </a:lt1>
        <a:dk2>
          <a:srgbClr val="FFFFFF"/>
        </a:dk2>
        <a:lt2>
          <a:srgbClr val="554025"/>
        </a:lt2>
        <a:accent1>
          <a:srgbClr val="CAA966"/>
        </a:accent1>
        <a:accent2>
          <a:srgbClr val="8488AC"/>
        </a:accent2>
        <a:accent3>
          <a:srgbClr val="CCBDB0"/>
        </a:accent3>
        <a:accent4>
          <a:srgbClr val="000000"/>
        </a:accent4>
        <a:accent5>
          <a:srgbClr val="E1D1B8"/>
        </a:accent5>
        <a:accent6>
          <a:srgbClr val="777B9B"/>
        </a:accent6>
        <a:hlink>
          <a:srgbClr val="99330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Designs\Expedition.pot</Template>
  <TotalTime>156</TotalTime>
  <Words>408</Words>
  <Application>Microsoft Office PowerPoint</Application>
  <PresentationFormat>Prikaz na zaslonu (4:3)</PresentationFormat>
  <Paragraphs>46</Paragraphs>
  <Slides>18</Slides>
  <Notes>17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Uloženi OLE poslužitelji</vt:lpstr>
      </vt:variant>
      <vt:variant>
        <vt:i4>1</vt:i4>
      </vt:variant>
      <vt:variant>
        <vt:lpstr>Naslovi slajdova</vt:lpstr>
      </vt:variant>
      <vt:variant>
        <vt:i4>18</vt:i4>
      </vt:variant>
    </vt:vector>
  </HeadingPairs>
  <TitlesOfParts>
    <vt:vector size="20" baseType="lpstr">
      <vt:lpstr>Expedition</vt:lpstr>
      <vt:lpstr>Fotografija Photo Editora</vt:lpstr>
      <vt:lpstr>IZ PROŠLOSTI HRVATSKE</vt:lpstr>
      <vt:lpstr>Dolazak Hrvata u novu domovinu</vt:lpstr>
      <vt:lpstr>Prema legendi vodilo ih je petero braće i dvije sestre:Hrvat, Klukas, Kosjenac, Muhlo, Lobel, Tuga i Buga</vt:lpstr>
      <vt:lpstr>PowerPointova prezentacija</vt:lpstr>
      <vt:lpstr>PowerPointova prezentacija</vt:lpstr>
      <vt:lpstr>Početkom 9. stoljeća Hrvati osnivaju dvije kneževine</vt:lpstr>
      <vt:lpstr>Knez Trpimir u 9.st. je bio osnivač dinastije Trpimirovića</vt:lpstr>
      <vt:lpstr>Trpimira nasljeđuje knez Domagoj koji se borio protiv Arapa i Mlečana. Knez Branimir je krajem 9.st. osigurao samostalnost hrvatskoj kneževini.</vt:lpstr>
      <vt:lpstr>Iz tog su razdoblja sačuvani mnogi vrijedni spomenici kulture kao npr. krstionica kneza Višeslava u Splitu i crkva sv. Donata u Zadru.</vt:lpstr>
      <vt:lpstr>Knez Tomislav je bio snažan vladar koji je zaustavio napad Mađara i ujedinio kneževine. Godine 925.proglasio se kraljem te je tako postao prvi hrvatski kralj.</vt:lpstr>
      <vt:lpstr>Kralj Tomislav je dobio i priznanje Svetog oca ( pape ) koji mu priznaje kraljevsku titulu. Sazivao je crkvene sabore u Splitu te je splitski nadbiskup postao crkveni poglavar cijele Hrvatske.</vt:lpstr>
      <vt:lpstr>Tomislav je osnažio Hrvatsku i proširio njen teritorij.</vt:lpstr>
      <vt:lpstr>Hrvatska u vrijeme kralja Tomislava:</vt:lpstr>
      <vt:lpstr>Petar Krešimir IV. vladao je u 11. st. Stolovao je u Biogradu i potiče izgradnju gradova Šibenika, Nina, Knina i drugih.</vt:lpstr>
      <vt:lpstr>PowerPointova prezentacija</vt:lpstr>
      <vt:lpstr>Važan je događaj iz njegove vladavine darivanje zemlje samostanu sv. Lucije na otoku Krku, što je zabilježeno na Baščanskoj ploči, vrijednom dokumentu pisanom glagoljicom.</vt:lpstr>
      <vt:lpstr>Kako kralj Zvonimir nije imao nasljednika, došlo je do borbe za vlast između ugarskog kralja i Petra Svačića, kojeg je plemstvo izabralo za novoga kralja. Petar Svačić je poražen, a Hrvatska gubi samostalnost i postaje dio Hrvatsko-ugarske države.</vt:lpstr>
      <vt:lpstr>PowerPointova prezentacija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IZ PROŠLOSTI HRVATSKE</dc:title>
  <dc:creator>vlatka</dc:creator>
  <cp:lastModifiedBy>Višnja</cp:lastModifiedBy>
  <cp:revision>14</cp:revision>
  <dcterms:created xsi:type="dcterms:W3CDTF">2007-01-18T16:44:16Z</dcterms:created>
  <dcterms:modified xsi:type="dcterms:W3CDTF">2015-04-06T17:29:44Z</dcterms:modified>
</cp:coreProperties>
</file>