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57" r:id="rId5"/>
    <p:sldId id="258" r:id="rId6"/>
    <p:sldId id="259" r:id="rId7"/>
    <p:sldId id="260" r:id="rId8"/>
    <p:sldId id="261" r:id="rId9"/>
    <p:sldId id="263" r:id="rId10"/>
    <p:sldId id="264" r:id="rId11"/>
    <p:sldId id="265" r:id="rId12"/>
    <p:sldId id="266"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9" r:id="rId27"/>
    <p:sldId id="282" r:id="rId28"/>
    <p:sldId id="283" r:id="rId29"/>
    <p:sldId id="284" r:id="rId30"/>
    <p:sldId id="288" r:id="rId31"/>
    <p:sldId id="285" r:id="rId32"/>
    <p:sldId id="286"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p:scale>
          <a:sx n="104" d="100"/>
          <a:sy n="104" d="100"/>
        </p:scale>
        <p:origin x="-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F0D255DB-AAAE-4651-B3F6-5734BE67E265}" type="datetimeFigureOut">
              <a:rPr lang="hr-HR" smtClean="0"/>
              <a:t>9.7.2016.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338761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0D255DB-AAAE-4651-B3F6-5734BE67E265}" type="datetimeFigureOut">
              <a:rPr lang="hr-HR" smtClean="0"/>
              <a:t>9.7.2016.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239189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0D255DB-AAAE-4651-B3F6-5734BE67E265}" type="datetimeFigureOut">
              <a:rPr lang="hr-HR" smtClean="0"/>
              <a:t>9.7.2016.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12092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0D255DB-AAAE-4651-B3F6-5734BE67E265}" type="datetimeFigureOut">
              <a:rPr lang="hr-HR" smtClean="0"/>
              <a:t>9.7.2016.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325972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255DB-AAAE-4651-B3F6-5734BE67E265}" type="datetimeFigureOut">
              <a:rPr lang="hr-HR" smtClean="0"/>
              <a:t>9.7.2016.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65303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F0D255DB-AAAE-4651-B3F6-5734BE67E265}" type="datetimeFigureOut">
              <a:rPr lang="hr-HR" smtClean="0"/>
              <a:t>9.7.2016.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320025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F0D255DB-AAAE-4651-B3F6-5734BE67E265}" type="datetimeFigureOut">
              <a:rPr lang="hr-HR" smtClean="0"/>
              <a:t>9.7.2016.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214697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F0D255DB-AAAE-4651-B3F6-5734BE67E265}" type="datetimeFigureOut">
              <a:rPr lang="hr-HR" smtClean="0"/>
              <a:t>9.7.2016.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11127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255DB-AAAE-4651-B3F6-5734BE67E265}" type="datetimeFigureOut">
              <a:rPr lang="hr-HR" smtClean="0"/>
              <a:t>9.7.2016.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10645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255DB-AAAE-4651-B3F6-5734BE67E265}" type="datetimeFigureOut">
              <a:rPr lang="hr-HR" smtClean="0"/>
              <a:t>9.7.2016.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292610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255DB-AAAE-4651-B3F6-5734BE67E265}" type="datetimeFigureOut">
              <a:rPr lang="hr-HR" smtClean="0"/>
              <a:t>9.7.2016.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46335D0-47A8-44F3-9B6F-E4B9198F978D}" type="slidenum">
              <a:rPr lang="hr-HR" smtClean="0"/>
              <a:t>‹#›</a:t>
            </a:fld>
            <a:endParaRPr lang="hr-HR"/>
          </a:p>
        </p:txBody>
      </p:sp>
    </p:spTree>
    <p:extLst>
      <p:ext uri="{BB962C8B-B14F-4D97-AF65-F5344CB8AC3E}">
        <p14:creationId xmlns:p14="http://schemas.microsoft.com/office/powerpoint/2010/main" val="10505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255DB-AAAE-4651-B3F6-5734BE67E265}" type="datetimeFigureOut">
              <a:rPr lang="hr-HR" smtClean="0"/>
              <a:t>9.7.2016.</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335D0-47A8-44F3-9B6F-E4B9198F978D}" type="slidenum">
              <a:rPr lang="hr-HR" smtClean="0"/>
              <a:t>‹#›</a:t>
            </a:fld>
            <a:endParaRPr lang="hr-HR"/>
          </a:p>
        </p:txBody>
      </p:sp>
    </p:spTree>
    <p:extLst>
      <p:ext uri="{BB962C8B-B14F-4D97-AF65-F5344CB8AC3E}">
        <p14:creationId xmlns:p14="http://schemas.microsoft.com/office/powerpoint/2010/main" val="131785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385"/>
            <a:ext cx="7772400" cy="1470025"/>
          </a:xfrm>
        </p:spPr>
        <p:txBody>
          <a:bodyPr>
            <a:normAutofit/>
          </a:bodyPr>
          <a:lstStyle/>
          <a:p>
            <a:r>
              <a:rPr lang="hr-HR" sz="4800" b="1" dirty="0" smtClean="0">
                <a:solidFill>
                  <a:srgbClr val="FF0000"/>
                </a:solidFill>
              </a:rPr>
              <a:t>Hrvatske legende i bajke</a:t>
            </a:r>
            <a:endParaRPr lang="hr-HR" sz="4800" b="1" dirty="0">
              <a:solidFill>
                <a:srgbClr val="FF0000"/>
              </a:solidFill>
            </a:endParaRPr>
          </a:p>
        </p:txBody>
      </p:sp>
      <p:sp>
        <p:nvSpPr>
          <p:cNvPr id="3" name="Rectangle 2"/>
          <p:cNvSpPr/>
          <p:nvPr/>
        </p:nvSpPr>
        <p:spPr>
          <a:xfrm>
            <a:off x="1691680" y="3736254"/>
            <a:ext cx="5310336" cy="2062103"/>
          </a:xfrm>
          <a:prstGeom prst="rect">
            <a:avLst/>
          </a:prstGeom>
        </p:spPr>
        <p:txBody>
          <a:bodyPr wrap="square">
            <a:spAutoFit/>
          </a:bodyPr>
          <a:lstStyle/>
          <a:p>
            <a:pPr algn="ctr"/>
            <a:r>
              <a:rPr lang="hr-HR" sz="3200" dirty="0">
                <a:solidFill>
                  <a:srgbClr val="C00000"/>
                </a:solidFill>
              </a:rPr>
              <a:t>Ima jedna zemlja</a:t>
            </a:r>
          </a:p>
          <a:p>
            <a:pPr algn="ctr"/>
            <a:r>
              <a:rPr lang="hr-HR" sz="3200" dirty="0">
                <a:solidFill>
                  <a:srgbClr val="C00000"/>
                </a:solidFill>
              </a:rPr>
              <a:t>sva od sunca zlati,</a:t>
            </a:r>
          </a:p>
          <a:p>
            <a:pPr algn="ctr"/>
            <a:r>
              <a:rPr lang="hr-HR" sz="3200" dirty="0">
                <a:solidFill>
                  <a:srgbClr val="C00000"/>
                </a:solidFill>
              </a:rPr>
              <a:t>tu će žitak naći</a:t>
            </a:r>
          </a:p>
          <a:p>
            <a:pPr algn="ctr"/>
            <a:r>
              <a:rPr lang="hr-HR" sz="3200" dirty="0">
                <a:solidFill>
                  <a:srgbClr val="C00000"/>
                </a:solidFill>
              </a:rPr>
              <a:t>svi moji Hrvati.</a:t>
            </a:r>
          </a:p>
        </p:txBody>
      </p:sp>
    </p:spTree>
    <p:extLst>
      <p:ext uri="{BB962C8B-B14F-4D97-AF65-F5344CB8AC3E}">
        <p14:creationId xmlns:p14="http://schemas.microsoft.com/office/powerpoint/2010/main" val="301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43408"/>
            <a:ext cx="8568952" cy="6984776"/>
          </a:xfrm>
        </p:spPr>
        <p:txBody>
          <a:bodyPr>
            <a:normAutofit/>
          </a:bodyPr>
          <a:lstStyle/>
          <a:p>
            <a:pPr marL="0" indent="0">
              <a:buNone/>
            </a:pPr>
            <a:endParaRPr lang="hr-HR" sz="2000" dirty="0"/>
          </a:p>
          <a:p>
            <a:pPr marL="0" indent="0">
              <a:buNone/>
            </a:pPr>
            <a:r>
              <a:rPr lang="hr-HR" sz="2000" dirty="0"/>
              <a:t>   Padale su hladne kiše. Hladni su vjetrovi puhali sa sjevera. Starim je Hrvatima bilo zima. Sanjali su o toplome jugu.</a:t>
            </a:r>
          </a:p>
          <a:p>
            <a:pPr marL="0" indent="0">
              <a:buNone/>
            </a:pPr>
            <a:r>
              <a:rPr lang="hr-HR" sz="2000" dirty="0" smtClean="0"/>
              <a:t>- „</a:t>
            </a:r>
            <a:r>
              <a:rPr lang="hr-HR" sz="2000" dirty="0"/>
              <a:t>Tamo nas na jugu čekaju plodna polja“, mislili su jedni.</a:t>
            </a:r>
          </a:p>
          <a:p>
            <a:pPr marL="0" indent="0">
              <a:buNone/>
            </a:pPr>
            <a:r>
              <a:rPr lang="hr-HR" sz="2000" dirty="0" smtClean="0"/>
              <a:t>- „</a:t>
            </a:r>
            <a:r>
              <a:rPr lang="hr-HR" sz="2000" dirty="0"/>
              <a:t>Tamo nas na jugu čekaju brda i pašnjaci za našu stoku,“ mislili su drugi.</a:t>
            </a:r>
          </a:p>
          <a:p>
            <a:pPr marL="0" indent="0">
              <a:buNone/>
            </a:pPr>
            <a:r>
              <a:rPr lang="hr-HR" sz="2000" dirty="0" smtClean="0"/>
              <a:t>- „</a:t>
            </a:r>
            <a:r>
              <a:rPr lang="hr-HR" sz="2000" dirty="0"/>
              <a:t>Tamo nas na jugu čeka toplo more,“ mislili su treći.</a:t>
            </a:r>
          </a:p>
          <a:p>
            <a:pPr marL="0" indent="0">
              <a:buNone/>
            </a:pPr>
            <a:r>
              <a:rPr lang="hr-HR" sz="2000" dirty="0"/>
              <a:t>   Jedne su hladne zime stari Hrvati skupili svoju djecu, svoju unučad i svoje blago. Krenuli su na put. Išli su, išli, </a:t>
            </a:r>
            <a:r>
              <a:rPr lang="hr-HR" sz="2000" dirty="0" err="1"/>
              <a:t>išli</a:t>
            </a:r>
            <a:r>
              <a:rPr lang="hr-HR" sz="2000" dirty="0"/>
              <a:t> ... Vidjeli su puno plodnih polja, puno brda i puno rijeka, ali se nisu zaustavili.</a:t>
            </a:r>
          </a:p>
          <a:p>
            <a:pPr marL="0" indent="0">
              <a:buNone/>
            </a:pPr>
            <a:r>
              <a:rPr lang="hr-HR" sz="2000" dirty="0"/>
              <a:t>   To nisu bila ona polja, ona brda, ni one rijeke o kojima su sanjali. Išli su, išli, </a:t>
            </a:r>
            <a:r>
              <a:rPr lang="hr-HR" sz="2000" dirty="0" err="1"/>
              <a:t>išli</a:t>
            </a:r>
            <a:r>
              <a:rPr lang="hr-HR" sz="2000" dirty="0"/>
              <a:t> </a:t>
            </a:r>
            <a:r>
              <a:rPr lang="hr-HR" sz="2000" dirty="0" smtClean="0"/>
              <a:t>...</a:t>
            </a:r>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r>
              <a:rPr lang="hr-HR" sz="2000" dirty="0" smtClean="0"/>
              <a:t>  Jednog </a:t>
            </a:r>
            <a:r>
              <a:rPr lang="hr-HR" sz="2000" dirty="0"/>
              <a:t>su dana napokon stigli. Ugledali su najljepšu zemlju na svijetu ... Ugledali su toplo more. Prepoznali su zemlju svojih snova. Stigli su na topli jug.</a:t>
            </a:r>
          </a:p>
          <a:p>
            <a:pPr marL="0" indent="0">
              <a:buNone/>
            </a:pPr>
            <a:r>
              <a:rPr lang="hr-HR" sz="2000" dirty="0"/>
              <a:t>   Stajali su na obali toplog mora i postali nestrpljivi. Žurilo im se da stignu do svog komadića zemlje. Žurilo im se da sagrade svoj dom. Odjednom iz mora izroni pred njih vila s trobojnim barjakom. Vila progovori</a:t>
            </a:r>
            <a:r>
              <a:rPr lang="hr-HR" sz="2000" dirty="0" smtClean="0"/>
              <a:t>:</a:t>
            </a:r>
            <a:endParaRPr lang="hr-HR" sz="2000" dirty="0"/>
          </a:p>
        </p:txBody>
      </p:sp>
      <p:pic>
        <p:nvPicPr>
          <p:cNvPr id="4" name="Picture 3" descr="G:\2014_01_26\Lucija_0020.jpg"/>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418199" y="2422560"/>
            <a:ext cx="1696220" cy="35650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4682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435280" cy="5793507"/>
          </a:xfrm>
        </p:spPr>
        <p:txBody>
          <a:bodyPr>
            <a:normAutofit lnSpcReduction="10000"/>
          </a:bodyPr>
          <a:lstStyle/>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r>
              <a:rPr lang="hr-HR" sz="2000" dirty="0" smtClean="0"/>
              <a:t>- „HRVATI! Malo vas je, a želite najljepšu zemlju na svijetu! Bit će vam teško. Ja sam vam došla pomoći! Dajem vam ovaj barjak. Sve dok ga nosite u svojim srcima, ova će zemlja ostati vaša.</a:t>
            </a:r>
          </a:p>
          <a:p>
            <a:pPr marL="0" indent="0">
              <a:buNone/>
            </a:pPr>
            <a:r>
              <a:rPr lang="hr-HR" sz="2000" dirty="0" smtClean="0"/>
              <a:t>  Puno ćete neprijatelja imati i puno ćete ratova voditi zbog ove zemlje- Zato je vaš barjak crven. Crven je od krvi koju ćete proliti da je obranite. I bijel je vaš barjak. Čist. Tako bijele i čiste moraju ostati vaše duše. Budite marljivi. Budite pošteni. Ne mrzite. Vjerujte u jednoga Boga!“</a:t>
            </a:r>
          </a:p>
          <a:p>
            <a:pPr marL="0" indent="0">
              <a:buNone/>
            </a:pPr>
            <a:r>
              <a:rPr lang="hr-HR" sz="2000" dirty="0" smtClean="0"/>
              <a:t>  Tako je vila rekla starim Hrvatima. Umjesto u plavo more, zaronila je u plavu boju na hrvatskom barjaku.</a:t>
            </a:r>
          </a:p>
          <a:p>
            <a:pPr marL="0" indent="0">
              <a:buNone/>
            </a:pPr>
            <a:r>
              <a:rPr lang="hr-HR" sz="2000" dirty="0" smtClean="0"/>
              <a:t>                                                                                          Dinka </a:t>
            </a:r>
            <a:r>
              <a:rPr lang="hr-HR" sz="2000" dirty="0" err="1" smtClean="0"/>
              <a:t>Juričić</a:t>
            </a:r>
            <a:endParaRPr lang="hr-HR" sz="2000" dirty="0"/>
          </a:p>
        </p:txBody>
      </p:sp>
      <p:pic>
        <p:nvPicPr>
          <p:cNvPr id="4" name="Picture 3" descr="G:\2014_01_26\Lucija_0017.jpg"/>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136155" y="616372"/>
            <a:ext cx="2359025" cy="2223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4292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solidFill>
                  <a:srgbClr val="C00000"/>
                </a:solidFill>
              </a:rPr>
              <a:t>Kako je nastao hrvatski „kockasti“ grb</a:t>
            </a:r>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99792" y="1484784"/>
            <a:ext cx="3662993" cy="4423065"/>
          </a:xfrm>
        </p:spPr>
      </p:pic>
    </p:spTree>
    <p:extLst>
      <p:ext uri="{BB962C8B-B14F-4D97-AF65-F5344CB8AC3E}">
        <p14:creationId xmlns:p14="http://schemas.microsoft.com/office/powerpoint/2010/main" val="2599813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65" y="764704"/>
            <a:ext cx="8856984" cy="6624736"/>
          </a:xfrm>
        </p:spPr>
        <p:txBody>
          <a:bodyPr>
            <a:noAutofit/>
          </a:bodyPr>
          <a:lstStyle/>
          <a:p>
            <a:pPr marL="0" indent="0">
              <a:buNone/>
            </a:pPr>
            <a:r>
              <a:rPr lang="hr-HR" sz="2000" dirty="0" smtClean="0"/>
              <a:t>  Tko </a:t>
            </a:r>
            <a:r>
              <a:rPr lang="hr-HR" sz="2000" dirty="0"/>
              <a:t>je i gdje ispričao priču o nastanku staroga hrvatskoga kockastog grba, zvanog i šahovnica, zaslužnom hrvatskom povjesničaru Vjekoslavu Klaiću zasad je tajna. Ali od povjesničara Klaića priču su preuzeli i mnogi drugi pisci, pa je ta priča postala pravi biser – legenda hrvatskoga grboslovlja</a:t>
            </a:r>
            <a:r>
              <a:rPr lang="hr-HR" sz="2000" dirty="0" smtClean="0"/>
              <a:t>.</a:t>
            </a:r>
          </a:p>
          <a:p>
            <a:pPr marL="0" indent="0">
              <a:buNone/>
            </a:pPr>
            <a:endParaRPr lang="hr-HR" sz="2000" dirty="0"/>
          </a:p>
          <a:p>
            <a:pPr marL="0" indent="0">
              <a:buNone/>
            </a:pPr>
            <a:r>
              <a:rPr lang="hr-HR" sz="2000" dirty="0"/>
              <a:t>   Bilo je to prije tisuću godina. Hrvati i Mlečani su vodili na kopnu i moru jedan od svojih mnogih ratova. Po priči, dužd Petar II. </a:t>
            </a:r>
            <a:r>
              <a:rPr lang="hr-HR" sz="2000" dirty="0" err="1"/>
              <a:t>Orseolo</a:t>
            </a:r>
            <a:r>
              <a:rPr lang="hr-HR" sz="2000" dirty="0"/>
              <a:t> imao je više uspjeha od našeg kralja Držislava. Vjerojatno nekim lukavo izvedenim ratnim planom Mlečani su uspjeli zarobiti hrvatskog kralja, koji je odveden u zarobljeništvo u Mletke.</a:t>
            </a:r>
          </a:p>
          <a:p>
            <a:pPr marL="0" indent="0">
              <a:buNone/>
            </a:pPr>
            <a:r>
              <a:rPr lang="hr-HR" sz="2000" dirty="0"/>
              <a:t>   Ne za dugo vrijeme. Dužd Petar II. </a:t>
            </a:r>
            <a:r>
              <a:rPr lang="hr-HR" sz="2000" dirty="0" err="1"/>
              <a:t>Orseolo</a:t>
            </a:r>
            <a:r>
              <a:rPr lang="hr-HR" sz="2000" dirty="0"/>
              <a:t> saznao je putem svojih pouzdanika da kralj Držislav dobro igra šah, drevnu igru na ploči sa 64 bijelo-crvena polja. Pozvao je kralja i ubrzo su sklopili sporazum. Igrat će tri partije. Ako se dogodi da kralj pobijedi u sve tri partije tog meča samouvjerenog dužda, dužd će kralja osloboditi sužanjstva. Pustit će ga da slobodno napusti Mletke i vrati se u svoju domovinu</a:t>
            </a:r>
            <a:r>
              <a:rPr lang="hr-HR" sz="2000" dirty="0" smtClean="0"/>
              <a:t>.</a:t>
            </a:r>
            <a:endParaRPr lang="hr-HR" sz="2000" dirty="0"/>
          </a:p>
        </p:txBody>
      </p:sp>
    </p:spTree>
    <p:extLst>
      <p:ext uri="{BB962C8B-B14F-4D97-AF65-F5344CB8AC3E}">
        <p14:creationId xmlns:p14="http://schemas.microsoft.com/office/powerpoint/2010/main" val="2508346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568952" cy="6624736"/>
          </a:xfrm>
        </p:spPr>
        <p:txBody>
          <a:bodyPr>
            <a:normAutofit/>
          </a:bodyPr>
          <a:lstStyle/>
          <a:p>
            <a:pPr marL="0" indent="0">
              <a:buNone/>
            </a:pPr>
            <a:r>
              <a:rPr lang="hr-HR" sz="2000" dirty="0" smtClean="0"/>
              <a:t>   I igra je počela. Prva partija je trajala najduže, ali ju je dužd izgubio, u drugoj partiji razvio se žestoki okršaj kraljevih i duždevih figura, a ishod je bio isti kao u prvoj partiji. Treća partija bila je sasvim kratka. Dužd,  iznerviran zbog prva dva poraza, već na početku igre dobio je mat. Kralj Držislav slavio je tri uzastopne šahovske pobjede nad </a:t>
            </a:r>
            <a:r>
              <a:rPr lang="hr-HR" sz="2000" dirty="0" err="1" smtClean="0"/>
              <a:t>duždom</a:t>
            </a:r>
            <a:r>
              <a:rPr lang="hr-HR" sz="2000" dirty="0" smtClean="0"/>
              <a:t> Petrom II. </a:t>
            </a:r>
            <a:r>
              <a:rPr lang="hr-HR" sz="2000" dirty="0" err="1" smtClean="0"/>
              <a:t>Orseolom</a:t>
            </a:r>
            <a:r>
              <a:rPr lang="hr-HR" sz="2000" dirty="0" smtClean="0"/>
              <a:t> i svoju slobodu.  Tada je – veli priča –izjavio da će šahovsko polje uzeti za grb sebi i hrvatskom narodu. I odonda Hrvati imaju svoj „kockasti“ šahovski grb.</a:t>
            </a:r>
          </a:p>
          <a:p>
            <a:pPr marL="0" indent="0">
              <a:buNone/>
            </a:pPr>
            <a:r>
              <a:rPr lang="hr-HR" sz="2000" dirty="0" smtClean="0"/>
              <a:t>   Pouzdana povijesna vrela svjedoče postojanje ovoga grba hrvatskog naroda od kraja XV. stoljeća: grb iz katedrale u Senju datira iz 1461. godine, a onaj na tornju crkve u </a:t>
            </a:r>
            <a:r>
              <a:rPr lang="hr-HR" sz="2000" dirty="0" err="1" smtClean="0"/>
              <a:t>Jurandvoru</a:t>
            </a:r>
            <a:r>
              <a:rPr lang="hr-HR" sz="2000" dirty="0" smtClean="0"/>
              <a:t> kraj Baške na otoku Krku iz 1494. godine. To su dva najstarija grba sačuvana do naših dana. </a:t>
            </a:r>
          </a:p>
          <a:p>
            <a:pPr marL="0" indent="0">
              <a:buNone/>
            </a:pPr>
            <a:r>
              <a:rPr lang="hr-HR" sz="2000" dirty="0" smtClean="0"/>
              <a:t>                                                      Marijan Grakali</a:t>
            </a:r>
          </a:p>
          <a:p>
            <a:pPr marL="0" indent="0">
              <a:buNone/>
            </a:pPr>
            <a:r>
              <a:rPr lang="hr-HR" sz="2000" dirty="0" smtClean="0"/>
              <a:t>Mlečani- stanovnici Mletačke Republike (Venecije)</a:t>
            </a:r>
          </a:p>
          <a:p>
            <a:pPr marL="0" indent="0">
              <a:buNone/>
            </a:pPr>
            <a:r>
              <a:rPr lang="hr-HR" sz="2000" dirty="0" smtClean="0"/>
              <a:t>dužd- mletački vladar</a:t>
            </a:r>
            <a:endParaRPr lang="hr-HR" sz="2000" dirty="0"/>
          </a:p>
          <a:p>
            <a:endParaRPr lang="hr-HR" sz="2000" dirty="0" smtClean="0"/>
          </a:p>
          <a:p>
            <a:endParaRPr lang="hr-HR" sz="2000" dirty="0"/>
          </a:p>
          <a:p>
            <a:pPr marL="0" indent="0">
              <a:buNone/>
            </a:pPr>
            <a:r>
              <a:rPr lang="hr-HR" sz="2000" dirty="0" smtClean="0"/>
              <a:t>                                                                           </a:t>
            </a:r>
          </a:p>
          <a:p>
            <a:r>
              <a:rPr lang="hr-HR" sz="2000" dirty="0"/>
              <a:t>Hrvatski grb na crkvi Sv. Lucije u </a:t>
            </a:r>
            <a:r>
              <a:rPr lang="hr-HR" sz="2000" dirty="0" err="1" smtClean="0"/>
              <a:t>Jurandvoru</a:t>
            </a:r>
            <a:endParaRPr lang="hr-HR" sz="2000" dirty="0" smtClean="0"/>
          </a:p>
          <a:p>
            <a:pPr marL="0" indent="0">
              <a:buNone/>
            </a:pPr>
            <a:r>
              <a:rPr lang="hr-HR" sz="2000" dirty="0" smtClean="0"/>
              <a:t> </a:t>
            </a:r>
            <a:r>
              <a:rPr lang="hr-HR" sz="2000" dirty="0"/>
              <a:t>pored Baške na otoku Krku.</a:t>
            </a:r>
          </a:p>
        </p:txBody>
      </p:sp>
      <p:pic>
        <p:nvPicPr>
          <p:cNvPr id="3074" name="Picture 2" descr="C:\Users\Jadranka\Documents\Povijest Hrvata\vm-grb kr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3971" y="3861048"/>
            <a:ext cx="2213992" cy="245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12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solidFill>
                  <a:srgbClr val="C00000"/>
                </a:solidFill>
              </a:rPr>
              <a:t>Krunidba hrvatskih kraljeva</a:t>
            </a:r>
          </a:p>
        </p:txBody>
      </p:sp>
      <p:sp>
        <p:nvSpPr>
          <p:cNvPr id="3" name="Content Placeholder 2"/>
          <p:cNvSpPr>
            <a:spLocks noGrp="1"/>
          </p:cNvSpPr>
          <p:nvPr>
            <p:ph idx="1"/>
          </p:nvPr>
        </p:nvSpPr>
        <p:spPr>
          <a:xfrm>
            <a:off x="395536" y="1196752"/>
            <a:ext cx="8291264" cy="5328592"/>
          </a:xfrm>
        </p:spPr>
        <p:txBody>
          <a:bodyPr>
            <a:normAutofit/>
          </a:bodyPr>
          <a:lstStyle/>
          <a:p>
            <a:pPr marL="0" indent="0">
              <a:buNone/>
            </a:pPr>
            <a:r>
              <a:rPr lang="hr-HR" sz="2000" dirty="0" smtClean="0"/>
              <a:t>Na </a:t>
            </a:r>
            <a:r>
              <a:rPr lang="hr-HR" sz="2000" dirty="0"/>
              <a:t>određeni dan krunidbe skupilo bi se mnoštvo naroda s oružjem u ruci u narodnu skupštinu ili sabor. Tamo bi došli kraljevi pratioci. U prvom je redu bila tjelesna straža u oklopima, sa srebrnim i pozlaćenim kapama na glavi, sa štitom u jednoj ruci, a kopljem u drugoj. Zatim su prolazili svećenici s gorućim svijećama noseći križeve. Za njima su išli župani, načelnici gradova, a zatim dvorska gospoda i kraljevi komornici. Na kraju je dolazio kralj obučen u sjajnu odjeću i opasan dragocjenim pasom, ali bez plašta i krune.</a:t>
            </a:r>
          </a:p>
          <a:p>
            <a:pPr marL="0" indent="0">
              <a:buNone/>
            </a:pPr>
            <a:endParaRPr lang="hr-HR" sz="2000" dirty="0"/>
          </a:p>
        </p:txBody>
      </p:sp>
      <p:pic>
        <p:nvPicPr>
          <p:cNvPr id="4" name="Picture 3" descr="http://www.novi-svjetski-poredak.com/wp-content/uploads/2012/04/Krunjenje_kralja_Tomislava.jpg"/>
          <p:cNvPicPr/>
          <p:nvPr/>
        </p:nvPicPr>
        <p:blipFill rotWithShape="1">
          <a:blip r:embed="rId2" cstate="email">
            <a:extLst>
              <a:ext uri="{28A0092B-C50C-407E-A947-70E740481C1C}">
                <a14:useLocalDpi xmlns:a14="http://schemas.microsoft.com/office/drawing/2010/main"/>
              </a:ext>
            </a:extLst>
          </a:blip>
          <a:srcRect/>
          <a:stretch/>
        </p:blipFill>
        <p:spPr bwMode="auto">
          <a:xfrm>
            <a:off x="2214396" y="3645024"/>
            <a:ext cx="4589851" cy="23762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980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57819"/>
            <a:ext cx="8568952" cy="6408712"/>
          </a:xfrm>
        </p:spPr>
        <p:txBody>
          <a:bodyPr>
            <a:normAutofit fontScale="62500" lnSpcReduction="20000"/>
          </a:bodyPr>
          <a:lstStyle/>
          <a:p>
            <a:pPr marL="0" indent="0">
              <a:buNone/>
            </a:pPr>
            <a:r>
              <a:rPr lang="hr-HR" dirty="0" smtClean="0"/>
              <a:t>  </a:t>
            </a:r>
            <a:r>
              <a:rPr lang="hr-HR" dirty="0"/>
              <a:t>Ispred crkve dočekali bi kralja papinski poslanici i nadbiskup splitski s ostalim biskupima, pa bi ga u nju uveli. Ovdje je papinski poslanik zapitao narod hoće li da kralj bude krunjen. Narod bi odgovarao da hoće, a poslanik bi ga nakon toga odveo na uzvišeno mjesto kraj oltara, gdje je već  bilo smješteno kraljevsko prijestolje.  Kralj bi najprije položio zakletvu na sveto evanđelje narodu i Crkvi te se pričestio. Zatim bi ga poslanik opasao posvećenim kraljevskim mačem, pomazao svetim uljem, objema rukama stavio mu krunu na glavu i dao mu u ruke kraljevsko žezlo. Poslije kratke molitve uzeo bi opet sa stola, koji je bio blizu prijestolja, cipele i plašt, predao ih rizničaru, a on bi zajedno s komornikom ogrnuo kralja plaštem i obuo mu cipele. Poslije toga kralj bi ustao i naklonio se tri puta kriknuvši: Slava Bogu na visini i na zemlji mir! </a:t>
            </a:r>
          </a:p>
          <a:p>
            <a:pPr marL="0" indent="0">
              <a:buNone/>
            </a:pPr>
            <a:r>
              <a:rPr lang="hr-HR" dirty="0" smtClean="0"/>
              <a:t>  Ispred </a:t>
            </a:r>
            <a:r>
              <a:rPr lang="hr-HR" dirty="0"/>
              <a:t>prijestolja, na kojem je sjedio kralj, pali su mu podanici redom ljubili ruke i skute njegove posvećene odjeće. Poslije hvalospjeva i čestitke završila bi krunidba klicanjem:  </a:t>
            </a:r>
            <a:r>
              <a:rPr lang="hr-HR" dirty="0" err="1"/>
              <a:t>Mnogoja</a:t>
            </a:r>
            <a:r>
              <a:rPr lang="hr-HR" dirty="0"/>
              <a:t>  ljeta!</a:t>
            </a:r>
          </a:p>
          <a:p>
            <a:pPr marL="0" indent="0">
              <a:buNone/>
            </a:pPr>
            <a:r>
              <a:rPr lang="hr-HR" dirty="0"/>
              <a:t>   Iz crkve bi izlazili opet istim redom. Ispred crkve kralj bi zajahao konja, stupio na poviše mjesto među narod i vojsku, pa zamahnuo mačem na sve četiri strane svijeta u znak da će domovinu braniti od neprijatelja ma odakle oni dolazili.</a:t>
            </a:r>
          </a:p>
          <a:p>
            <a:pPr marL="0" indent="0">
              <a:buNone/>
            </a:pPr>
            <a:r>
              <a:rPr lang="hr-HR" dirty="0"/>
              <a:t>                                                                                                               Lovro Katić</a:t>
            </a:r>
          </a:p>
          <a:p>
            <a:r>
              <a:rPr lang="hr-HR" dirty="0"/>
              <a:t>Nepoznate riječi:</a:t>
            </a:r>
          </a:p>
          <a:p>
            <a:r>
              <a:rPr lang="hr-HR" dirty="0"/>
              <a:t>komornik – osoba u službi kralja</a:t>
            </a:r>
          </a:p>
          <a:p>
            <a:r>
              <a:rPr lang="hr-HR" dirty="0"/>
              <a:t>rizničar – čuvar riznice, osoba kojoj su povjerene na čuvanje dragocjenosti</a:t>
            </a:r>
          </a:p>
        </p:txBody>
      </p:sp>
    </p:spTree>
    <p:extLst>
      <p:ext uri="{BB962C8B-B14F-4D97-AF65-F5344CB8AC3E}">
        <p14:creationId xmlns:p14="http://schemas.microsoft.com/office/powerpoint/2010/main" val="2018239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a:solidFill>
                  <a:srgbClr val="C00000"/>
                </a:solidFill>
              </a:rPr>
              <a:t>Kralj Petar Krešimir i sokolar</a:t>
            </a:r>
          </a:p>
        </p:txBody>
      </p:sp>
      <p:sp>
        <p:nvSpPr>
          <p:cNvPr id="3" name="Content Placeholder 2"/>
          <p:cNvSpPr>
            <a:spLocks noGrp="1"/>
          </p:cNvSpPr>
          <p:nvPr>
            <p:ph idx="1"/>
          </p:nvPr>
        </p:nvSpPr>
        <p:spPr>
          <a:xfrm>
            <a:off x="323528" y="1196752"/>
            <a:ext cx="8363272" cy="5184576"/>
          </a:xfrm>
        </p:spPr>
        <p:txBody>
          <a:bodyPr>
            <a:normAutofit fontScale="70000" lnSpcReduction="20000"/>
          </a:bodyPr>
          <a:lstStyle/>
          <a:p>
            <a:pPr marL="0" indent="0">
              <a:buNone/>
            </a:pPr>
            <a:r>
              <a:rPr lang="hr-HR" dirty="0" smtClean="0"/>
              <a:t>  Hrvatski </a:t>
            </a:r>
            <a:r>
              <a:rPr lang="hr-HR" dirty="0"/>
              <a:t>je kralj  Petar Krešimir Veliki prolazio jednom pokraj nekog sela. Vozio se sa svojom ženom u visokim kolima; za njim je jahala njegova pratnja: banovi, župani i ostala gospoda.</a:t>
            </a:r>
          </a:p>
          <a:p>
            <a:pPr marL="0" indent="0">
              <a:buNone/>
            </a:pPr>
            <a:r>
              <a:rPr lang="hr-HR" dirty="0"/>
              <a:t>   Bilo je o podne vruća ljetnog dana. Konji su bili umorni, a putnici ogladnjeli, ožednjeli i smalaksali. Kralj naredi da se stane i da se potraži mjesto gdje bi se moglo malko počinuti. U taj čas banuše pred njega dva čovjeka: jedan mlad, ponosan i u bogatu odijelu, a drugi star, čedan i skromno obučen. „Moćni kralju“, reče bogataš, „ u obližnjoj šumici leže moji bijeli dvori. U njima ćeš ti i tvoji dvorani naći sve što vam srce želi. Počasti me i pusti da te pogosti vlastelin </a:t>
            </a:r>
            <a:r>
              <a:rPr lang="hr-HR" dirty="0" err="1"/>
              <a:t>Goražda</a:t>
            </a:r>
            <a:r>
              <a:rPr lang="hr-HR" dirty="0" smtClean="0"/>
              <a:t>!“</a:t>
            </a:r>
          </a:p>
          <a:p>
            <a:pPr marL="0" indent="0">
              <a:buNone/>
            </a:pPr>
            <a:r>
              <a:rPr lang="hr-HR" dirty="0"/>
              <a:t>-</a:t>
            </a:r>
            <a:r>
              <a:rPr lang="hr-HR" dirty="0" smtClean="0"/>
              <a:t>   </a:t>
            </a:r>
            <a:r>
              <a:rPr lang="hr-HR" dirty="0"/>
              <a:t>„A što bi ti htio?“ reče kralj onome drugome. „Zašto ne govoriš?“</a:t>
            </a:r>
          </a:p>
          <a:p>
            <a:pPr marL="0" indent="0">
              <a:buNone/>
            </a:pPr>
            <a:r>
              <a:rPr lang="hr-HR" dirty="0" smtClean="0"/>
              <a:t>-   „Gospodaru</a:t>
            </a:r>
            <a:r>
              <a:rPr lang="hr-HR" dirty="0"/>
              <a:t>, ja sam tvoj bivši sluga, sokolar </a:t>
            </a:r>
            <a:r>
              <a:rPr lang="hr-HR" dirty="0" err="1"/>
              <a:t>Aprić</a:t>
            </a:r>
            <a:r>
              <a:rPr lang="hr-HR" dirty="0"/>
              <a:t>. Htio sam te pozvati u svoju kuću između onih dviju lipa tamo dolje, ali kada te vlastelin zove u svoje gospodske dvore, neću o tome ni da govorim.“</a:t>
            </a:r>
          </a:p>
          <a:p>
            <a:pPr marL="0" indent="0">
              <a:buNone/>
            </a:pPr>
            <a:r>
              <a:rPr lang="hr-HR" dirty="0"/>
              <a:t>Onda reče kralj:“ Vlasteline, ja ću drugi put sam kod tebe doći, a sada idi uz mene i prati me do kuće mojega vjernog starog sluge.“</a:t>
            </a:r>
          </a:p>
          <a:p>
            <a:pPr marL="0" indent="0">
              <a:buNone/>
            </a:pPr>
            <a:r>
              <a:rPr lang="hr-HR" dirty="0"/>
              <a:t> </a:t>
            </a:r>
            <a:r>
              <a:rPr lang="hr-HR" dirty="0" smtClean="0"/>
              <a:t>                                                                Vladimir Nazor  </a:t>
            </a:r>
          </a:p>
          <a:p>
            <a:pPr marL="0" indent="0">
              <a:buNone/>
            </a:pPr>
            <a:endParaRPr lang="hr-HR" dirty="0"/>
          </a:p>
        </p:txBody>
      </p:sp>
    </p:spTree>
    <p:extLst>
      <p:ext uri="{BB962C8B-B14F-4D97-AF65-F5344CB8AC3E}">
        <p14:creationId xmlns:p14="http://schemas.microsoft.com/office/powerpoint/2010/main" val="341230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a:bodyPr>
          <a:lstStyle/>
          <a:p>
            <a:r>
              <a:rPr lang="hr-HR" sz="4000" b="1" dirty="0">
                <a:solidFill>
                  <a:srgbClr val="C00000"/>
                </a:solidFill>
              </a:rPr>
              <a:t>Priča o kosovima</a:t>
            </a:r>
          </a:p>
        </p:txBody>
      </p:sp>
      <p:sp>
        <p:nvSpPr>
          <p:cNvPr id="3" name="Content Placeholder 2"/>
          <p:cNvSpPr>
            <a:spLocks noGrp="1"/>
          </p:cNvSpPr>
          <p:nvPr>
            <p:ph idx="1"/>
          </p:nvPr>
        </p:nvSpPr>
        <p:spPr>
          <a:xfrm>
            <a:off x="467544" y="1196752"/>
            <a:ext cx="8280920" cy="5544616"/>
          </a:xfrm>
        </p:spPr>
        <p:txBody>
          <a:bodyPr>
            <a:noAutofit/>
          </a:bodyPr>
          <a:lstStyle/>
          <a:p>
            <a:pPr marL="0" indent="0">
              <a:buNone/>
            </a:pPr>
            <a:r>
              <a:rPr lang="hr-HR" sz="2000" dirty="0" smtClean="0"/>
              <a:t>   Davno </a:t>
            </a:r>
            <a:r>
              <a:rPr lang="hr-HR" sz="2000" dirty="0"/>
              <a:t>je to bilo kada je pred mnogo godina živio Dmitar Zvonimir, kralj hrvatski. Taj slavni vladar stanovao je više puta i u tvrdome gradu koji se zove Knin.</a:t>
            </a:r>
          </a:p>
          <a:p>
            <a:pPr marL="0" indent="0">
              <a:buNone/>
            </a:pPr>
            <a:r>
              <a:rPr lang="hr-HR" sz="2000" dirty="0" smtClean="0"/>
              <a:t>   Kralj </a:t>
            </a:r>
            <a:r>
              <a:rPr lang="hr-HR" sz="2000" dirty="0"/>
              <a:t>je Zvonimir išao veoma rado na neko polje blizu Knina, da sluša kako ptice pjevaju po zelenim grančicama. Najviše se veselio kosovima koji su onda imali veoma šareno perje i samo su veselo pjevali i zviždukali. Bilo je toliko kosova na onome polju da se ono i prozvalo Kosovo polje</a:t>
            </a:r>
            <a:r>
              <a:rPr lang="hr-HR" sz="2000" dirty="0" smtClean="0"/>
              <a:t>.</a:t>
            </a:r>
          </a:p>
          <a:p>
            <a:pPr marL="0" indent="0">
              <a:buNone/>
            </a:pPr>
            <a:r>
              <a:rPr lang="hr-HR" sz="2000" dirty="0" smtClean="0"/>
              <a:t>    Kralj </a:t>
            </a:r>
            <a:r>
              <a:rPr lang="hr-HR" sz="2000" dirty="0"/>
              <a:t>se  Zvonimir sprijatelji s tim pticama: štitio ih je i pitao. One su ga poznavale i letjele k njemu netom bi ga ugledale.</a:t>
            </a:r>
          </a:p>
          <a:p>
            <a:pPr marL="0" indent="0">
              <a:buNone/>
            </a:pPr>
            <a:r>
              <a:rPr lang="hr-HR" sz="2000" dirty="0" smtClean="0"/>
              <a:t>  Junački </a:t>
            </a:r>
            <a:r>
              <a:rPr lang="hr-HR" sz="2000" dirty="0"/>
              <a:t>kralj pozove jednoga dana svu silu naroda na Kosovo polje, te reče na će dignuti silnu vojsku i povesti je u Svetu zemlju da otme nevjernicima grob Spasiteljev. Ali mnogima to nije bilo pravo, a neki opaki ljudi digoše ruku na kralja i ubiše ga.</a:t>
            </a:r>
          </a:p>
          <a:p>
            <a:pPr marL="0" indent="0">
              <a:buNone/>
            </a:pPr>
            <a:r>
              <a:rPr lang="hr-HR" sz="2000" dirty="0" smtClean="0"/>
              <a:t>   Kada </a:t>
            </a:r>
            <a:r>
              <a:rPr lang="hr-HR" sz="2000" dirty="0"/>
              <a:t>kralj pade, svi pobjegoše, a kraljeva lešina ostade one noći na Kosovu polju.</a:t>
            </a:r>
          </a:p>
          <a:p>
            <a:pPr marL="0" indent="0">
              <a:buNone/>
            </a:pPr>
            <a:r>
              <a:rPr lang="hr-HR" sz="2000" dirty="0" smtClean="0"/>
              <a:t>   </a:t>
            </a:r>
            <a:endParaRPr lang="hr-HR" sz="2000" dirty="0"/>
          </a:p>
        </p:txBody>
      </p:sp>
    </p:spTree>
    <p:extLst>
      <p:ext uri="{BB962C8B-B14F-4D97-AF65-F5344CB8AC3E}">
        <p14:creationId xmlns:p14="http://schemas.microsoft.com/office/powerpoint/2010/main" val="2622342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363272" cy="5649491"/>
          </a:xfrm>
        </p:spPr>
        <p:txBody>
          <a:bodyPr>
            <a:normAutofit/>
          </a:bodyPr>
          <a:lstStyle/>
          <a:p>
            <a:pPr marL="0" indent="0">
              <a:buNone/>
            </a:pPr>
            <a:r>
              <a:rPr lang="hr-HR" sz="2000" dirty="0" smtClean="0"/>
              <a:t>   Sutradan </a:t>
            </a:r>
            <a:r>
              <a:rPr lang="hr-HR" sz="2000" dirty="0"/>
              <a:t>pođoše kraljevi prijatelji u polje da zakopaju vladara. Oko njegove lešine letjele su crne ptice i pjevale su slatko, ali tužno.</a:t>
            </a:r>
          </a:p>
          <a:p>
            <a:pPr marL="0" indent="0">
              <a:buNone/>
            </a:pPr>
            <a:r>
              <a:rPr lang="hr-HR" sz="2000" dirty="0" smtClean="0"/>
              <a:t>   Raspršile </a:t>
            </a:r>
            <a:r>
              <a:rPr lang="hr-HR" sz="2000" dirty="0"/>
              <a:t>se s Kosova polja po svim našim krajevima da jave smrt kralja Zvonimira. Od onoga dana svi su kosovi u crnini, a kadikad čuje se kako tužno pjevaju: „Zvon!  Zvon! Mir! Mir!“</a:t>
            </a:r>
          </a:p>
          <a:p>
            <a:pPr marL="0" indent="0">
              <a:buNone/>
            </a:pPr>
            <a:r>
              <a:rPr lang="hr-HR" sz="2000" dirty="0"/>
              <a:t>						</a:t>
            </a:r>
            <a:r>
              <a:rPr lang="hr-HR" sz="2000" i="1" dirty="0" smtClean="0"/>
              <a:t>Vladimir Nazor</a:t>
            </a:r>
            <a:endParaRPr lang="hr-HR" sz="2000" dirty="0" smtClean="0"/>
          </a:p>
          <a:p>
            <a:pPr marL="0" indent="0">
              <a:buNone/>
            </a:pPr>
            <a:r>
              <a:rPr lang="hr-HR" sz="2000" dirty="0" smtClean="0"/>
              <a:t>	</a:t>
            </a:r>
            <a:endParaRPr lang="hr-H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64" y="2924944"/>
            <a:ext cx="60007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46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solidFill>
                  <a:srgbClr val="C00000"/>
                </a:solidFill>
              </a:rPr>
              <a:t>Ime rečeno Hrvat</a:t>
            </a:r>
          </a:p>
        </p:txBody>
      </p:sp>
      <p:sp>
        <p:nvSpPr>
          <p:cNvPr id="3" name="Content Placeholder 2"/>
          <p:cNvSpPr>
            <a:spLocks noGrp="1"/>
          </p:cNvSpPr>
          <p:nvPr>
            <p:ph idx="1"/>
          </p:nvPr>
        </p:nvSpPr>
        <p:spPr>
          <a:xfrm>
            <a:off x="323528" y="1124744"/>
            <a:ext cx="8363272" cy="5328592"/>
          </a:xfrm>
        </p:spPr>
        <p:txBody>
          <a:bodyPr>
            <a:noAutofit/>
          </a:bodyPr>
          <a:lstStyle/>
          <a:p>
            <a:pPr marL="0" indent="0">
              <a:buNone/>
            </a:pPr>
            <a:r>
              <a:rPr lang="hr-HR" sz="2000" dirty="0" smtClean="0"/>
              <a:t>(...) </a:t>
            </a:r>
            <a:r>
              <a:rPr lang="hr-HR" sz="2000" dirty="0"/>
              <a:t>Pred </a:t>
            </a:r>
            <a:r>
              <a:rPr lang="hr-HR" sz="2000" dirty="0" err="1"/>
              <a:t>Kluka</a:t>
            </a:r>
            <a:r>
              <a:rPr lang="hr-HR" sz="2000" dirty="0"/>
              <a:t>, </a:t>
            </a:r>
            <a:r>
              <a:rPr lang="hr-HR" sz="2000" dirty="0" err="1"/>
              <a:t>Lobela</a:t>
            </a:r>
            <a:r>
              <a:rPr lang="hr-HR" sz="2000" dirty="0"/>
              <a:t>, </a:t>
            </a:r>
            <a:r>
              <a:rPr lang="hr-HR" sz="2000" dirty="0" err="1"/>
              <a:t>Kosenca</a:t>
            </a:r>
            <a:r>
              <a:rPr lang="hr-HR" sz="2000" dirty="0"/>
              <a:t>, </a:t>
            </a:r>
            <a:r>
              <a:rPr lang="hr-HR" sz="2000" dirty="0" err="1"/>
              <a:t>Muhla</a:t>
            </a:r>
            <a:r>
              <a:rPr lang="hr-HR" sz="2000" dirty="0"/>
              <a:t>, Hrvata, Tugu i </a:t>
            </a:r>
            <a:r>
              <a:rPr lang="hr-HR" sz="2000" dirty="0" err="1"/>
              <a:t>Bugu</a:t>
            </a:r>
            <a:r>
              <a:rPr lang="hr-HR" sz="2000" dirty="0"/>
              <a:t> prvo istupi Sveti Starac duge srebrne brade i očiju u kojima kao da je zastalo vrijeme. Polako podiže nebu urešen lipov štap i u zraku kao da zapisa riječi koje onda</a:t>
            </a:r>
          </a:p>
          <a:p>
            <a:pPr marL="0" indent="0">
              <a:buNone/>
            </a:pPr>
            <a:r>
              <a:rPr lang="hr-HR" sz="2000" dirty="0"/>
              <a:t> </a:t>
            </a:r>
            <a:r>
              <a:rPr lang="hr-HR" sz="2000" dirty="0" smtClean="0"/>
              <a:t>razgovijetno </a:t>
            </a:r>
            <a:r>
              <a:rPr lang="hr-HR" sz="2000" dirty="0"/>
              <a:t>i izreče:- Neka blagoslovljeno je svih sedam plemena od mene rečeni HA-RA-HVAITI ili Sunčeva kuća jer među njima je Bog Svjetla!</a:t>
            </a:r>
          </a:p>
          <a:p>
            <a:pPr marL="0" indent="0">
              <a:buNone/>
            </a:pPr>
            <a:r>
              <a:rPr lang="hr-HR" sz="2000" dirty="0"/>
              <a:t>A kada Sveti Starac podari </a:t>
            </a:r>
            <a:r>
              <a:rPr lang="hr-HR" sz="2000" dirty="0" err="1"/>
              <a:t>sedmoplemenima</a:t>
            </a:r>
            <a:r>
              <a:rPr lang="hr-HR" sz="2000" dirty="0"/>
              <a:t> prvo ime, dostojanstveno se okrene k ostalim vijećnicima i zašuti ... Jedan po jedan vijećnik istupao je pred mnoštvo govoreći:</a:t>
            </a:r>
          </a:p>
          <a:p>
            <a:pPr marL="0" lvl="0" indent="0">
              <a:buNone/>
            </a:pPr>
            <a:r>
              <a:rPr lang="hr-HR" sz="2000" dirty="0" smtClean="0"/>
              <a:t>- Neka </a:t>
            </a:r>
            <a:r>
              <a:rPr lang="hr-HR" sz="2000" dirty="0"/>
              <a:t>blagoslovljeno je svih sedam plemena od mene rečeno HOR-BA-TOI ili oni koji ljube zemlju jer iz daleka dođoše, a svoju postojbinu ne zaboraviše!</a:t>
            </a:r>
          </a:p>
          <a:p>
            <a:pPr marL="0" lvl="0" indent="0">
              <a:buNone/>
            </a:pPr>
            <a:r>
              <a:rPr lang="hr-HR" sz="2000" dirty="0" smtClean="0"/>
              <a:t>- Neka </a:t>
            </a:r>
            <a:r>
              <a:rPr lang="hr-HR" sz="2000" dirty="0"/>
              <a:t>blagoslovljeno je svih sedam plemena od mene rečeni HERV-VATA ili gorani jer oni borave u gorama!</a:t>
            </a:r>
          </a:p>
          <a:p>
            <a:pPr marL="0" lvl="0" indent="0">
              <a:buNone/>
            </a:pPr>
            <a:r>
              <a:rPr lang="hr-HR" sz="2000" dirty="0" smtClean="0"/>
              <a:t>- Neka </a:t>
            </a:r>
            <a:r>
              <a:rPr lang="hr-HR" sz="2000" dirty="0"/>
              <a:t>blagoslovljeno je svih sedam plemena od mene rečeni SARV-HERU-VATA ili braniči jer oni mačem brane svoj dom od tuđih nasrtaja!</a:t>
            </a:r>
          </a:p>
          <a:p>
            <a:pPr marL="0" lvl="0" indent="0">
              <a:buNone/>
            </a:pPr>
            <a:r>
              <a:rPr lang="hr-HR" sz="2000" dirty="0" smtClean="0"/>
              <a:t>- Neka </a:t>
            </a:r>
            <a:r>
              <a:rPr lang="hr-HR" sz="2000" dirty="0"/>
              <a:t>blagoslovljeno je svih sedam plemena od mene rečeni HRU-VATI ili jeleni brzonogi jer oni su brzi i dobri trkači</a:t>
            </a:r>
            <a:r>
              <a:rPr lang="hr-HR" sz="2000" dirty="0" smtClean="0"/>
              <a:t>.</a:t>
            </a:r>
            <a:endParaRPr lang="hr-HR" sz="2000" dirty="0"/>
          </a:p>
        </p:txBody>
      </p:sp>
    </p:spTree>
    <p:extLst>
      <p:ext uri="{BB962C8B-B14F-4D97-AF65-F5344CB8AC3E}">
        <p14:creationId xmlns:p14="http://schemas.microsoft.com/office/powerpoint/2010/main" val="2675181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solidFill>
                  <a:srgbClr val="C00000"/>
                </a:solidFill>
              </a:rPr>
              <a:t>Baščanska ploča</a:t>
            </a:r>
            <a:r>
              <a:rPr lang="hr-HR" dirty="0"/>
              <a:t/>
            </a:r>
            <a:br>
              <a:rPr lang="hr-HR" dirty="0"/>
            </a:br>
            <a:endParaRPr lang="hr-HR" dirty="0"/>
          </a:p>
        </p:txBody>
      </p:sp>
      <p:pic>
        <p:nvPicPr>
          <p:cNvPr id="4" name="Content Placeholder 3" descr="http://www.klimno.net/menu_files/bascanska_ploca_1.jpg"/>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95536" y="1123057"/>
            <a:ext cx="6768752" cy="4752528"/>
          </a:xfrm>
          <a:prstGeom prst="rect">
            <a:avLst/>
          </a:prstGeom>
          <a:noFill/>
          <a:ln>
            <a:noFill/>
          </a:ln>
        </p:spPr>
      </p:pic>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79" y="1472564"/>
            <a:ext cx="1625039" cy="426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643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363272" cy="5793507"/>
          </a:xfrm>
        </p:spPr>
        <p:txBody>
          <a:bodyPr>
            <a:normAutofit lnSpcReduction="10000"/>
          </a:bodyPr>
          <a:lstStyle/>
          <a:p>
            <a:pPr marL="0" indent="0" algn="ctr">
              <a:buNone/>
            </a:pPr>
            <a:r>
              <a:rPr lang="hr-HR" sz="2000" dirty="0"/>
              <a:t>Ploča sam iz vremena stara,</a:t>
            </a:r>
          </a:p>
          <a:p>
            <a:pPr marL="0" indent="0" algn="ctr">
              <a:buNone/>
            </a:pPr>
            <a:r>
              <a:rPr lang="hr-HR" sz="2000" dirty="0"/>
              <a:t>iz doba slavnih hrvatskih vladara</a:t>
            </a:r>
          </a:p>
          <a:p>
            <a:pPr marL="0" indent="0" algn="ctr">
              <a:buNone/>
            </a:pPr>
            <a:r>
              <a:rPr lang="hr-HR" sz="2000" dirty="0"/>
              <a:t>Zvonimira kralja ime se slavi</a:t>
            </a:r>
          </a:p>
          <a:p>
            <a:pPr marL="0" indent="0" algn="ctr">
              <a:buNone/>
            </a:pPr>
            <a:r>
              <a:rPr lang="hr-HR" sz="2000" dirty="0"/>
              <a:t>za sva vremena njegovi su </a:t>
            </a:r>
            <a:r>
              <a:rPr lang="hr-HR" sz="2000" dirty="0" err="1"/>
              <a:t>dari</a:t>
            </a:r>
            <a:endParaRPr lang="hr-HR" sz="2000" dirty="0"/>
          </a:p>
          <a:p>
            <a:pPr marL="0" indent="0" algn="ctr">
              <a:buNone/>
            </a:pPr>
            <a:r>
              <a:rPr lang="hr-HR" sz="2000" dirty="0" err="1"/>
              <a:t>jurandvorsku</a:t>
            </a:r>
            <a:r>
              <a:rPr lang="hr-HR" sz="2000" dirty="0"/>
              <a:t> crkvu Hrvatskoj dali.</a:t>
            </a:r>
          </a:p>
          <a:p>
            <a:pPr marL="0" indent="0">
              <a:buNone/>
            </a:pPr>
            <a:r>
              <a:rPr lang="hr-HR" sz="2000" dirty="0"/>
              <a:t>  Zatrudnjele grane smokvika i maslinika, a grožđe nakitilo čokote. Na brdašcu, kraj groblja, šćućurila se mala crkvica. Selo zadrijemalo u rane poslijepodnevne sate. Cvrčci cvrče. Zadnji ljetni topli dan spuštao se s brdašca k moru.</a:t>
            </a:r>
          </a:p>
          <a:p>
            <a:pPr marL="0" indent="0">
              <a:buNone/>
            </a:pPr>
            <a:r>
              <a:rPr lang="hr-HR" sz="2000" dirty="0"/>
              <a:t>  Prolazile „</a:t>
            </a:r>
            <a:r>
              <a:rPr lang="hr-HR" sz="2000" dirty="0" err="1"/>
              <a:t>munjene</a:t>
            </a:r>
            <a:r>
              <a:rPr lang="hr-HR" sz="2000" dirty="0"/>
              <a:t> karoce“ ( tako su nekada ljudi u ovom kraju nazivali automobile). Putnici se čudili osamljenoj Ploči. Odnekud se pojavi dječak i priđe Ploči</a:t>
            </a:r>
            <a:r>
              <a:rPr lang="hr-HR" sz="2000" dirty="0" smtClean="0"/>
              <a:t>.</a:t>
            </a:r>
          </a:p>
          <a:p>
            <a:pPr marL="0" lvl="0" indent="0">
              <a:buNone/>
            </a:pPr>
            <a:r>
              <a:rPr lang="hr-HR" sz="2000" dirty="0" smtClean="0"/>
              <a:t>- Što </a:t>
            </a:r>
            <a:r>
              <a:rPr lang="hr-HR" sz="2000" dirty="0"/>
              <a:t>tu radiš, napušteni kamene? – upita začuđeni dječak.</a:t>
            </a:r>
          </a:p>
          <a:p>
            <a:pPr marL="0" lvl="0" indent="0">
              <a:buNone/>
            </a:pPr>
            <a:r>
              <a:rPr lang="hr-HR" sz="2000" dirty="0" smtClean="0"/>
              <a:t>- Oprostit </a:t>
            </a:r>
            <a:r>
              <a:rPr lang="hr-HR" sz="2000" dirty="0"/>
              <a:t>ćeš, ja nisam kamen, ni napušten – uvrijeđeno reče Ploča.</a:t>
            </a:r>
          </a:p>
          <a:p>
            <a:pPr marL="0" lvl="0" indent="0">
              <a:buNone/>
            </a:pPr>
            <a:r>
              <a:rPr lang="hr-HR" sz="2000" dirty="0" smtClean="0"/>
              <a:t>- Ja </a:t>
            </a:r>
            <a:r>
              <a:rPr lang="hr-HR" sz="2000" dirty="0"/>
              <a:t>imam svoje ime i prezime, nadnevak i mjesto rođenja. Mene mnogi poznaju.</a:t>
            </a:r>
          </a:p>
          <a:p>
            <a:pPr marL="0" lvl="0" indent="0">
              <a:buNone/>
            </a:pPr>
            <a:r>
              <a:rPr lang="hr-HR" sz="2000" dirty="0" smtClean="0"/>
              <a:t>- Pa </a:t>
            </a:r>
            <a:r>
              <a:rPr lang="hr-HR" sz="2000" dirty="0"/>
              <a:t>kako se zoveš? radoznalo upita dječak. – I još nešto: pričaj mi o svom slavnom početku, znamenita Pločo.</a:t>
            </a:r>
          </a:p>
          <a:p>
            <a:pPr marL="0" indent="0">
              <a:buNone/>
            </a:pPr>
            <a:endParaRPr lang="hr-HR" sz="2000" dirty="0"/>
          </a:p>
        </p:txBody>
      </p:sp>
    </p:spTree>
    <p:extLst>
      <p:ext uri="{BB962C8B-B14F-4D97-AF65-F5344CB8AC3E}">
        <p14:creationId xmlns:p14="http://schemas.microsoft.com/office/powerpoint/2010/main" val="3382676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435280" cy="5649491"/>
          </a:xfrm>
        </p:spPr>
        <p:txBody>
          <a:bodyPr>
            <a:normAutofit fontScale="70000" lnSpcReduction="20000"/>
          </a:bodyPr>
          <a:lstStyle/>
          <a:p>
            <a:pPr marL="0" lvl="0" indent="0">
              <a:buNone/>
            </a:pPr>
            <a:r>
              <a:rPr lang="hr-HR" dirty="0" smtClean="0"/>
              <a:t>   Sjedni </a:t>
            </a:r>
            <a:r>
              <a:rPr lang="hr-HR" dirty="0"/>
              <a:t>ovdje kraj mene i gledaj me, a ja ću ti pričati. Ako ti je dosadno, možeš otići. Zovem se Baščanska ploča. Stoljećima sam živjela ovdje, na brdašcu, u </a:t>
            </a:r>
            <a:r>
              <a:rPr lang="hr-HR" dirty="0" err="1"/>
              <a:t>jurandvorskoj</a:t>
            </a:r>
            <a:r>
              <a:rPr lang="hr-HR" dirty="0"/>
              <a:t> crkvici. Rođena sam u XII. stoljeću, oko 1100. godine. Dugo sam bila u crkvici, a onda dođoše neki ljudi i odnesoše me u Zagreb. Odnijeli su zapravo moju sestru, onu pravu Ploču, i smjestili je u Hrvatsku akademiju znanosti i umjetnosti u Zagrebu. Drugi se sjetili pa isklesali mene. Ista sam kao ona u Zagrebu.</a:t>
            </a:r>
          </a:p>
          <a:p>
            <a:pPr marL="0" lvl="0" indent="0">
              <a:buNone/>
            </a:pPr>
            <a:r>
              <a:rPr lang="hr-HR" dirty="0" smtClean="0"/>
              <a:t>- A </a:t>
            </a:r>
            <a:r>
              <a:rPr lang="hr-HR" dirty="0"/>
              <a:t>što na tebi piše?- upita dječak.</a:t>
            </a:r>
          </a:p>
          <a:p>
            <a:pPr marL="0" lvl="0" indent="0">
              <a:buNone/>
            </a:pPr>
            <a:r>
              <a:rPr lang="hr-HR" dirty="0" smtClean="0"/>
              <a:t>- Znala </a:t>
            </a:r>
            <a:r>
              <a:rPr lang="hr-HR" dirty="0"/>
              <a:t>sam da ćeš to pitati. Na meni su uklesana čudna slova, zar ne? Uklesao ih je opat </a:t>
            </a:r>
            <a:r>
              <a:rPr lang="hr-HR" dirty="0" err="1"/>
              <a:t>Držiha</a:t>
            </a:r>
            <a:r>
              <a:rPr lang="hr-HR" dirty="0"/>
              <a:t> glagoljicom na starohrvatskom jeziku. U tih trinaest redaka govori se o gradnji crkvice u </a:t>
            </a:r>
            <a:r>
              <a:rPr lang="hr-HR" dirty="0" err="1"/>
              <a:t>Jurandvoru</a:t>
            </a:r>
            <a:r>
              <a:rPr lang="hr-HR" dirty="0"/>
              <a:t> na otoku Krku. Spominje se hrvatski kralj Zvonimir i još neka imena.</a:t>
            </a:r>
          </a:p>
          <a:p>
            <a:pPr marL="0" lvl="0" indent="0">
              <a:buNone/>
            </a:pPr>
            <a:r>
              <a:rPr lang="hr-HR" dirty="0" smtClean="0"/>
              <a:t>- Pločo</a:t>
            </a:r>
            <a:r>
              <a:rPr lang="hr-HR" dirty="0"/>
              <a:t>, ne ljuti se na mene što sam te maloprije uvrijedio – dobaci joj dječak.</a:t>
            </a:r>
          </a:p>
          <a:p>
            <a:pPr marL="0" lvl="0" indent="0">
              <a:buNone/>
            </a:pPr>
            <a:r>
              <a:rPr lang="hr-HR" dirty="0" smtClean="0"/>
              <a:t>- Drago </a:t>
            </a:r>
            <a:r>
              <a:rPr lang="hr-HR" dirty="0"/>
              <a:t>mi je da smo postali prijatelji, dječače. Još ću ti nešto reći o sebi. Duga sam gotovo dva metra, visoka metar, a debela sam osam centimetara. Teško sam oštećena na više mjesta.</a:t>
            </a:r>
          </a:p>
          <a:p>
            <a:pPr marL="0" indent="0">
              <a:buNone/>
            </a:pPr>
            <a:r>
              <a:rPr lang="hr-HR" dirty="0"/>
              <a:t> </a:t>
            </a:r>
            <a:r>
              <a:rPr lang="hr-HR" dirty="0" smtClean="0"/>
              <a:t> Zavlada </a:t>
            </a:r>
            <a:r>
              <a:rPr lang="hr-HR" dirty="0"/>
              <a:t>tišina. Dječak se zamislio. Netko ga je pozvao.</a:t>
            </a:r>
          </a:p>
          <a:p>
            <a:pPr marL="0" indent="0">
              <a:buNone/>
            </a:pPr>
            <a:endParaRPr lang="hr-HR" sz="2900" dirty="0"/>
          </a:p>
        </p:txBody>
      </p:sp>
    </p:spTree>
    <p:extLst>
      <p:ext uri="{BB962C8B-B14F-4D97-AF65-F5344CB8AC3E}">
        <p14:creationId xmlns:p14="http://schemas.microsoft.com/office/powerpoint/2010/main" val="390273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496944" cy="6048672"/>
          </a:xfrm>
        </p:spPr>
        <p:txBody>
          <a:bodyPr>
            <a:normAutofit/>
          </a:bodyPr>
          <a:lstStyle/>
          <a:p>
            <a:pPr marL="0" lvl="0" indent="0">
              <a:buNone/>
            </a:pPr>
            <a:r>
              <a:rPr lang="hr-HR" sz="2000" dirty="0" smtClean="0"/>
              <a:t>- Oprosti</a:t>
            </a:r>
            <a:r>
              <a:rPr lang="hr-HR" sz="2000" dirty="0"/>
              <a:t>, draga Pločo, moram ići- Zove me mama. Hvala ti. Vidjet ćemo se opet.</a:t>
            </a:r>
          </a:p>
          <a:p>
            <a:pPr marL="0" lvl="0" indent="0">
              <a:buNone/>
            </a:pPr>
            <a:r>
              <a:rPr lang="hr-HR" sz="2000" dirty="0" smtClean="0"/>
              <a:t>- Posjeti </a:t>
            </a:r>
            <a:r>
              <a:rPr lang="hr-HR" sz="2000" dirty="0"/>
              <a:t>me i sljedeće godine. Moja adresa: Baščanska ploča, </a:t>
            </a:r>
            <a:r>
              <a:rPr lang="hr-HR" sz="2000" dirty="0" err="1"/>
              <a:t>Jurandvor</a:t>
            </a:r>
            <a:r>
              <a:rPr lang="hr-HR" sz="2000" dirty="0"/>
              <a:t> kod Baške, otok Krk. Adresu u Zagrebu znaš.</a:t>
            </a:r>
          </a:p>
          <a:p>
            <a:pPr marL="0" indent="0">
              <a:buNone/>
            </a:pPr>
            <a:r>
              <a:rPr lang="hr-HR" sz="2000" dirty="0" smtClean="0"/>
              <a:t>   Dugo </a:t>
            </a:r>
            <a:r>
              <a:rPr lang="hr-HR" sz="2000" dirty="0"/>
              <a:t>je dječak mahao Ploči. Noć se spuštala na </a:t>
            </a:r>
            <a:r>
              <a:rPr lang="hr-HR" sz="2000" dirty="0" err="1"/>
              <a:t>Jurandvor</a:t>
            </a:r>
            <a:r>
              <a:rPr lang="hr-HR" sz="2000" dirty="0"/>
              <a:t>. Ploča nečujno zakoraknu prema crkvici, gdje se zadovoljno smjesti u svoj kutak. Opet je ostala sama kao i ona njezina sestrica na Zrinjevcu.  </a:t>
            </a:r>
          </a:p>
          <a:p>
            <a:pPr marL="0" indent="0">
              <a:buNone/>
            </a:pPr>
            <a:r>
              <a:rPr lang="hr-HR" sz="2000" dirty="0" smtClean="0"/>
              <a:t>                                                                                       Branko </a:t>
            </a:r>
            <a:r>
              <a:rPr lang="hr-HR" sz="2000" dirty="0" err="1" smtClean="0"/>
              <a:t>Pilaš</a:t>
            </a:r>
            <a:endParaRPr lang="hr-HR" sz="2000" dirty="0" smtClean="0"/>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55322" y="2996952"/>
            <a:ext cx="3731298" cy="273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5" y="6004725"/>
            <a:ext cx="7992887" cy="369332"/>
          </a:xfrm>
          <a:prstGeom prst="rect">
            <a:avLst/>
          </a:prstGeom>
        </p:spPr>
        <p:txBody>
          <a:bodyPr wrap="square">
            <a:spAutoFit/>
          </a:bodyPr>
          <a:lstStyle/>
          <a:p>
            <a:pPr algn="ctr"/>
            <a:r>
              <a:rPr lang="hr-HR" dirty="0"/>
              <a:t>Unutrašnjost crkvice svete Lucije u kojoj je pronađena Baščanska ploča.</a:t>
            </a:r>
          </a:p>
        </p:txBody>
      </p:sp>
    </p:spTree>
    <p:extLst>
      <p:ext uri="{BB962C8B-B14F-4D97-AF65-F5344CB8AC3E}">
        <p14:creationId xmlns:p14="http://schemas.microsoft.com/office/powerpoint/2010/main" val="699754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hr-HR" b="1" dirty="0">
                <a:solidFill>
                  <a:srgbClr val="C00000"/>
                </a:solidFill>
              </a:rPr>
              <a:t>Orač Dragonja</a:t>
            </a:r>
            <a:br>
              <a:rPr lang="hr-HR" b="1" dirty="0">
                <a:solidFill>
                  <a:srgbClr val="C00000"/>
                </a:solidFill>
              </a:rPr>
            </a:br>
            <a:r>
              <a:rPr lang="hr-HR" sz="2200" b="1" dirty="0">
                <a:solidFill>
                  <a:srgbClr val="C00000"/>
                </a:solidFill>
              </a:rPr>
              <a:t>Kako su nastale Dragonja, Mirna i </a:t>
            </a:r>
            <a:r>
              <a:rPr lang="hr-HR" sz="2200" b="1" dirty="0" err="1">
                <a:solidFill>
                  <a:srgbClr val="C00000"/>
                </a:solidFill>
              </a:rPr>
              <a:t>Fojba</a:t>
            </a:r>
            <a:r>
              <a:rPr lang="hr-HR" sz="2200" b="1" dirty="0">
                <a:solidFill>
                  <a:srgbClr val="C00000"/>
                </a:solidFill>
              </a:rPr>
              <a:t> u Istri</a:t>
            </a:r>
          </a:p>
        </p:txBody>
      </p:sp>
      <p:sp>
        <p:nvSpPr>
          <p:cNvPr id="3" name="Content Placeholder 2"/>
          <p:cNvSpPr>
            <a:spLocks noGrp="1"/>
          </p:cNvSpPr>
          <p:nvPr>
            <p:ph idx="1"/>
          </p:nvPr>
        </p:nvSpPr>
        <p:spPr>
          <a:xfrm>
            <a:off x="179512" y="1268760"/>
            <a:ext cx="8640960" cy="5472608"/>
          </a:xfrm>
        </p:spPr>
        <p:txBody>
          <a:bodyPr>
            <a:noAutofit/>
          </a:bodyPr>
          <a:lstStyle/>
          <a:p>
            <a:pPr marL="0" indent="0">
              <a:buNone/>
            </a:pPr>
            <a:r>
              <a:rPr lang="hr-HR" sz="2000" dirty="0" smtClean="0"/>
              <a:t>   Gdje </a:t>
            </a:r>
            <a:r>
              <a:rPr lang="hr-HR" sz="2000" dirty="0"/>
              <a:t>je sada krševita Ćićarija, bila su jedanput velika mutna jezera, a po ostaloj Istri nigdje potoka ni vrela. Jednog dana dođoše Istrani pred orača Dragonju koji je bio visok kao planina. Rekoše:</a:t>
            </a:r>
          </a:p>
          <a:p>
            <a:pPr marL="0" lvl="0" indent="0">
              <a:buNone/>
            </a:pPr>
            <a:r>
              <a:rPr lang="hr-HR" sz="2000" dirty="0" smtClean="0"/>
              <a:t> -  Dragonja </a:t>
            </a:r>
            <a:r>
              <a:rPr lang="hr-HR" sz="2000" dirty="0"/>
              <a:t>i </a:t>
            </a:r>
            <a:r>
              <a:rPr lang="hr-HR" sz="2000" dirty="0" err="1"/>
              <a:t>Milonja</a:t>
            </a:r>
            <a:r>
              <a:rPr lang="hr-HR" sz="2000" dirty="0"/>
              <a:t> naš, </a:t>
            </a:r>
            <a:r>
              <a:rPr lang="hr-HR" sz="2000" dirty="0" err="1"/>
              <a:t>pomozi</a:t>
            </a:r>
            <a:r>
              <a:rPr lang="hr-HR" sz="2000" dirty="0"/>
              <a:t>  nam! U Ćićariji mnogo mrtve vode, a od Ćićarije do mora zemlja suha i žedna. Svrni vodu iz tih tvojih jezera k moru pa će Istra biti zelen vrt.</a:t>
            </a:r>
          </a:p>
          <a:p>
            <a:pPr marL="0" indent="0">
              <a:buNone/>
            </a:pPr>
            <a:r>
              <a:rPr lang="hr-HR" sz="2000" dirty="0" smtClean="0"/>
              <a:t>   Ljudeskara </a:t>
            </a:r>
            <a:r>
              <a:rPr lang="hr-HR" sz="2000" dirty="0"/>
              <a:t>digne plug i volove pa zaore od prvog jezera sve do obale morske. Kako on reže zemlju, onako voda za njim teče. Kad mu volovi  zagaziše u more, on se okrenu. Vidi, nastala je čitava rijeka, a niz nju trava raste i stabla niču.</a:t>
            </a:r>
          </a:p>
          <a:p>
            <a:pPr marL="0" lvl="0" indent="0">
              <a:buNone/>
            </a:pPr>
            <a:r>
              <a:rPr lang="hr-HR" sz="2000" dirty="0" smtClean="0"/>
              <a:t>.</a:t>
            </a:r>
            <a:endParaRPr lang="hr-HR" sz="2000" dirty="0"/>
          </a:p>
        </p:txBody>
      </p:sp>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15616" y="4257473"/>
            <a:ext cx="6752519" cy="2405571"/>
          </a:xfrm>
          <a:prstGeom prst="rect">
            <a:avLst/>
          </a:prstGeom>
        </p:spPr>
      </p:pic>
    </p:spTree>
    <p:extLst>
      <p:ext uri="{BB962C8B-B14F-4D97-AF65-F5344CB8AC3E}">
        <p14:creationId xmlns:p14="http://schemas.microsoft.com/office/powerpoint/2010/main" val="3636684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9512" y="404664"/>
            <a:ext cx="8640960" cy="6336704"/>
          </a:xfrm>
        </p:spPr>
        <p:txBody>
          <a:bodyPr>
            <a:normAutofit fontScale="62500" lnSpcReduction="20000"/>
          </a:bodyPr>
          <a:lstStyle/>
          <a:p>
            <a:pPr marL="0" lvl="0" indent="0">
              <a:buNone/>
            </a:pPr>
            <a:r>
              <a:rPr lang="hr-HR" dirty="0" smtClean="0"/>
              <a:t>- He </a:t>
            </a:r>
            <a:r>
              <a:rPr lang="hr-HR" dirty="0"/>
              <a:t>– reče.- Neka se ta voda prozove Dragonja kao i ja.</a:t>
            </a:r>
          </a:p>
          <a:p>
            <a:pPr marL="0" indent="0">
              <a:buNone/>
            </a:pPr>
            <a:r>
              <a:rPr lang="hr-HR" dirty="0"/>
              <a:t>Sutradan izora div drugo korito. Stvorio je novu, još ljepšu rijeku i rekao:- Ova teče polaganije. Neka se zove Mirna kao i moja žena.</a:t>
            </a:r>
          </a:p>
          <a:p>
            <a:pPr marL="0" indent="0">
              <a:buNone/>
            </a:pPr>
            <a:r>
              <a:rPr lang="hr-HR" dirty="0" smtClean="0"/>
              <a:t>   Kada </a:t>
            </a:r>
            <a:r>
              <a:rPr lang="hr-HR" dirty="0"/>
              <a:t>zatim dođe na treće jezero, a on se nečemu domisli:</a:t>
            </a:r>
          </a:p>
          <a:p>
            <a:pPr marL="0" lvl="0" indent="0">
              <a:buNone/>
            </a:pPr>
            <a:r>
              <a:rPr lang="hr-HR" dirty="0" smtClean="0"/>
              <a:t>- Sad </a:t>
            </a:r>
            <a:r>
              <a:rPr lang="hr-HR" dirty="0"/>
              <a:t>ću </a:t>
            </a:r>
            <a:r>
              <a:rPr lang="hr-HR" dirty="0" err="1"/>
              <a:t>izbrazditi</a:t>
            </a:r>
            <a:r>
              <a:rPr lang="hr-HR" dirty="0"/>
              <a:t> najljepšu brazdu pa ću ovu treću rječicu prozvat imenom svoje kćerke Drage. Ore Dragonja, ore. I treće se jezero suši, a voda </a:t>
            </a:r>
            <a:r>
              <a:rPr lang="hr-HR" dirty="0" err="1"/>
              <a:t>osta</a:t>
            </a:r>
            <a:r>
              <a:rPr lang="hr-HR" dirty="0"/>
              <a:t> za ljudeskarom. Stignuo je baš pred kaštel u Pazinu usred zemlje Istre.</a:t>
            </a:r>
          </a:p>
          <a:p>
            <a:pPr marL="0" indent="0">
              <a:buNone/>
            </a:pPr>
            <a:r>
              <a:rPr lang="hr-HR" dirty="0"/>
              <a:t> </a:t>
            </a:r>
            <a:r>
              <a:rPr lang="hr-HR" dirty="0" smtClean="0"/>
              <a:t>  Gleda </a:t>
            </a:r>
            <a:r>
              <a:rPr lang="hr-HR" dirty="0"/>
              <a:t>ga s prozora žena moćnoga i silnoga pazinskoga kapetana. Gleda i sve mu se ruga. Ogradila rukama usta, pruža glavu i viče:</a:t>
            </a:r>
          </a:p>
          <a:p>
            <a:pPr marL="0" lvl="0" indent="0">
              <a:buNone/>
            </a:pPr>
            <a:r>
              <a:rPr lang="hr-HR" dirty="0" smtClean="0"/>
              <a:t>- Ej</a:t>
            </a:r>
            <a:r>
              <a:rPr lang="hr-HR" dirty="0"/>
              <a:t>, Dragonja, ostario si. Plitko oreš i brazda ti je kriva. Hoćeš li da ti pomognemo?</a:t>
            </a:r>
          </a:p>
          <a:p>
            <a:pPr marL="0" indent="0">
              <a:buNone/>
            </a:pPr>
            <a:r>
              <a:rPr lang="hr-HR" dirty="0" smtClean="0"/>
              <a:t>On </a:t>
            </a:r>
            <a:r>
              <a:rPr lang="hr-HR" dirty="0"/>
              <a:t>se uvrijedi; digne plug na rame i potjera natrag volove.</a:t>
            </a:r>
          </a:p>
          <a:p>
            <a:pPr marL="0" indent="0">
              <a:buNone/>
            </a:pPr>
            <a:r>
              <a:rPr lang="hr-HR" dirty="0"/>
              <a:t>Voda se valja pod kaštel, ali joj visoka stijena ne da naprijed. Diže se. Poplavit će, progutat će čitav Pazin.</a:t>
            </a:r>
          </a:p>
          <a:p>
            <a:pPr marL="0" lvl="0" indent="0">
              <a:buNone/>
            </a:pPr>
            <a:r>
              <a:rPr lang="hr-HR" dirty="0" smtClean="0"/>
              <a:t>- Dragonja</a:t>
            </a:r>
            <a:r>
              <a:rPr lang="hr-HR" dirty="0"/>
              <a:t>, mi nismo ničemu krivi. Poginusmo! – viču za njim Pazinjani. </a:t>
            </a:r>
          </a:p>
          <a:p>
            <a:pPr marL="0" lvl="0" indent="0">
              <a:buNone/>
            </a:pPr>
            <a:r>
              <a:rPr lang="hr-HR" dirty="0" smtClean="0"/>
              <a:t>- Bogme </a:t>
            </a:r>
            <a:r>
              <a:rPr lang="hr-HR" dirty="0"/>
              <a:t>niste- veli Dragonja te se vraća. Gazi vodu i udara nogom ispod litice. Stvori se grdna jama koja siše svu onu vodu.</a:t>
            </a:r>
          </a:p>
          <a:p>
            <a:pPr marL="0" indent="0">
              <a:buNone/>
            </a:pPr>
            <a:r>
              <a:rPr lang="hr-HR" dirty="0"/>
              <a:t>I Dragonja nije orao dalje prema moru.</a:t>
            </a:r>
          </a:p>
          <a:p>
            <a:pPr marL="0" indent="0">
              <a:buNone/>
            </a:pPr>
            <a:r>
              <a:rPr lang="hr-HR" dirty="0" smtClean="0"/>
              <a:t>   Mjesto </a:t>
            </a:r>
            <a:r>
              <a:rPr lang="hr-HR" dirty="0"/>
              <a:t>rječice Drage teče i sada trećom  </a:t>
            </a:r>
            <a:r>
              <a:rPr lang="hr-HR" dirty="0" err="1"/>
              <a:t>Dragonjinom</a:t>
            </a:r>
            <a:r>
              <a:rPr lang="hr-HR" dirty="0"/>
              <a:t>  brazdom vijugava i mutna </a:t>
            </a:r>
            <a:r>
              <a:rPr lang="hr-HR" dirty="0" err="1"/>
              <a:t>Fojba</a:t>
            </a:r>
            <a:r>
              <a:rPr lang="hr-HR" dirty="0"/>
              <a:t>, koja uvire u Pazinsku jamu pa se u njoj i netragom gubi.</a:t>
            </a:r>
          </a:p>
          <a:p>
            <a:pPr marL="0" indent="0">
              <a:buNone/>
            </a:pPr>
            <a:r>
              <a:rPr lang="hr-HR" dirty="0"/>
              <a:t>	</a:t>
            </a:r>
            <a:r>
              <a:rPr lang="hr-HR" dirty="0" smtClean="0"/>
              <a:t>                                                                                Vladimir </a:t>
            </a:r>
            <a:r>
              <a:rPr lang="hr-HR" dirty="0"/>
              <a:t>Nazor</a:t>
            </a:r>
          </a:p>
          <a:p>
            <a:pPr marL="0" indent="0">
              <a:buNone/>
            </a:pPr>
            <a:endParaRPr lang="hr-HR" dirty="0"/>
          </a:p>
        </p:txBody>
      </p:sp>
    </p:spTree>
    <p:extLst>
      <p:ext uri="{BB962C8B-B14F-4D97-AF65-F5344CB8AC3E}">
        <p14:creationId xmlns:p14="http://schemas.microsoft.com/office/powerpoint/2010/main" val="3708558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C00000"/>
                </a:solidFill>
              </a:rPr>
              <a:t>Ružica – grad</a:t>
            </a:r>
            <a:endParaRPr lang="hr-HR" b="1" dirty="0">
              <a:solidFill>
                <a:srgbClr val="C00000"/>
              </a:solidFill>
            </a:endParaRPr>
          </a:p>
        </p:txBody>
      </p:sp>
      <p:pic>
        <p:nvPicPr>
          <p:cNvPr id="4" name="Slika 1" descr="C:\Documents and Settings\Jadranka\My Documents\4. razred\2014_01_26\Lucija_0004.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0800000">
            <a:off x="1691680" y="1412776"/>
            <a:ext cx="6048672" cy="4680520"/>
          </a:xfrm>
          <a:prstGeom prst="rect">
            <a:avLst/>
          </a:prstGeom>
          <a:noFill/>
          <a:ln w="9525">
            <a:noFill/>
            <a:miter lim="800000"/>
            <a:headEnd/>
            <a:tailEnd/>
          </a:ln>
        </p:spPr>
      </p:pic>
    </p:spTree>
    <p:extLst>
      <p:ext uri="{BB962C8B-B14F-4D97-AF65-F5344CB8AC3E}">
        <p14:creationId xmlns:p14="http://schemas.microsoft.com/office/powerpoint/2010/main" val="100267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
            </a:r>
            <a:br>
              <a:rPr lang="hr-HR" dirty="0"/>
            </a:br>
            <a:endParaRPr lang="hr-HR" dirty="0"/>
          </a:p>
        </p:txBody>
      </p:sp>
      <p:sp>
        <p:nvSpPr>
          <p:cNvPr id="3" name="Content Placeholder 2"/>
          <p:cNvSpPr>
            <a:spLocks noGrp="1"/>
          </p:cNvSpPr>
          <p:nvPr>
            <p:ph idx="1"/>
          </p:nvPr>
        </p:nvSpPr>
        <p:spPr>
          <a:xfrm>
            <a:off x="251520" y="692696"/>
            <a:ext cx="8496944" cy="5832648"/>
          </a:xfrm>
        </p:spPr>
        <p:txBody>
          <a:bodyPr>
            <a:normAutofit/>
          </a:bodyPr>
          <a:lstStyle/>
          <a:p>
            <a:pPr marL="0" indent="0">
              <a:buNone/>
            </a:pPr>
            <a:r>
              <a:rPr lang="hr-HR" sz="2000" dirty="0" smtClean="0"/>
              <a:t>    </a:t>
            </a:r>
            <a:r>
              <a:rPr lang="hr-HR" sz="2000" dirty="0"/>
              <a:t>Davno je bio Bartolov predak sagradio tvrdi grad u gudurama Papuka, valjda u strahu da se ne ponove provale Tatara ili da se ne razglasi koliko ima blaga u podrumima i kako ga je prikupio. Kada Bartol postade glavom obitelji, odluči napustiti zabit i podignuti veliki grad na brijegu blizu trgovišta Orahovice, gdje je bujao život.</a:t>
            </a:r>
          </a:p>
          <a:p>
            <a:pPr marL="0" indent="0">
              <a:buNone/>
            </a:pPr>
            <a:r>
              <a:rPr lang="hr-HR" sz="2000" dirty="0" smtClean="0"/>
              <a:t>      </a:t>
            </a:r>
            <a:r>
              <a:rPr lang="hr-HR" sz="2000" dirty="0"/>
              <a:t>U to  je vrijeme bogati Bartol već imao tri odrasla sina, Adama, Radmana i Nikolu. Najmlađi Nikola bijaše miljenik majke Mare, jer je kao dječak često bolovao, a ona brižno bdjela nad njim u strahu da ga ne izgubi. Bio je sav na nju, bijela lica i plavih očiju,  tankoćutan i zamišljen, pošten i častan. Njegova se braća pak uvrgla u oca, tamnih obraza i mutnih </a:t>
            </a:r>
            <a:r>
              <a:rPr lang="hr-HR" sz="2000" dirty="0" err="1"/>
              <a:t>značajeva</a:t>
            </a:r>
            <a:r>
              <a:rPr lang="hr-HR" sz="2000" dirty="0"/>
              <a:t>, žilavi i kvrgavi kao klenovi na vjetrovitoj padini. Kada se Nikola zamomčio, već posve zdrav, visok i vitak kao jasen, otrgne ga Bartol od skuta nježne Mare, te ga dade starijoj braći da od njega učine viteza bez straha. Isprava su mu se rugali i kinjili ga na mnoge načine, ali je Nikola stavljao a prsa štit dobroćudnosti na kojemu se slomiše otrovne strjelice, te ga na kraju prihvate kao sebi </a:t>
            </a:r>
            <a:r>
              <a:rPr lang="hr-HR" sz="2000" dirty="0" smtClean="0"/>
              <a:t>ravnog.</a:t>
            </a:r>
            <a:endParaRPr lang="hr-HR" sz="2000" dirty="0"/>
          </a:p>
        </p:txBody>
      </p:sp>
    </p:spTree>
    <p:extLst>
      <p:ext uri="{BB962C8B-B14F-4D97-AF65-F5344CB8AC3E}">
        <p14:creationId xmlns:p14="http://schemas.microsoft.com/office/powerpoint/2010/main" val="3734900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21296"/>
            <a:ext cx="8640960" cy="6336704"/>
          </a:xfrm>
        </p:spPr>
        <p:txBody>
          <a:bodyPr>
            <a:normAutofit/>
          </a:bodyPr>
          <a:lstStyle/>
          <a:p>
            <a:pPr marL="0" indent="0">
              <a:buNone/>
            </a:pPr>
            <a:r>
              <a:rPr lang="hr-HR" sz="2000" dirty="0"/>
              <a:t> </a:t>
            </a:r>
            <a:r>
              <a:rPr lang="hr-HR" sz="2000" dirty="0" smtClean="0"/>
              <a:t>   </a:t>
            </a:r>
            <a:r>
              <a:rPr lang="hr-HR" sz="2000" dirty="0"/>
              <a:t>Bartol povede sinove na dvorove slavonskih velmoža, ondje gdje su propupale djevojke čekale mlade vitezove. Adamu se svidje Ana, premda je majka držala da je mogao i ljepšu naći, a Radman uze Ivanu, imućnu i govorljivu. Samo se Nikola nije mogao odlučiti, sve dok jednoga  jutra ne ugleda na sajmu u Orahovici lijepu Ružicu, kćer sitnoga plemića iz Zdenaca. Vitez  zanijemi od ushita i zagleda se duboko u sjajne oči krasotice, u njezine usne crvene poput ruže i u plave  pletenice ukrašene zlatnim nitima. Osjeti i ona slatki srh prve ljubavi, te mu pruži rumenu jabuku.</a:t>
            </a:r>
          </a:p>
          <a:p>
            <a:pPr marL="0" indent="0">
              <a:buNone/>
            </a:pPr>
            <a:r>
              <a:rPr lang="hr-HR" sz="2000" dirty="0" smtClean="0"/>
              <a:t>    </a:t>
            </a:r>
            <a:r>
              <a:rPr lang="hr-HR" sz="2000" dirty="0"/>
              <a:t>Nikola se vrati u grad u gudurama i reče ocu i majci da želi samo Ružicu. Bartol se razgnjevi, jer je znao da djevojka ne nosi velik miraz, no popusti na nagovor Mare i priredi dostojnu svadbu.</a:t>
            </a:r>
          </a:p>
          <a:p>
            <a:pPr marL="0" indent="0">
              <a:buNone/>
            </a:pPr>
            <a:r>
              <a:rPr lang="hr-HR" sz="2000" dirty="0"/>
              <a:t>   Tako se sivi grad ispuni ženskim smijehom i ljubavnim uzdasima. No kada zapadne snijeg, stadoše Ivana i Ana prigovarati dosadnom životu u divljini. Dodijavale su muževima, a ovi nukali oca da napokon učini što je naumio</a:t>
            </a:r>
            <a:r>
              <a:rPr lang="hr-HR" sz="2000" dirty="0" smtClean="0"/>
              <a:t>.</a:t>
            </a:r>
          </a:p>
          <a:p>
            <a:pPr marL="0" indent="0">
              <a:buNone/>
            </a:pPr>
            <a:r>
              <a:rPr lang="hr-HR" sz="2000" dirty="0" smtClean="0"/>
              <a:t> </a:t>
            </a:r>
            <a:r>
              <a:rPr lang="hr-HR" sz="2000" dirty="0"/>
              <a:t>U proljeće okupi Bartol majstore i seljake, dovede vrsne graditelje iz Ugarske i Italije, te stade graditi silnu utvrdu kakve ne bijaše u cijeloj Slavoniji, s dvorom unutar visokih bedema.</a:t>
            </a:r>
          </a:p>
        </p:txBody>
      </p:sp>
    </p:spTree>
    <p:extLst>
      <p:ext uri="{BB962C8B-B14F-4D97-AF65-F5344CB8AC3E}">
        <p14:creationId xmlns:p14="http://schemas.microsoft.com/office/powerpoint/2010/main" val="2116676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24936" cy="6408712"/>
          </a:xfrm>
        </p:spPr>
        <p:txBody>
          <a:bodyPr>
            <a:normAutofit lnSpcReduction="10000"/>
          </a:bodyPr>
          <a:lstStyle/>
          <a:p>
            <a:pPr marL="0" indent="0">
              <a:buNone/>
            </a:pPr>
            <a:r>
              <a:rPr lang="hr-HR" sz="1600" dirty="0" smtClean="0"/>
              <a:t> </a:t>
            </a:r>
          </a:p>
          <a:p>
            <a:pPr marL="0" indent="0">
              <a:buNone/>
            </a:pPr>
            <a:endParaRPr lang="hr-HR" sz="1600" dirty="0"/>
          </a:p>
          <a:p>
            <a:pPr marL="0" indent="0">
              <a:buNone/>
            </a:pPr>
            <a:endParaRPr lang="hr-HR" sz="1600" dirty="0" smtClean="0"/>
          </a:p>
          <a:p>
            <a:pPr marL="0" indent="0">
              <a:buNone/>
            </a:pPr>
            <a:endParaRPr lang="hr-HR" sz="1600" dirty="0"/>
          </a:p>
          <a:p>
            <a:pPr marL="0" indent="0">
              <a:buNone/>
            </a:pPr>
            <a:endParaRPr lang="hr-HR" sz="1600" dirty="0" smtClean="0"/>
          </a:p>
          <a:p>
            <a:pPr marL="0" indent="0">
              <a:buNone/>
            </a:pPr>
            <a:endParaRPr lang="hr-HR" sz="1600" dirty="0"/>
          </a:p>
          <a:p>
            <a:pPr marL="0" indent="0">
              <a:buNone/>
            </a:pPr>
            <a:endParaRPr lang="hr-HR" sz="1600" dirty="0" smtClean="0"/>
          </a:p>
          <a:p>
            <a:pPr marL="0" indent="0">
              <a:buNone/>
            </a:pPr>
            <a:endParaRPr lang="hr-HR" sz="1600" dirty="0"/>
          </a:p>
          <a:p>
            <a:pPr marL="0" indent="0">
              <a:buNone/>
            </a:pPr>
            <a:r>
              <a:rPr lang="hr-HR" sz="1600" dirty="0" smtClean="0"/>
              <a:t>  </a:t>
            </a:r>
            <a:r>
              <a:rPr lang="hr-HR" sz="1800" dirty="0" smtClean="0"/>
              <a:t>Ali </a:t>
            </a:r>
            <a:r>
              <a:rPr lang="hr-HR" sz="1800" dirty="0"/>
              <a:t>se </a:t>
            </a:r>
            <a:r>
              <a:rPr lang="hr-HR" sz="1800" dirty="0" err="1"/>
              <a:t>zbude</a:t>
            </a:r>
            <a:r>
              <a:rPr lang="hr-HR" sz="1800" dirty="0"/>
              <a:t> što nikada nije bilo: koliko su težaci danju podignuli, toliko bi se obnoć razrušilo. Očajni Bartol već htjede odustati od ukletoga brijega, kadli njegovi sinovi usnuše san. Objavi im se da su kažnjeni za grijehe djedova, vitezova razbojnika, i da će grad biti podignut samo ako prinesu veliku žrtvu. Jedna od njihovih žena mora biti zazidana u temelje.</a:t>
            </a:r>
          </a:p>
          <a:p>
            <a:pPr marL="0" indent="0">
              <a:buNone/>
            </a:pPr>
            <a:r>
              <a:rPr lang="hr-HR" sz="1800" dirty="0"/>
              <a:t>   Ujutro se braća okupe u oružnici, te su prolazili jedan pokraj drugoga ne gledajući se u oči, ne znajući da su svi sanjali isti san. Prvi progovori Nikola i istina iziđe na vidjelo. Uzjašu oni na konje, mračni i sjetni, pa sjednu pod crni brijest u šumi i odluče ovako:  pri večeri će reći da sutradan sva trojica odlaze nadzirati gradnju. Majka neka im pošalje ručak po jednoj od snaha, pa koja dođe, tu će zazidati. Zakunu se da ništa neće reći ženama, ali Adam i Radman </a:t>
            </a:r>
            <a:r>
              <a:rPr lang="hr-HR" sz="1800" dirty="0" smtClean="0"/>
              <a:t>sve </a:t>
            </a:r>
            <a:r>
              <a:rPr lang="hr-HR" sz="1800" dirty="0"/>
              <a:t>otkriju Ani i Ivani</a:t>
            </a:r>
            <a:r>
              <a:rPr lang="hr-HR" sz="1800" dirty="0" smtClean="0"/>
              <a:t>.</a:t>
            </a:r>
          </a:p>
          <a:p>
            <a:pPr marL="0" indent="0">
              <a:buNone/>
            </a:pPr>
            <a:r>
              <a:rPr lang="hr-HR" sz="1800" dirty="0"/>
              <a:t> Kada je došlo vrijeme da se osi objed, pozove Mara snahe, ali dotrči samo Ružica, vedra i </a:t>
            </a:r>
            <a:r>
              <a:rPr lang="hr-HR" sz="1800" dirty="0" smtClean="0"/>
              <a:t>nasmiješena</a:t>
            </a:r>
          </a:p>
          <a:p>
            <a:pPr marL="0" indent="0">
              <a:buNone/>
            </a:pPr>
            <a:r>
              <a:rPr lang="hr-HR" sz="1800" dirty="0"/>
              <a:t>Zajaše smeđu kobilu i uputi se niz gorje prema ravnici na sjeveru, uz brzu i hladnu rječicu, osluškujući zvuke proljetne šume, pisak orlića u gnijezdu na krošnji brijesta, pomamnu svađu </a:t>
            </a:r>
            <a:r>
              <a:rPr lang="hr-HR" sz="1800" dirty="0" err="1"/>
              <a:t>škvoraca</a:t>
            </a:r>
            <a:r>
              <a:rPr lang="hr-HR" sz="1800" dirty="0"/>
              <a:t> i pjev drskoga drozda koji  doziva mladenku. </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2395" y="332656"/>
            <a:ext cx="316374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297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07288" cy="5793507"/>
          </a:xfrm>
        </p:spPr>
        <p:txBody>
          <a:bodyPr>
            <a:normAutofit/>
          </a:bodyPr>
          <a:lstStyle/>
          <a:p>
            <a:pPr marL="0" lvl="0" indent="0">
              <a:buNone/>
            </a:pPr>
            <a:endParaRPr lang="hr-HR" sz="2000" dirty="0" smtClean="0"/>
          </a:p>
          <a:p>
            <a:pPr marL="0" lvl="0" indent="0">
              <a:buNone/>
            </a:pPr>
            <a:endParaRPr lang="hr-HR" sz="2000" dirty="0"/>
          </a:p>
          <a:p>
            <a:pPr marL="0" indent="0">
              <a:buNone/>
            </a:pPr>
            <a:r>
              <a:rPr lang="hr-HR" sz="2000" dirty="0" smtClean="0"/>
              <a:t>- </a:t>
            </a:r>
            <a:r>
              <a:rPr lang="hr-HR" sz="2000" dirty="0"/>
              <a:t>Neka blagoslovljeno je svih sedam plemena od mene rečeni HA-UR-VATAR ili pastiri jer oni i pastiri jesu.</a:t>
            </a:r>
          </a:p>
          <a:p>
            <a:pPr marL="0" lvl="0" indent="0">
              <a:buNone/>
            </a:pPr>
            <a:r>
              <a:rPr lang="hr-HR" sz="2000" dirty="0" smtClean="0"/>
              <a:t>- Neka blagoslovljeno je svih sedam plemena od mene rečeni HU-URVATHA ili prijatelji jer oni s drugima sve s ljubavlju dijele!</a:t>
            </a:r>
          </a:p>
          <a:p>
            <a:pPr marL="0" indent="0">
              <a:buNone/>
            </a:pPr>
            <a:r>
              <a:rPr lang="hr-HR" sz="2000" dirty="0" smtClean="0"/>
              <a:t>   I kad posljednji govornik podari ime </a:t>
            </a:r>
            <a:r>
              <a:rPr lang="hr-HR" sz="2000" dirty="0" err="1" smtClean="0"/>
              <a:t>sedmoplemenima</a:t>
            </a:r>
            <a:r>
              <a:rPr lang="hr-HR" sz="2000" dirty="0" smtClean="0"/>
              <a:t>, mnoštvo ih stade blagosiljati: oni koji ljube zemlju, gorani, braniči, trkači, pastiri, prijatelji! HRVATI! HRVATI!</a:t>
            </a:r>
          </a:p>
          <a:p>
            <a:pPr marL="0" indent="0">
              <a:buNone/>
            </a:pPr>
            <a:r>
              <a:rPr lang="hr-HR" sz="2000" dirty="0" smtClean="0"/>
              <a:t>   Kad </a:t>
            </a:r>
            <a:r>
              <a:rPr lang="hr-HR" sz="2000" dirty="0" err="1" smtClean="0"/>
              <a:t>sedmoplemeni</a:t>
            </a:r>
            <a:r>
              <a:rPr lang="hr-HR" sz="2000" dirty="0" smtClean="0"/>
              <a:t> svečano primiše ime HRVATI i zahvalu od svih drugih plemena za obilne darove, otpoče blagovanje. Slavili su uz svirku i pjesmu ispijajući gustu medovinu. Muževi su zanosno pjevali prigodnice, a žene ih darivale malenim kipovima dragog im boga </a:t>
            </a:r>
            <a:r>
              <a:rPr lang="hr-HR" sz="2000" dirty="0" err="1" smtClean="0"/>
              <a:t>Svevida</a:t>
            </a:r>
            <a:r>
              <a:rPr lang="hr-HR" sz="2000" dirty="0" smtClean="0"/>
              <a:t> koje su izradile od žute pšenične slame. Najmilijima darovani kipovi bili su svete </a:t>
            </a:r>
            <a:r>
              <a:rPr lang="hr-HR" sz="2000" dirty="0" err="1" smtClean="0"/>
              <a:t>uročice</a:t>
            </a:r>
            <a:r>
              <a:rPr lang="hr-HR" sz="2000" dirty="0" smtClean="0"/>
              <a:t>, zaštitnice od uroka u sve dane života. (...)           </a:t>
            </a:r>
          </a:p>
          <a:p>
            <a:pPr marL="0" indent="0">
              <a:buNone/>
            </a:pPr>
            <a:r>
              <a:rPr lang="hr-HR" sz="2000" dirty="0"/>
              <a:t> </a:t>
            </a:r>
            <a:r>
              <a:rPr lang="hr-HR" sz="2000" dirty="0" smtClean="0"/>
              <a:t>                                                                              Milka </a:t>
            </a:r>
            <a:r>
              <a:rPr lang="hr-HR" sz="2000" dirty="0" err="1" smtClean="0"/>
              <a:t>Tica</a:t>
            </a:r>
            <a:endParaRPr lang="hr-HR" sz="2000" dirty="0" smtClean="0"/>
          </a:p>
          <a:p>
            <a:pPr marL="0" indent="0">
              <a:buNone/>
            </a:pPr>
            <a:endParaRPr lang="hr-HR" sz="2000" dirty="0"/>
          </a:p>
        </p:txBody>
      </p:sp>
    </p:spTree>
    <p:extLst>
      <p:ext uri="{BB962C8B-B14F-4D97-AF65-F5344CB8AC3E}">
        <p14:creationId xmlns:p14="http://schemas.microsoft.com/office/powerpoint/2010/main" val="1203205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2014_01_26\Lucija_0003.jpg"/>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51520" y="332656"/>
            <a:ext cx="2520280" cy="6048672"/>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3299404" y="404664"/>
            <a:ext cx="5328592" cy="6247864"/>
          </a:xfrm>
          <a:prstGeom prst="rect">
            <a:avLst/>
          </a:prstGeom>
        </p:spPr>
        <p:txBody>
          <a:bodyPr wrap="square">
            <a:spAutoFit/>
          </a:bodyPr>
          <a:lstStyle/>
          <a:p>
            <a:r>
              <a:rPr lang="hr-HR" sz="2000" dirty="0" smtClean="0"/>
              <a:t>Kada je zašla u gustu hrastovu šumu, obuze ju osjećaj nalik na onaj kada je ulazila u crkvu, toliko veličanstveni bijahu stupovi toga zelenog hrama, visoki i dugovječni, te se čovjek uz njih činio neznatnim, a život ljudski žalosno kratkim.</a:t>
            </a:r>
          </a:p>
          <a:p>
            <a:r>
              <a:rPr lang="hr-HR" sz="2000" dirty="0" smtClean="0"/>
              <a:t>   Oko podneva stigne Ružica do mjesta gdje se gradio grad, skoči s konja i poleti prema Nikoli, ali zastade vidjevši da joj muž plače. Grcajući i dršćući reče joj što je sanjao i što su se dogovorili, a Ružica problijedi od prepasti i sjedne na kamen. Prekrila je oči dlanovima i dugo šutjela. No kada je opet pogledale Nikolu, lice joj bijaše mirno. „Žao mi je tebe, moj ljubljeni, jer znam da ćeš bez mene svisnuti od tuge“, rekla je i poljubila ga, a onda se okrenula prema Radmanu i Adamu, govoreći: „Neka se vrši volja Božja.“</a:t>
            </a:r>
          </a:p>
          <a:p>
            <a:r>
              <a:rPr lang="hr-HR" sz="2000" dirty="0" smtClean="0"/>
              <a:t>Nečiste savjesti i nevoljna srca povedu Nikolina braća Ružicu do jame, spuste ju pažljivo i brzo zazidaju. </a:t>
            </a:r>
          </a:p>
          <a:p>
            <a:endParaRPr lang="hr-HR" sz="2000" dirty="0"/>
          </a:p>
        </p:txBody>
      </p:sp>
    </p:spTree>
    <p:extLst>
      <p:ext uri="{BB962C8B-B14F-4D97-AF65-F5344CB8AC3E}">
        <p14:creationId xmlns:p14="http://schemas.microsoft.com/office/powerpoint/2010/main" val="1708429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507288" cy="6480720"/>
          </a:xfrm>
        </p:spPr>
        <p:txBody>
          <a:bodyPr>
            <a:normAutofit lnSpcReduction="10000"/>
          </a:bodyPr>
          <a:lstStyle/>
          <a:p>
            <a:pPr marL="0" indent="0">
              <a:buNone/>
            </a:pPr>
            <a:r>
              <a:rPr lang="hr-HR" sz="2000" dirty="0" smtClean="0"/>
              <a:t>  </a:t>
            </a:r>
          </a:p>
          <a:p>
            <a:pPr marL="0" indent="0">
              <a:buNone/>
            </a:pPr>
            <a:endParaRPr lang="hr-HR" sz="2000" dirty="0"/>
          </a:p>
          <a:p>
            <a:pPr marL="0" indent="0">
              <a:buNone/>
            </a:pPr>
            <a:r>
              <a:rPr lang="hr-HR" sz="2000" dirty="0" smtClean="0"/>
              <a:t>Prije </a:t>
            </a:r>
            <a:r>
              <a:rPr lang="hr-HR" sz="2000" dirty="0"/>
              <a:t>nego što su stavili zadnji kamen, pruži mlada žena ruku i posljednji put domahne mužu, koji se udarao u grudi i razderao odjeću, te u ritama pobjegao u planinu, gdje je živio kao divlja životinja tražeći smrt. Katkad bi se spustio do temelja pod kojim je ležala Ružica i s njom razgovarao, sve dok mu se ona jednom ne javi u snu i reče da joj treba mir</a:t>
            </a:r>
            <a:r>
              <a:rPr lang="hr-HR" sz="2000" dirty="0" smtClean="0"/>
              <a:t>.</a:t>
            </a:r>
          </a:p>
          <a:p>
            <a:pPr marL="0" indent="0">
              <a:buNone/>
            </a:pPr>
            <a:r>
              <a:rPr lang="hr-HR" sz="2000" dirty="0"/>
              <a:t> Adam i Radman ne </a:t>
            </a:r>
            <a:r>
              <a:rPr lang="hr-HR" sz="2000" dirty="0" err="1"/>
              <a:t>priznadoše</a:t>
            </a:r>
            <a:r>
              <a:rPr lang="hr-HR" sz="2000" dirty="0"/>
              <a:t> ocu i majci što se dogodilo. Rekoše da Ružica onoga dana nije  došla iz šume, valjda su je rastrgnule zvijeri, a Nikoli se smutio um. </a:t>
            </a:r>
            <a:endParaRPr lang="hr-HR" sz="2000" dirty="0" smtClean="0"/>
          </a:p>
          <a:p>
            <a:pPr marL="0" indent="0">
              <a:buNone/>
            </a:pPr>
            <a:r>
              <a:rPr lang="hr-HR" sz="2000" dirty="0"/>
              <a:t> </a:t>
            </a:r>
            <a:r>
              <a:rPr lang="hr-HR" sz="2000" dirty="0" smtClean="0"/>
              <a:t>  Dade Bartol tražiti najmlađega sina i nađu tragači nesretnika u dubokoj, hladnoj pećini. Dovedu ga u tvrđu, a majka mu se posveti kao onda kada bijaše dječak, te ga je njegovala i ljubila mu mršave obraze, preklinjući ga da jede i da živi, jer je odbijao hranu.</a:t>
            </a:r>
          </a:p>
          <a:p>
            <a:pPr marL="0" indent="0">
              <a:buNone/>
            </a:pPr>
            <a:r>
              <a:rPr lang="hr-HR" sz="2000" dirty="0" smtClean="0"/>
              <a:t>   Od onoga dana kada je Ružica zazidana, ne zgodi se više nikada da noću bude porušeno što je danju podignuto, te na brijegu stade rasti grad tako veličanstven da bi postidio i kraljevske dvore.</a:t>
            </a:r>
          </a:p>
          <a:p>
            <a:pPr marL="0" indent="0">
              <a:buNone/>
            </a:pPr>
            <a:r>
              <a:rPr lang="hr-HR" sz="2000" dirty="0" smtClean="0"/>
              <a:t>   Kada je nakon tri godine gradnja dovršena, pozove Bartol  u goste slavonske plemiće. U to je vrijeme Nikola već stao na noge, premda bijaše turoban i ni s kim nije razgovarao doli s majkom. Lutao je noću novim dvorcem kao sjena svoje sjene. </a:t>
            </a:r>
            <a:endParaRPr lang="hr-HR" sz="2000" dirty="0"/>
          </a:p>
        </p:txBody>
      </p:sp>
    </p:spTree>
    <p:extLst>
      <p:ext uri="{BB962C8B-B14F-4D97-AF65-F5344CB8AC3E}">
        <p14:creationId xmlns:p14="http://schemas.microsoft.com/office/powerpoint/2010/main" val="2120416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336704"/>
          </a:xfrm>
        </p:spPr>
        <p:txBody>
          <a:bodyPr>
            <a:normAutofit/>
          </a:bodyPr>
          <a:lstStyle/>
          <a:p>
            <a:pPr marL="0" indent="0">
              <a:buNone/>
            </a:pPr>
            <a:r>
              <a:rPr lang="hr-HR" sz="2000" dirty="0" smtClean="0"/>
              <a:t>One </a:t>
            </a:r>
            <a:r>
              <a:rPr lang="hr-HR" sz="2000" dirty="0"/>
              <a:t>večeri prije dolaska gostiju prolazio je pokraj sobe u kojoj su Ana i Ivana birale haljine, hihotale se i ogledale u zrcalu. „Oh, kako je život lijep“, govorila je Ana. „Sutra ću plesati i zabavljati se, a mogla sam sada ležati pod temeljem grada.“ „Dobro je da smo se pravile bolesne,“ rekla je Ivana, „i da imamo vjerne i pametne muževe. A i bolje je da nema Ružice, jer bi sutra samo nju gledali i divili se njezinoj ljepoti.“</a:t>
            </a:r>
          </a:p>
          <a:p>
            <a:pPr marL="0" indent="0">
              <a:buNone/>
            </a:pPr>
            <a:r>
              <a:rPr lang="hr-HR" sz="2000" dirty="0"/>
              <a:t>   Tada Nikola shvati da su ga braća prevarila. Kada su sutradan gosti sjeli za bogatu trpezu, ustade on i sve im ispriča. Duboka groza obuze velikaše i plemkinje, te oni rekoše da ne će jesti, piti i plesati tu gdje je počinjen strašan  zločin. </a:t>
            </a:r>
            <a:r>
              <a:rPr lang="hr-HR" sz="2000" dirty="0" smtClean="0"/>
              <a:t>Napuste dvoranu i tvrđu, pa se vrate u svoje domove. Nikola prokune  braću riječima:“Neka vam je proklet ostatak života. I proklet bio ovaj grad.“ Zatim se popne na kulu i baci se s nje. Nađe smrt na istome mjestu gdje su u temelju ležale kosti njegove voljene.</a:t>
            </a:r>
          </a:p>
          <a:p>
            <a:pPr marL="0" indent="0">
              <a:buNone/>
            </a:pPr>
            <a:r>
              <a:rPr lang="hr-HR" sz="2000" dirty="0" smtClean="0"/>
              <a:t>   Kada majka vidje da mu je duša napustila slomljeno tijelo, padne mrtva, a uskoro umre i Bartol. Radman i Adam živjeli su još nekoliko godina, u svađi jedan s drugim i sa ženama. Onda oboli Adam i premine u vrućici, a Radman izgubi glavu u boju. Njihove se žene vrate roditeljima, te opusti grad nazvan po Ružici, a poslije mnogih ljeta razore ga Turci.</a:t>
            </a:r>
          </a:p>
          <a:p>
            <a:pPr marL="0" indent="0">
              <a:buNone/>
            </a:pPr>
            <a:r>
              <a:rPr lang="hr-HR" sz="2000" dirty="0" smtClean="0"/>
              <a:t>                                                                          Hrvoje Hitrec</a:t>
            </a:r>
          </a:p>
          <a:p>
            <a:pPr marL="0" indent="0">
              <a:buNone/>
            </a:pPr>
            <a:endParaRPr lang="hr-HR" sz="2000" dirty="0" smtClean="0"/>
          </a:p>
          <a:p>
            <a:pPr marL="0" indent="0">
              <a:buNone/>
            </a:pPr>
            <a:endParaRPr lang="hr-HR" sz="2000" dirty="0"/>
          </a:p>
        </p:txBody>
      </p:sp>
    </p:spTree>
    <p:extLst>
      <p:ext uri="{BB962C8B-B14F-4D97-AF65-F5344CB8AC3E}">
        <p14:creationId xmlns:p14="http://schemas.microsoft.com/office/powerpoint/2010/main" val="1622382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solidFill>
                  <a:srgbClr val="C00000"/>
                </a:solidFill>
              </a:rPr>
              <a:t>MAJKA BOŽJA OD KAMENITIH VRATA</a:t>
            </a:r>
          </a:p>
        </p:txBody>
      </p:sp>
      <p:sp>
        <p:nvSpPr>
          <p:cNvPr id="3" name="Content Placeholder 2"/>
          <p:cNvSpPr>
            <a:spLocks noGrp="1"/>
          </p:cNvSpPr>
          <p:nvPr>
            <p:ph idx="1"/>
          </p:nvPr>
        </p:nvSpPr>
        <p:spPr>
          <a:xfrm>
            <a:off x="251520" y="1196752"/>
            <a:ext cx="8640960" cy="5256584"/>
          </a:xfrm>
        </p:spPr>
        <p:txBody>
          <a:bodyPr>
            <a:normAutofit fontScale="25000" lnSpcReduction="20000"/>
          </a:bodyPr>
          <a:lstStyle/>
          <a:p>
            <a:pPr marL="0" indent="0">
              <a:buNone/>
            </a:pPr>
            <a:r>
              <a:rPr lang="hr-HR" sz="8000" dirty="0"/>
              <a:t>Nešto više o nastanku legende o Majci Božjoj s Kamenitih vrata, ispripovijedat će nam – a tko drugi nego Zagorka!</a:t>
            </a:r>
            <a:br>
              <a:rPr lang="hr-HR" sz="8000" dirty="0"/>
            </a:br>
            <a:r>
              <a:rPr lang="hr-HR" sz="8000" dirty="0"/>
              <a:t/>
            </a:r>
            <a:br>
              <a:rPr lang="hr-HR" sz="8000" dirty="0"/>
            </a:br>
            <a:r>
              <a:rPr lang="hr-HR" sz="8000" dirty="0"/>
              <a:t>"U noći pojavio se požar u krčmi na Dvercima, a </a:t>
            </a:r>
            <a:r>
              <a:rPr lang="hr-HR" sz="8000" dirty="0" err="1"/>
              <a:t>Manduša</a:t>
            </a:r>
            <a:r>
              <a:rPr lang="hr-HR" sz="8000" dirty="0"/>
              <a:t> je sliku Majke Božje odnijela svojoj kumi uz Kamenita vrata. Razorni je požar opustošio sve od </a:t>
            </a:r>
            <a:r>
              <a:rPr lang="hr-HR" sz="8000" dirty="0" err="1"/>
              <a:t>Dverci</a:t>
            </a:r>
            <a:r>
              <a:rPr lang="hr-HR" sz="8000" dirty="0"/>
              <a:t> do Kamenitih vrati.</a:t>
            </a:r>
            <a:br>
              <a:rPr lang="hr-HR" sz="8000" dirty="0"/>
            </a:br>
            <a:r>
              <a:rPr lang="hr-HR" sz="8000" dirty="0"/>
              <a:t/>
            </a:r>
            <a:br>
              <a:rPr lang="hr-HR" sz="8000" dirty="0"/>
            </a:br>
            <a:r>
              <a:rPr lang="hr-HR" sz="8000" dirty="0"/>
              <a:t>Građani grada Zagreba stoje na zgarištu. Duboka im bol u licima i dušama. I </a:t>
            </a:r>
            <a:r>
              <a:rPr lang="hr-HR" sz="8000" dirty="0" err="1"/>
              <a:t>Manduša</a:t>
            </a:r>
            <a:r>
              <a:rPr lang="hr-HR" sz="8000" dirty="0"/>
              <a:t> iz krčme na Dvercima stoji s njima i lije suze za slikom svoje Majke Božje uz koju je vezala staru priču o postanku najdražeg joj grada.</a:t>
            </a:r>
            <a:br>
              <a:rPr lang="hr-HR" sz="8000" dirty="0"/>
            </a:br>
            <a:r>
              <a:rPr lang="hr-HR" sz="8000" dirty="0"/>
              <a:t/>
            </a:r>
            <a:br>
              <a:rPr lang="hr-HR" sz="8000" dirty="0"/>
            </a:br>
            <a:r>
              <a:rPr lang="hr-HR" sz="8000" dirty="0"/>
              <a:t>Kopaju građani prah i pepeo na garištu. Odjednom krik ljudstva prolama zrakom. Krik čuđenja – strahopoštovanja – zanosa! Iz praha i pepela digoše sliku Majke Božje. Ljudi stoje – </a:t>
            </a:r>
            <a:r>
              <a:rPr lang="hr-HR" sz="8000" dirty="0" err="1"/>
              <a:t>drhću</a:t>
            </a:r>
            <a:r>
              <a:rPr lang="hr-HR" sz="8000" dirty="0"/>
              <a:t>, šapat ide od usta do usta.</a:t>
            </a:r>
            <a:br>
              <a:rPr lang="hr-HR" sz="8000" dirty="0"/>
            </a:br>
            <a:r>
              <a:rPr lang="hr-HR" sz="8000" dirty="0"/>
              <a:t/>
            </a:r>
            <a:br>
              <a:rPr lang="hr-HR" sz="8000" dirty="0"/>
            </a:br>
            <a:r>
              <a:rPr lang="hr-HR" sz="8000" dirty="0" err="1"/>
              <a:t>Barilec</a:t>
            </a:r>
            <a:r>
              <a:rPr lang="hr-HR" sz="8000" dirty="0"/>
              <a:t>: Sveti Bože! Rub slike uhvatio je plamen, a onda se zaustavio!?</a:t>
            </a:r>
            <a:br>
              <a:rPr lang="hr-HR" sz="8000" dirty="0"/>
            </a:br>
            <a:r>
              <a:rPr lang="hr-HR" sz="8000" dirty="0"/>
              <a:t/>
            </a:r>
            <a:br>
              <a:rPr lang="hr-HR" sz="8000" dirty="0"/>
            </a:br>
            <a:r>
              <a:rPr lang="hr-HR" sz="8000" dirty="0" err="1"/>
              <a:t>Plemenščak</a:t>
            </a:r>
            <a:r>
              <a:rPr lang="hr-HR" sz="8000" dirty="0"/>
              <a:t>: Predstavio se, poklonio svetosti lika Bogorodice i </a:t>
            </a:r>
            <a:r>
              <a:rPr lang="hr-HR" sz="8000" dirty="0" err="1"/>
              <a:t>ugasnuo</a:t>
            </a:r>
            <a:r>
              <a:rPr lang="hr-HR" sz="8000" dirty="0"/>
              <a:t>!</a:t>
            </a:r>
            <a:br>
              <a:rPr lang="hr-HR" sz="8000" dirty="0"/>
            </a:br>
            <a:r>
              <a:rPr lang="hr-HR" sz="8000" dirty="0"/>
              <a:t/>
            </a:r>
            <a:br>
              <a:rPr lang="hr-HR" sz="8000" dirty="0"/>
            </a:br>
            <a:r>
              <a:rPr lang="hr-HR" sz="8000" dirty="0" err="1"/>
              <a:t>Manduša</a:t>
            </a:r>
            <a:r>
              <a:rPr lang="hr-HR" sz="8000" dirty="0"/>
              <a:t>: Sve je </a:t>
            </a:r>
            <a:r>
              <a:rPr lang="hr-HR" sz="8000" dirty="0" err="1"/>
              <a:t>izgorilo</a:t>
            </a:r>
            <a:r>
              <a:rPr lang="hr-HR" sz="8000" dirty="0"/>
              <a:t>, sve – samo Majka Božja ostaje u gradu našem! Čudotvorna Majka Božja!</a:t>
            </a:r>
            <a:br>
              <a:rPr lang="hr-HR" sz="8000" dirty="0"/>
            </a:br>
            <a:r>
              <a:rPr lang="hr-HR" sz="8000" dirty="0"/>
              <a:t/>
            </a:r>
            <a:br>
              <a:rPr lang="hr-HR" sz="8000" dirty="0"/>
            </a:br>
            <a:endParaRPr lang="hr-HR" dirty="0"/>
          </a:p>
        </p:txBody>
      </p:sp>
    </p:spTree>
    <p:extLst>
      <p:ext uri="{BB962C8B-B14F-4D97-AF65-F5344CB8AC3E}">
        <p14:creationId xmlns:p14="http://schemas.microsoft.com/office/powerpoint/2010/main" val="2071504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424936" cy="6480720"/>
          </a:xfrm>
        </p:spPr>
        <p:txBody>
          <a:bodyPr>
            <a:normAutofit fontScale="92500" lnSpcReduction="10000"/>
          </a:bodyPr>
          <a:lstStyle/>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r>
              <a:rPr lang="hr-HR" sz="2000" dirty="0" smtClean="0"/>
              <a:t>(...) </a:t>
            </a:r>
            <a:r>
              <a:rPr lang="hr-HR" sz="2000" dirty="0"/>
              <a:t>Kleče građani pod svodovima stare kule na Kamenitim vratima. U polumraku </a:t>
            </a:r>
            <a:r>
              <a:rPr lang="hr-HR" sz="2000" dirty="0" err="1"/>
              <a:t>drhću</a:t>
            </a:r>
            <a:r>
              <a:rPr lang="hr-HR" sz="2000" dirty="0"/>
              <a:t> svijeće u njihovim rukama. Ljepota djevojka </a:t>
            </a:r>
            <a:r>
              <a:rPr lang="hr-HR" sz="2000" dirty="0" err="1"/>
              <a:t>Manduša</a:t>
            </a:r>
            <a:r>
              <a:rPr lang="hr-HR" sz="2000" dirty="0"/>
              <a:t> svetu sliku Majke Božje, izvađenu ispod pepela, prisloni o zid stare kule i kliče glasom zanosite duše:</a:t>
            </a:r>
            <a:br>
              <a:rPr lang="hr-HR" sz="2000" dirty="0"/>
            </a:br>
            <a:r>
              <a:rPr lang="hr-HR" sz="2000" dirty="0"/>
              <a:t/>
            </a:r>
            <a:br>
              <a:rPr lang="hr-HR" sz="2000" dirty="0"/>
            </a:br>
            <a:r>
              <a:rPr lang="hr-HR" sz="2000" dirty="0"/>
              <a:t>Majka Božja na Kamenitim vratima! Ostani u toj kuli s nama, na sve vjekove!... I dolazit će k tebi hrvatske duše, da prime utjehu jadu svome, potporu nadama svojim, zaštitu od pogibelji od zlotvora svojih!...</a:t>
            </a:r>
            <a:br>
              <a:rPr lang="hr-HR" sz="2000" dirty="0"/>
            </a:br>
            <a:r>
              <a:rPr lang="hr-HR" sz="2000" dirty="0"/>
              <a:t/>
            </a:r>
            <a:br>
              <a:rPr lang="hr-HR" sz="2000" dirty="0"/>
            </a:br>
            <a:r>
              <a:rPr lang="hr-HR" sz="2000" dirty="0"/>
              <a:t>I tebe slavit će grad naš rođeni, dragi, dok u njemu bude roda hrvatskoga!"…</a:t>
            </a:r>
            <a:br>
              <a:rPr lang="hr-HR" sz="2000" dirty="0"/>
            </a:br>
            <a:r>
              <a:rPr lang="hr-HR" sz="2000" dirty="0"/>
              <a:t>Majka Božja od Kamenitih tako postaje zaštitnicom grada.</a:t>
            </a:r>
            <a:br>
              <a:rPr lang="hr-HR" sz="2000" dirty="0"/>
            </a:br>
            <a:endParaRPr lang="hr-HR" sz="2000" dirty="0"/>
          </a:p>
          <a:p>
            <a:endParaRPr lang="hr-HR" sz="2000"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15816" y="260647"/>
            <a:ext cx="2523803" cy="298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781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C00000"/>
                </a:solidFill>
              </a:rPr>
              <a:t>Mila </a:t>
            </a:r>
            <a:r>
              <a:rPr lang="hr-HR" b="1" dirty="0" err="1" smtClean="0">
                <a:solidFill>
                  <a:srgbClr val="C00000"/>
                </a:solidFill>
              </a:rPr>
              <a:t>Gojsalić</a:t>
            </a:r>
            <a:endParaRPr lang="hr-HR" b="1" dirty="0">
              <a:solidFill>
                <a:srgbClr val="C00000"/>
              </a:solidFill>
            </a:endParaRPr>
          </a:p>
        </p:txBody>
      </p:sp>
      <p:sp>
        <p:nvSpPr>
          <p:cNvPr id="3" name="Content Placeholder 2"/>
          <p:cNvSpPr>
            <a:spLocks noGrp="1"/>
          </p:cNvSpPr>
          <p:nvPr>
            <p:ph idx="1"/>
          </p:nvPr>
        </p:nvSpPr>
        <p:spPr>
          <a:xfrm>
            <a:off x="395536" y="1196752"/>
            <a:ext cx="8352928" cy="5256584"/>
          </a:xfrm>
        </p:spPr>
        <p:txBody>
          <a:bodyPr>
            <a:normAutofit/>
          </a:bodyPr>
          <a:lstStyle/>
          <a:p>
            <a:pPr marL="0" indent="0">
              <a:buNone/>
            </a:pPr>
            <a:r>
              <a:rPr lang="hr-HR" sz="2000" dirty="0" smtClean="0"/>
              <a:t>   Od ušća Žrnovnice niže Splita, pa do utoka Cetine u more, od </a:t>
            </a:r>
            <a:r>
              <a:rPr lang="hr-HR" sz="2000" dirty="0" err="1" smtClean="0"/>
              <a:t>Garduna</a:t>
            </a:r>
            <a:r>
              <a:rPr lang="hr-HR" sz="2000" dirty="0" smtClean="0"/>
              <a:t> do kuka hladne rijeke, na </a:t>
            </a:r>
            <a:r>
              <a:rPr lang="hr-HR" sz="2000" dirty="0" err="1" smtClean="0"/>
              <a:t>mosorskom</a:t>
            </a:r>
            <a:r>
              <a:rPr lang="hr-HR" sz="2000" dirty="0" smtClean="0"/>
              <a:t> gorju, u ravnici i primorju, pruža se kraj zvan Poljica. Ljudi su ondje lijepa stasa, snažni i marljivi, umjereni u jelu i piću, srdačni s gostima, ali jao strancu koji dirne u običaje zapisane davno u statutu te stare hrvatske župe, što je oduvijek živjela po svome.</a:t>
            </a:r>
          </a:p>
          <a:p>
            <a:pPr marL="0" indent="0">
              <a:buNone/>
            </a:pPr>
            <a:r>
              <a:rPr lang="hr-HR" sz="2000" dirty="0"/>
              <a:t> </a:t>
            </a:r>
            <a:r>
              <a:rPr lang="hr-HR" sz="2000" dirty="0" smtClean="0"/>
              <a:t>  Poljičani nisu dizali gradove, a sela bijahu nevelika i kuće udobne. Kovčeg zemaljskih povlastica čuvao je veliki knez, kojega su birali mali knezovi, a male je birao narod. Tako bijaše stoljećima.</a:t>
            </a:r>
          </a:p>
          <a:p>
            <a:pPr marL="0" indent="0">
              <a:buNone/>
            </a:pPr>
            <a:r>
              <a:rPr lang="hr-HR" sz="2000" dirty="0" smtClean="0"/>
              <a:t>.</a:t>
            </a:r>
            <a:endParaRPr lang="hr-HR" sz="20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800" y="4077071"/>
            <a:ext cx="338931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003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24936" cy="6048672"/>
          </a:xfrm>
        </p:spPr>
        <p:txBody>
          <a:bodyPr>
            <a:normAutofit lnSpcReduction="10000"/>
          </a:bodyPr>
          <a:lstStyle/>
          <a:p>
            <a:pPr marL="0" indent="0">
              <a:buNone/>
            </a:pPr>
            <a:r>
              <a:rPr lang="hr-HR" sz="2000" dirty="0"/>
              <a:t>U doba kada su se Turci stali zalijetati sve do hrvatskoga mora, bio je kovčeg u kući kneza </a:t>
            </a:r>
            <a:r>
              <a:rPr lang="hr-HR" sz="2000" dirty="0" err="1"/>
              <a:t>Gojsalića</a:t>
            </a:r>
            <a:r>
              <a:rPr lang="hr-HR" sz="2000" dirty="0"/>
              <a:t>, koji je imao tri sina i kćer Milu. Imućni je </a:t>
            </a:r>
            <a:r>
              <a:rPr lang="hr-HR" sz="2000" dirty="0" err="1"/>
              <a:t>Gojsalić</a:t>
            </a:r>
            <a:r>
              <a:rPr lang="hr-HR" sz="2000" dirty="0"/>
              <a:t> vodio najjači od triju tabora u </a:t>
            </a:r>
            <a:r>
              <a:rPr lang="hr-HR" sz="2000" dirty="0" err="1"/>
              <a:t>Poljicama</a:t>
            </a:r>
            <a:r>
              <a:rPr lang="hr-HR" sz="2000" dirty="0"/>
              <a:t>, onaj narodni i seljački, ali nije izabran za kneza u miru Božjem, nego se na Dan svetoga Ivana moralo odlučiti starim načinom, otmicom, smjelošću i lukavstvom. Naime, kada se Poljičani nisu mogli dogovoriti, onda bi junak iz jednoga od tabora oteo kovčeg i bježao s njim u kuću čovjeka koji je htio postati knezom</a:t>
            </a:r>
            <a:r>
              <a:rPr lang="hr-HR" sz="2000" dirty="0" smtClean="0"/>
              <a:t>. Oni iz suprotnih tabora imali su pravo gađati ga kamenjem.</a:t>
            </a:r>
          </a:p>
          <a:p>
            <a:pPr marL="0" indent="0">
              <a:buNone/>
            </a:pPr>
            <a:r>
              <a:rPr lang="hr-HR" sz="2000" dirty="0"/>
              <a:t> </a:t>
            </a:r>
            <a:r>
              <a:rPr lang="hr-HR" sz="2000" dirty="0" smtClean="0"/>
              <a:t>  </a:t>
            </a:r>
            <a:r>
              <a:rPr lang="hr-HR" sz="2000" dirty="0" err="1" smtClean="0"/>
              <a:t>Gojsalićev</a:t>
            </a:r>
            <a:r>
              <a:rPr lang="hr-HR" sz="2000" dirty="0" smtClean="0"/>
              <a:t> trkač i junak bio je mladi Šimun. Dugo se prepričavalo kako je izmicao tvrdim </a:t>
            </a:r>
            <a:r>
              <a:rPr lang="hr-HR" sz="2000" dirty="0" err="1" smtClean="0"/>
              <a:t>kamenovima</a:t>
            </a:r>
            <a:r>
              <a:rPr lang="hr-HR" sz="2000" dirty="0" smtClean="0"/>
              <a:t>, oštrim noževima i zrnima ispaljenim iz pušaka, ali je uz nevelike rane uspio. Nije on to učinio iz ljubavi prema </a:t>
            </a:r>
            <a:r>
              <a:rPr lang="hr-HR" sz="2000" dirty="0" err="1" smtClean="0"/>
              <a:t>Gojsaliću</a:t>
            </a:r>
            <a:r>
              <a:rPr lang="hr-HR" sz="2000" dirty="0" smtClean="0"/>
              <a:t>, nego je zbog njegove kćeri stavio život na kocku, jer se u nju bio zaljubio kao more u pješčani žal.</a:t>
            </a:r>
          </a:p>
          <a:p>
            <a:pPr marL="0" indent="0">
              <a:buNone/>
            </a:pPr>
            <a:r>
              <a:rPr lang="hr-HR" sz="2000" dirty="0"/>
              <a:t> </a:t>
            </a:r>
            <a:r>
              <a:rPr lang="hr-HR" sz="2000" dirty="0" smtClean="0"/>
              <a:t>  Mila mu uzvraćala dražesnim osmijesima i šalama, no nježni joj srh ne obuze odmah dušu. Kada je Šimun donio kovčeg i čast njezinu ocu, ponešto je milije gledala mladića j jednom ga poljubila u obraz dok su palili svežnjeve mirisna drveta pred kolibom na Dan svetoga Vida.</a:t>
            </a:r>
          </a:p>
          <a:p>
            <a:pPr marL="0" indent="0">
              <a:buNone/>
            </a:pPr>
            <a:r>
              <a:rPr lang="hr-HR" sz="2000" dirty="0"/>
              <a:t> </a:t>
            </a:r>
            <a:r>
              <a:rPr lang="hr-HR" sz="2000" dirty="0" smtClean="0"/>
              <a:t>  Djevojka je razumjela koliko voli Šimuna tek kada je ovaj već bio mrtav. Među prvima je momak srnuo na Turke, koji se jedne noći iznenada spustiše s brjegova, ali se ne vrati iz boja. Izginuše mnogi junaci, a i jedan od Miline braće. </a:t>
            </a:r>
            <a:endParaRPr lang="hr-HR" sz="2000" dirty="0"/>
          </a:p>
          <a:p>
            <a:pPr marL="0" indent="0">
              <a:buNone/>
            </a:pPr>
            <a:endParaRPr lang="hr-HR" dirty="0"/>
          </a:p>
        </p:txBody>
      </p:sp>
    </p:spTree>
    <p:extLst>
      <p:ext uri="{BB962C8B-B14F-4D97-AF65-F5344CB8AC3E}">
        <p14:creationId xmlns:p14="http://schemas.microsoft.com/office/powerpoint/2010/main" val="1644797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5937523"/>
          </a:xfrm>
        </p:spPr>
        <p:txBody>
          <a:bodyPr>
            <a:normAutofit/>
          </a:bodyPr>
          <a:lstStyle/>
          <a:p>
            <a:pPr marL="0" indent="0">
              <a:buNone/>
            </a:pPr>
            <a:r>
              <a:rPr lang="hr-HR" sz="2000" dirty="0" smtClean="0"/>
              <a:t>Turci prodru u ravnicu Gata i podignu tabor baš na mjestu gdje su Poljičani od davnina birali suce, učvrste se i stanu otud haračiti. Narod izbjegne u Mosor. Tu okupi </a:t>
            </a:r>
            <a:r>
              <a:rPr lang="hr-HR" sz="2000" dirty="0" err="1" smtClean="0"/>
              <a:t>Gojsalić</a:t>
            </a:r>
            <a:r>
              <a:rPr lang="hr-HR" sz="2000" dirty="0" smtClean="0"/>
              <a:t> ratnike, pa su kovali planove kako da otjeraju </a:t>
            </a:r>
            <a:r>
              <a:rPr lang="hr-HR" sz="2000" dirty="0" err="1" smtClean="0"/>
              <a:t>Osmanjlije</a:t>
            </a:r>
            <a:endParaRPr lang="hr-HR" sz="2000" dirty="0" smtClean="0"/>
          </a:p>
          <a:p>
            <a:pPr marL="0" indent="0">
              <a:buNone/>
            </a:pPr>
            <a:r>
              <a:rPr lang="hr-HR" sz="2000" dirty="0"/>
              <a:t> </a:t>
            </a:r>
            <a:r>
              <a:rPr lang="hr-HR" sz="2000" dirty="0" smtClean="0"/>
              <a:t>  U ojađenoj duši Mile </a:t>
            </a:r>
            <a:r>
              <a:rPr lang="hr-HR" sz="2000" dirty="0" err="1" smtClean="0"/>
              <a:t>Gojsalića</a:t>
            </a:r>
            <a:r>
              <a:rPr lang="hr-HR" sz="2000" dirty="0" smtClean="0"/>
              <a:t> probudi se prkos, koji joj ne dade mira ni </a:t>
            </a:r>
            <a:r>
              <a:rPr lang="hr-HR" sz="2000" dirty="0" err="1" smtClean="0"/>
              <a:t>spokojs</a:t>
            </a:r>
            <a:r>
              <a:rPr lang="hr-HR" sz="2000" dirty="0" smtClean="0"/>
              <a:t>. Čula je ona od fratara  priču učenog </a:t>
            </a:r>
            <a:r>
              <a:rPr lang="hr-HR" sz="2000" dirty="0" err="1" smtClean="0"/>
              <a:t>Marula</a:t>
            </a:r>
            <a:r>
              <a:rPr lang="hr-HR" sz="2000" dirty="0" smtClean="0"/>
              <a:t> iz Splita o udovici Juditi i njezinu junaštvu, pa odlučila učiniti što i ta ljepotica. Odjenula je </a:t>
            </a:r>
            <a:r>
              <a:rPr lang="hr-HR" sz="2000" dirty="0"/>
              <a:t>n</a:t>
            </a:r>
            <a:r>
              <a:rPr lang="hr-HR" sz="2000" dirty="0" smtClean="0"/>
              <a:t>ajljepšu haljinu, stavila pojas izvezen zlatnim koncem i pošla ravno u turski tabor pod brdom zvanim Gradac. Propustili je stražari, jer oružja nije imala, te je odvedoše paši. Djevojka pade preda nj i triput se pokloni.</a:t>
            </a:r>
          </a:p>
          <a:p>
            <a:pPr marL="0" indent="0">
              <a:buNone/>
            </a:pPr>
            <a:r>
              <a:rPr lang="hr-HR" sz="2000" dirty="0"/>
              <a:t> </a:t>
            </a:r>
            <a:r>
              <a:rPr lang="hr-HR" sz="2000" dirty="0" smtClean="0"/>
              <a:t>  Zaigra pašino srce. On, koji se borio od Perzije do Budima, takve ljepote </a:t>
            </a:r>
            <a:r>
              <a:rPr lang="hr-HR" sz="2000" dirty="0" err="1" smtClean="0"/>
              <a:t>nigda</a:t>
            </a:r>
            <a:r>
              <a:rPr lang="hr-HR" sz="2000" dirty="0" smtClean="0"/>
              <a:t> nije vidio. Podigne je i posjedne na jastuke, pitajući tko je i zašto je došla k njemu sama i od svoje volje.</a:t>
            </a:r>
            <a:endParaRPr lang="hr-H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7784" y="4005064"/>
            <a:ext cx="4016777" cy="246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52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435280" cy="5793507"/>
          </a:xfrm>
        </p:spPr>
        <p:txBody>
          <a:bodyPr>
            <a:normAutofit lnSpcReduction="10000"/>
          </a:bodyPr>
          <a:lstStyle/>
          <a:p>
            <a:pPr marL="0" indent="0">
              <a:buNone/>
            </a:pPr>
            <a:r>
              <a:rPr lang="hr-HR" sz="2000" dirty="0" smtClean="0"/>
              <a:t>„Iz Poljica sam, iz sela </a:t>
            </a:r>
            <a:r>
              <a:rPr lang="hr-HR" sz="2000" dirty="0" err="1" smtClean="0"/>
              <a:t>Kostanja</a:t>
            </a:r>
            <a:r>
              <a:rPr lang="hr-HR" sz="2000" dirty="0" smtClean="0"/>
              <a:t>”, reče mu ona gledajući u nj kao da je zamaman momak, „Ali Poljica više nema. Nikoga nema i ničega nema. Nema junaka koji bi obranio ženu. </a:t>
            </a:r>
            <a:r>
              <a:rPr lang="hr-HR" sz="2000" dirty="0" err="1" smtClean="0"/>
              <a:t>Svak</a:t>
            </a:r>
            <a:r>
              <a:rPr lang="hr-HR" sz="2000" dirty="0" smtClean="0"/>
              <a:t> misli samo kako će spasiti glavu. Ti si sada, paša, gospodar ove zemlje po pravu sile i junaštva. Ja se divim onima koji sa sabljom, a ne rođenjem, dobivaju časti.”</a:t>
            </a:r>
          </a:p>
          <a:p>
            <a:pPr marL="0" indent="0">
              <a:buNone/>
            </a:pPr>
            <a:r>
              <a:rPr lang="hr-HR" sz="2000" dirty="0"/>
              <a:t> </a:t>
            </a:r>
            <a:r>
              <a:rPr lang="hr-HR" sz="2000" dirty="0" smtClean="0"/>
              <a:t>  Svidje se paši taj govor, pa iznese pred nju dobru ovčetinu i krčag vina, a Mila izvadi što je sa sobom donijela, višnje davno potopljene u dobru lozovaču. Dade oprezni aga stražaru da kuša mirisni napitak, a ovaj reče da boljega nema.</a:t>
            </a:r>
          </a:p>
          <a:p>
            <a:pPr marL="0" indent="0">
              <a:buNone/>
            </a:pPr>
            <a:r>
              <a:rPr lang="hr-HR" sz="2000" dirty="0"/>
              <a:t> </a:t>
            </a:r>
            <a:r>
              <a:rPr lang="hr-HR" sz="2000" dirty="0" smtClean="0"/>
              <a:t>  „Imaš pravo”, otpije i paša, „nisu ti tvoji Poljičani junaci, nego babe. A ja sam doista sin neznatna čovjeka iz Anadolije. Kod nas Turaka je tako. Nitko ne pita iz kojega si roda. Uskoro ću, vele, postati vezirom i gledati jutrom Bospor s balkona, a s večeri birati u haremu što mi srce želi. Ti bi, Mila, bila ruža moga harema.”</a:t>
            </a:r>
          </a:p>
          <a:p>
            <a:pPr marL="0" indent="0">
              <a:buNone/>
            </a:pPr>
            <a:r>
              <a:rPr lang="hr-HR" sz="2000" dirty="0"/>
              <a:t> </a:t>
            </a:r>
            <a:r>
              <a:rPr lang="hr-HR" sz="2000" dirty="0" smtClean="0"/>
              <a:t>  „Neka bude tako. Nisam ja navikla spavati u pećinama, već u mekim perinama. Vodi me kamo želiš”, odvrati mu djevojka.</a:t>
            </a:r>
          </a:p>
          <a:p>
            <a:pPr marL="0" indent="0">
              <a:buNone/>
            </a:pPr>
            <a:r>
              <a:rPr lang="hr-HR" sz="2000" dirty="0"/>
              <a:t> </a:t>
            </a:r>
            <a:r>
              <a:rPr lang="hr-HR" sz="2000" dirty="0" smtClean="0"/>
              <a:t>  Tako su oni lijepo divanili, paša ju je posjeo kraj sebe i milovao joj obraze, poljubio blijede usne i udaljio stražu, no kada htjede razgrnuti joj haljinu, osjeti kako mu san pada na vjeđe kao teško olovo.</a:t>
            </a:r>
          </a:p>
          <a:p>
            <a:pPr marL="0" indent="0">
              <a:buNone/>
            </a:pPr>
            <a:endParaRPr lang="hr-HR" sz="2000" dirty="0"/>
          </a:p>
        </p:txBody>
      </p:sp>
    </p:spTree>
    <p:extLst>
      <p:ext uri="{BB962C8B-B14F-4D97-AF65-F5344CB8AC3E}">
        <p14:creationId xmlns:p14="http://schemas.microsoft.com/office/powerpoint/2010/main" val="667624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35280" cy="5865515"/>
          </a:xfrm>
        </p:spPr>
        <p:txBody>
          <a:bodyPr>
            <a:normAutofit/>
          </a:bodyPr>
          <a:lstStyle/>
          <a:p>
            <a:pPr marL="0" indent="0">
              <a:buNone/>
            </a:pPr>
            <a:r>
              <a:rPr lang="hr-HR" sz="2000" dirty="0" smtClean="0"/>
              <a:t> </a:t>
            </a:r>
          </a:p>
          <a:p>
            <a:pPr marL="0" indent="0">
              <a:buNone/>
            </a:pPr>
            <a:endParaRPr lang="hr-HR" sz="2000" dirty="0"/>
          </a:p>
          <a:p>
            <a:pPr marL="0" indent="0">
              <a:buNone/>
            </a:pPr>
            <a:endParaRPr lang="hr-HR" sz="2000" dirty="0" smtClean="0"/>
          </a:p>
          <a:p>
            <a:pPr marL="0" indent="0">
              <a:buNone/>
            </a:pPr>
            <a:endParaRPr lang="hr-HR" sz="2000" dirty="0"/>
          </a:p>
          <a:p>
            <a:pPr marL="0" indent="0">
              <a:buNone/>
            </a:pPr>
            <a:r>
              <a:rPr lang="hr-HR" sz="2000" dirty="0" smtClean="0"/>
              <a:t>  Vidje kći  kneza </a:t>
            </a:r>
            <a:r>
              <a:rPr lang="hr-HR" sz="2000" dirty="0" err="1" smtClean="0"/>
              <a:t>Gojsalića</a:t>
            </a:r>
            <a:r>
              <a:rPr lang="hr-HR" sz="2000" dirty="0" smtClean="0"/>
              <a:t> da je pašu omamila slatka maraska. Bljesnuše joj oči, ustade i sveže pašu, uze zublju, potrči tamo gdje su Turci držali prah i baci goruću luč. U trenu sve nestade u silnom prasku, vatri i dimu. Nestade Mila, nestade paša i pola turske vojske, a ostali se, bunovni i prestrašeni, stadoše klati među sobom. Opaziše Poljičani da se zarumenjelo noćno nebo, pa navale s brda. Zagrme puške </a:t>
            </a:r>
            <a:r>
              <a:rPr lang="hr-HR" sz="2000" dirty="0" err="1" smtClean="0"/>
              <a:t>hrvatice</a:t>
            </a:r>
            <a:r>
              <a:rPr lang="hr-HR" sz="2000" dirty="0" smtClean="0"/>
              <a:t>, upadnu u tabor junaci na bijesnim konjima i lakonogi pješaci sa sjekirama, te do jutra ne ostade živoga Turčina.</a:t>
            </a:r>
          </a:p>
          <a:p>
            <a:pPr marL="0" indent="0">
              <a:buNone/>
            </a:pPr>
            <a:r>
              <a:rPr lang="hr-HR" sz="2000" dirty="0"/>
              <a:t> </a:t>
            </a:r>
            <a:r>
              <a:rPr lang="hr-HR" sz="2000" dirty="0" smtClean="0"/>
              <a:t>  Kada je Sunce obasjalo bojno polje u </a:t>
            </a:r>
            <a:r>
              <a:rPr lang="hr-HR" sz="2000" dirty="0" err="1" smtClean="0"/>
              <a:t>Gatima</a:t>
            </a:r>
            <a:r>
              <a:rPr lang="hr-HR" sz="2000" dirty="0" smtClean="0"/>
              <a:t>, nađe knez samo srebrnu kopču sa kćerina pojasa. Rasplače se i zahvali Bogu što mu je darovao kćer tako junačnu da će joj ime ostati dok je svijeta.                        </a:t>
            </a:r>
          </a:p>
          <a:p>
            <a:pPr marL="0" indent="0">
              <a:buNone/>
            </a:pPr>
            <a:r>
              <a:rPr lang="hr-HR" sz="2000" dirty="0"/>
              <a:t> </a:t>
            </a:r>
            <a:r>
              <a:rPr lang="hr-HR" sz="2000" dirty="0" smtClean="0"/>
              <a:t>                                                                                                  Hrvoje Hitrec</a:t>
            </a:r>
          </a:p>
          <a:p>
            <a:pPr marL="0" indent="0">
              <a:buNone/>
            </a:pPr>
            <a:endParaRPr lang="hr-HR" sz="2000"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27784" y="260648"/>
            <a:ext cx="30402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Jadranka\Documents\slicice\Sličice o Poljicima\2012_07_20\Mil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98"/>
          <a:stretch/>
        </p:blipFill>
        <p:spPr bwMode="auto">
          <a:xfrm>
            <a:off x="2965332" y="5126182"/>
            <a:ext cx="1755648" cy="150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47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fontScale="90000"/>
          </a:bodyPr>
          <a:lstStyle/>
          <a:p>
            <a:r>
              <a:rPr lang="hr-HR" dirty="0"/>
              <a:t>Prvi put more</a:t>
            </a:r>
            <a:br>
              <a:rPr lang="hr-HR" dirty="0"/>
            </a:br>
            <a:endParaRPr lang="hr-HR" dirty="0"/>
          </a:p>
        </p:txBody>
      </p:sp>
      <p:sp>
        <p:nvSpPr>
          <p:cNvPr id="3" name="Content Placeholder 2"/>
          <p:cNvSpPr>
            <a:spLocks noGrp="1"/>
          </p:cNvSpPr>
          <p:nvPr>
            <p:ph idx="1"/>
          </p:nvPr>
        </p:nvSpPr>
        <p:spPr>
          <a:xfrm>
            <a:off x="251520" y="980728"/>
            <a:ext cx="8496944" cy="5688632"/>
          </a:xfrm>
        </p:spPr>
        <p:txBody>
          <a:bodyPr>
            <a:normAutofit/>
          </a:bodyPr>
          <a:lstStyle/>
          <a:p>
            <a:pPr marL="0" indent="0">
              <a:buNone/>
            </a:pPr>
            <a:endParaRPr lang="hr-HR" dirty="0" smtClean="0"/>
          </a:p>
          <a:p>
            <a:pPr marL="0" indent="0">
              <a:buNone/>
            </a:pPr>
            <a:endParaRPr lang="hr-HR" dirty="0"/>
          </a:p>
          <a:p>
            <a:pPr marL="0" indent="0">
              <a:buNone/>
            </a:pPr>
            <a:endParaRPr lang="hr-HR" dirty="0" smtClean="0"/>
          </a:p>
          <a:p>
            <a:pPr marL="0" indent="0">
              <a:buNone/>
            </a:pPr>
            <a:endParaRPr lang="hr-HR" dirty="0"/>
          </a:p>
          <a:p>
            <a:pPr marL="0" indent="0">
              <a:buNone/>
            </a:pPr>
            <a:endParaRPr lang="hr-HR" dirty="0" smtClean="0"/>
          </a:p>
          <a:p>
            <a:pPr marL="0" indent="0">
              <a:buNone/>
            </a:pPr>
            <a:endParaRPr lang="hr-HR" dirty="0"/>
          </a:p>
          <a:p>
            <a:pPr marL="0" indent="0">
              <a:buNone/>
            </a:pPr>
            <a:r>
              <a:rPr lang="hr-HR" sz="2000" dirty="0"/>
              <a:t>(...)  Posljednje zrake sunca probijale se iza vrhova visokih planina blago milujući zemlju. Sutonski tkači jasnim rumenilom </a:t>
            </a:r>
            <a:r>
              <a:rPr lang="hr-HR" sz="2000" dirty="0" err="1"/>
              <a:t>protkivali</a:t>
            </a:r>
            <a:r>
              <a:rPr lang="hr-HR" sz="2000" dirty="0"/>
              <a:t> su zapad. Večernjica, Danica  svojim žmirkavim očima sipala je mir sumraka.</a:t>
            </a:r>
          </a:p>
          <a:p>
            <a:pPr marL="0" indent="0">
              <a:buNone/>
            </a:pPr>
            <a:r>
              <a:rPr lang="hr-HR" sz="2000" dirty="0"/>
              <a:t>   Na zelenim </a:t>
            </a:r>
            <a:r>
              <a:rPr lang="hr-HR" sz="2000" dirty="0" err="1"/>
              <a:t>ležajima</a:t>
            </a:r>
            <a:r>
              <a:rPr lang="hr-HR" sz="2000" dirty="0"/>
              <a:t>  meke trave odmaralo se sedam hrvatskih plemena. Svoje tuge i radosti predavali su mirnoj zemlji, udišući miris tek </a:t>
            </a:r>
            <a:r>
              <a:rPr lang="hr-HR" sz="2000" dirty="0" err="1"/>
              <a:t>rascvalog</a:t>
            </a:r>
            <a:r>
              <a:rPr lang="hr-HR" sz="2000" dirty="0"/>
              <a:t> opojnog smilja, vrijeska i kadulje.</a:t>
            </a:r>
          </a:p>
          <a:p>
            <a:pPr marL="0" indent="0">
              <a:buNone/>
            </a:pPr>
            <a:endParaRPr lang="hr-HR"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4585" y="1196752"/>
            <a:ext cx="4170040" cy="281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906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hr-HR" dirty="0" smtClean="0">
              <a:solidFill>
                <a:srgbClr val="C00000"/>
              </a:solidFill>
            </a:endParaRPr>
          </a:p>
          <a:p>
            <a:pPr marL="0" indent="0" algn="ctr">
              <a:buNone/>
            </a:pPr>
            <a:r>
              <a:rPr lang="hr-HR" dirty="0" smtClean="0">
                <a:solidFill>
                  <a:srgbClr val="C00000"/>
                </a:solidFill>
              </a:rPr>
              <a:t>Legende i bajke sakupila i prezentaciju uredila</a:t>
            </a:r>
          </a:p>
          <a:p>
            <a:pPr marL="0" indent="0" algn="ctr">
              <a:buNone/>
            </a:pPr>
            <a:r>
              <a:rPr lang="hr-HR" dirty="0" smtClean="0">
                <a:solidFill>
                  <a:srgbClr val="C00000"/>
                </a:solidFill>
              </a:rPr>
              <a:t>Jadranka </a:t>
            </a:r>
            <a:r>
              <a:rPr lang="hr-HR" dirty="0" err="1" smtClean="0">
                <a:solidFill>
                  <a:srgbClr val="C00000"/>
                </a:solidFill>
              </a:rPr>
              <a:t>Šolaja</a:t>
            </a:r>
            <a:endParaRPr lang="hr-HR" dirty="0" smtClean="0">
              <a:solidFill>
                <a:srgbClr val="C00000"/>
              </a:solidFill>
            </a:endParaRPr>
          </a:p>
          <a:p>
            <a:pPr marL="0" indent="0" algn="ctr">
              <a:buNone/>
            </a:pPr>
            <a:r>
              <a:rPr lang="hr-HR" dirty="0" smtClean="0">
                <a:solidFill>
                  <a:srgbClr val="C00000"/>
                </a:solidFill>
              </a:rPr>
              <a:t>Osnovna škola Jesenice, Dugi Rat</a:t>
            </a:r>
            <a:endParaRPr lang="hr-HR" dirty="0">
              <a:solidFill>
                <a:srgbClr val="C00000"/>
              </a:solidFill>
            </a:endParaRPr>
          </a:p>
          <a:p>
            <a:pPr marL="0" indent="0" algn="ctr">
              <a:buNone/>
            </a:pPr>
            <a:r>
              <a:rPr lang="hr-HR" dirty="0" smtClean="0">
                <a:solidFill>
                  <a:srgbClr val="C00000"/>
                </a:solidFill>
              </a:rPr>
              <a:t>2014.</a:t>
            </a:r>
            <a:endParaRPr lang="hr-HR" dirty="0">
              <a:solidFill>
                <a:srgbClr val="C00000"/>
              </a:solidFill>
            </a:endParaRPr>
          </a:p>
        </p:txBody>
      </p:sp>
    </p:spTree>
    <p:extLst>
      <p:ext uri="{BB962C8B-B14F-4D97-AF65-F5344CB8AC3E}">
        <p14:creationId xmlns:p14="http://schemas.microsoft.com/office/powerpoint/2010/main" val="421340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257" y="1268760"/>
            <a:ext cx="8784976" cy="4708981"/>
          </a:xfrm>
          <a:prstGeom prst="rect">
            <a:avLst/>
          </a:prstGeom>
        </p:spPr>
        <p:txBody>
          <a:bodyPr wrap="square">
            <a:spAutoFit/>
          </a:bodyPr>
          <a:lstStyle/>
          <a:p>
            <a:r>
              <a:rPr lang="hr-HR" sz="2000" dirty="0"/>
              <a:t> Stari Vido, </a:t>
            </a:r>
            <a:r>
              <a:rPr lang="hr-HR" sz="2000" dirty="0" err="1"/>
              <a:t>Staribog</a:t>
            </a:r>
            <a:r>
              <a:rPr lang="hr-HR" sz="2000" dirty="0"/>
              <a:t>, </a:t>
            </a:r>
            <a:r>
              <a:rPr lang="hr-HR" sz="2000" dirty="0" err="1"/>
              <a:t>Svevid</a:t>
            </a:r>
            <a:r>
              <a:rPr lang="hr-HR" sz="2000" dirty="0"/>
              <a:t>, Dobri Bog</a:t>
            </a:r>
            <a:r>
              <a:rPr lang="hr-HR" sz="2000" dirty="0" smtClean="0"/>
              <a:t>, motreći  ih</a:t>
            </a:r>
            <a:r>
              <a:rPr lang="hr-HR" sz="2000" dirty="0"/>
              <a:t>, zadovoljno se smješkao u svojim dvorima. Njegova djeca, Sunčeva djeca, odmarala se na svojoj zemlji u Sunčevoj kući, što će im po obećanju mu zauvijek pripadati. Od zadovoljstva, grohotan smijeh mu uzdrma planine. S druge strane neba razbudi usnule galebove i natjera ih u svečani let.</a:t>
            </a:r>
          </a:p>
          <a:p>
            <a:r>
              <a:rPr lang="hr-HR" sz="2000" dirty="0"/>
              <a:t>   Banicu Tugu iz sna trže neko čudno kliktanje.</a:t>
            </a:r>
          </a:p>
          <a:p>
            <a:pPr lvl="0"/>
            <a:r>
              <a:rPr lang="hr-HR" sz="2000" dirty="0" smtClean="0"/>
              <a:t>- </a:t>
            </a:r>
            <a:r>
              <a:rPr lang="hr-HR" sz="2000" dirty="0" err="1" smtClean="0"/>
              <a:t>Sokoptica</a:t>
            </a:r>
            <a:r>
              <a:rPr lang="hr-HR" sz="2000" dirty="0"/>
              <a:t>? Kakve glase nosi?- zapita se mamurno, otirući rosu s očiju. Iznad nje </a:t>
            </a:r>
            <a:r>
              <a:rPr lang="hr-HR" sz="2000" dirty="0" err="1"/>
              <a:t>šestarili</a:t>
            </a:r>
            <a:r>
              <a:rPr lang="hr-HR" sz="2000" dirty="0"/>
              <a:t> su prestrašeni galebovi, izvodeći najčudesnije letove. Čas se spuštali pa dizali, kliktali, skupljali krila, pa širili, širili i nestajali u visinama.</a:t>
            </a:r>
          </a:p>
          <a:p>
            <a:pPr lvl="0"/>
            <a:r>
              <a:rPr lang="hr-HR" sz="2000" dirty="0" smtClean="0"/>
              <a:t>- Ne</a:t>
            </a:r>
            <a:r>
              <a:rPr lang="hr-HR" sz="2000" dirty="0"/>
              <a:t>. To nije sokol. Čudna ptica neka. Bijela i širokih krila. Da nisi galeb, što </a:t>
            </a:r>
            <a:r>
              <a:rPr lang="hr-HR" sz="2000" dirty="0" err="1"/>
              <a:t>Severus</a:t>
            </a:r>
            <a:r>
              <a:rPr lang="hr-HR" sz="2000" dirty="0"/>
              <a:t> reče?</a:t>
            </a:r>
          </a:p>
          <a:p>
            <a:pPr lvl="0"/>
            <a:r>
              <a:rPr lang="hr-HR" sz="2000" dirty="0" smtClean="0"/>
              <a:t>- Banice </a:t>
            </a:r>
            <a:r>
              <a:rPr lang="hr-HR" sz="2000" dirty="0"/>
              <a:t>Tugo! Banice Tugo! Čuješ li? Ptica visine što </a:t>
            </a:r>
            <a:r>
              <a:rPr lang="hr-HR" sz="2000" dirty="0" err="1"/>
              <a:t>Severus</a:t>
            </a:r>
            <a:r>
              <a:rPr lang="hr-HR" sz="2000" dirty="0"/>
              <a:t> reče.</a:t>
            </a:r>
          </a:p>
          <a:p>
            <a:pPr lvl="0"/>
            <a:r>
              <a:rPr lang="hr-HR" sz="2000" dirty="0" smtClean="0"/>
              <a:t>- Dakle</a:t>
            </a:r>
            <a:r>
              <a:rPr lang="hr-HR" sz="2000" dirty="0"/>
              <a:t>, </a:t>
            </a:r>
            <a:r>
              <a:rPr lang="hr-HR" sz="2000" dirty="0" err="1"/>
              <a:t>Svanimire</a:t>
            </a:r>
            <a:r>
              <a:rPr lang="hr-HR" sz="2000" dirty="0"/>
              <a:t>, i ti si čuo? Ako je galeb, onda mu je i more blizu.</a:t>
            </a:r>
          </a:p>
          <a:p>
            <a:pPr lvl="0"/>
            <a:r>
              <a:rPr lang="hr-HR" sz="2000" dirty="0" smtClean="0"/>
              <a:t>- se </a:t>
            </a:r>
            <a:r>
              <a:rPr lang="hr-HR" sz="2000" dirty="0"/>
              <a:t>na liticu. Gore u visinu – navaljivao je dječak.</a:t>
            </a:r>
          </a:p>
          <a:p>
            <a:pPr lvl="0"/>
            <a:r>
              <a:rPr lang="hr-HR" sz="2000" dirty="0" smtClean="0"/>
              <a:t>- Imaš </a:t>
            </a:r>
            <a:r>
              <a:rPr lang="hr-HR" sz="2000" dirty="0"/>
              <a:t>pravo. S visine vidjet ćemo što je pred nama</a:t>
            </a:r>
            <a:r>
              <a:rPr lang="hr-HR" sz="2000" dirty="0" smtClean="0"/>
              <a:t>.</a:t>
            </a:r>
            <a:endParaRPr lang="hr-HR" sz="2000" dirty="0"/>
          </a:p>
        </p:txBody>
      </p:sp>
    </p:spTree>
    <p:extLst>
      <p:ext uri="{BB962C8B-B14F-4D97-AF65-F5344CB8AC3E}">
        <p14:creationId xmlns:p14="http://schemas.microsoft.com/office/powerpoint/2010/main" val="1008464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192688"/>
          </a:xfrm>
        </p:spPr>
        <p:txBody>
          <a:bodyPr>
            <a:normAutofit fontScale="25000" lnSpcReduction="20000"/>
          </a:bodyPr>
          <a:lstStyle/>
          <a:p>
            <a:pPr marL="0" lvl="0" indent="0">
              <a:buNone/>
            </a:pPr>
            <a:r>
              <a:rPr lang="hr-HR" sz="8000" dirty="0" smtClean="0"/>
              <a:t>- Pođimo</a:t>
            </a:r>
            <a:r>
              <a:rPr lang="hr-HR" sz="8000" dirty="0"/>
              <a:t>, Tugo, što prije. Dok se ostali ne probude.</a:t>
            </a:r>
          </a:p>
          <a:p>
            <a:pPr marL="0" lvl="0" indent="0">
              <a:buNone/>
            </a:pPr>
            <a:r>
              <a:rPr lang="hr-HR" sz="8000" dirty="0" smtClean="0"/>
              <a:t>- Ja </a:t>
            </a:r>
            <a:r>
              <a:rPr lang="hr-HR" sz="8000" dirty="0"/>
              <a:t>ću prva. Ti se mene drži.</a:t>
            </a:r>
          </a:p>
          <a:p>
            <a:pPr marL="0" indent="0">
              <a:buNone/>
            </a:pPr>
            <a:r>
              <a:rPr lang="hr-HR" sz="8000" dirty="0"/>
              <a:t>   Strme gromade mamile su dječaka i banicu. Korak po korak uspinjali se pridržavajući se za oštro stijenje. I kad Tuga posljednjim naporom obgrli vrh litice pred njom izroni:</a:t>
            </a:r>
          </a:p>
          <a:p>
            <a:pPr marL="0" lvl="0" indent="0">
              <a:buNone/>
            </a:pPr>
            <a:r>
              <a:rPr lang="hr-HR" sz="8000" dirty="0" smtClean="0"/>
              <a:t>- More</a:t>
            </a:r>
            <a:r>
              <a:rPr lang="hr-HR" sz="8000" dirty="0"/>
              <a:t>! More! –zanjiha se u zanosu i umalo skliznu niz liticu.</a:t>
            </a:r>
          </a:p>
          <a:p>
            <a:pPr marL="0" indent="0">
              <a:buNone/>
            </a:pPr>
            <a:r>
              <a:rPr lang="hr-HR" sz="8000" dirty="0" err="1"/>
              <a:t>Svanimir</a:t>
            </a:r>
            <a:r>
              <a:rPr lang="hr-HR" sz="8000" dirty="0"/>
              <a:t>, kao divlja mačka, skoči na vrh kamena. Dočeka se rukama, a onda uspravi sićušno tijelo. Iz njega iskulja:</a:t>
            </a:r>
          </a:p>
          <a:p>
            <a:pPr marL="0" lvl="0" indent="0">
              <a:buNone/>
            </a:pPr>
            <a:r>
              <a:rPr lang="hr-HR" sz="8000" dirty="0" smtClean="0"/>
              <a:t>- Velika </a:t>
            </a:r>
            <a:r>
              <a:rPr lang="hr-HR" sz="8000" dirty="0"/>
              <a:t>voda! Velika voda!</a:t>
            </a:r>
          </a:p>
          <a:p>
            <a:pPr marL="0" lvl="0" indent="0">
              <a:buNone/>
            </a:pPr>
            <a:r>
              <a:rPr lang="hr-HR" sz="8000" dirty="0" smtClean="0"/>
              <a:t>- More</a:t>
            </a:r>
            <a:r>
              <a:rPr lang="hr-HR" sz="8000" dirty="0"/>
              <a:t>!</a:t>
            </a:r>
          </a:p>
          <a:p>
            <a:pPr marL="0" lvl="0" indent="0">
              <a:buNone/>
            </a:pPr>
            <a:r>
              <a:rPr lang="hr-HR" sz="8000" dirty="0" smtClean="0"/>
              <a:t>- More</a:t>
            </a:r>
            <a:r>
              <a:rPr lang="hr-HR" sz="8000" dirty="0"/>
              <a:t>! – kliktala je i Tuga.</a:t>
            </a:r>
          </a:p>
          <a:p>
            <a:pPr marL="0" lvl="0" indent="0">
              <a:buNone/>
            </a:pPr>
            <a:r>
              <a:rPr lang="hr-HR" sz="8000" dirty="0" smtClean="0"/>
              <a:t>- Beskrajno </a:t>
            </a:r>
            <a:r>
              <a:rPr lang="hr-HR" sz="8000" dirty="0"/>
              <a:t>polje!</a:t>
            </a:r>
          </a:p>
          <a:p>
            <a:pPr marL="0" lvl="0" indent="0">
              <a:buNone/>
            </a:pPr>
            <a:r>
              <a:rPr lang="hr-HR" sz="8000" dirty="0" smtClean="0"/>
              <a:t>-Diše</a:t>
            </a:r>
            <a:r>
              <a:rPr lang="hr-HR" sz="8000" dirty="0"/>
              <a:t>!</a:t>
            </a:r>
          </a:p>
          <a:p>
            <a:pPr marL="0" lvl="0" indent="0">
              <a:buNone/>
            </a:pPr>
            <a:r>
              <a:rPr lang="hr-HR" sz="8000" dirty="0" smtClean="0"/>
              <a:t>- Huči</a:t>
            </a:r>
            <a:r>
              <a:rPr lang="hr-HR" sz="8000" dirty="0"/>
              <a:t>!</a:t>
            </a:r>
          </a:p>
          <a:p>
            <a:pPr marL="0" lvl="0" indent="0">
              <a:buNone/>
            </a:pPr>
            <a:r>
              <a:rPr lang="hr-HR" sz="8000" dirty="0" smtClean="0"/>
              <a:t>- Propinje </a:t>
            </a:r>
            <a:r>
              <a:rPr lang="hr-HR" sz="8000" dirty="0"/>
              <a:t>se kao konj!</a:t>
            </a:r>
          </a:p>
          <a:p>
            <a:pPr marL="0" lvl="0" indent="0">
              <a:buNone/>
            </a:pPr>
            <a:r>
              <a:rPr lang="hr-HR" sz="8000" dirty="0" smtClean="0"/>
              <a:t>- I </a:t>
            </a:r>
            <a:r>
              <a:rPr lang="hr-HR" sz="8000" dirty="0"/>
              <a:t>pjeni!</a:t>
            </a:r>
          </a:p>
          <a:p>
            <a:pPr marL="0" lvl="0" indent="0">
              <a:buNone/>
            </a:pPr>
            <a:r>
              <a:rPr lang="hr-HR" sz="8000" dirty="0" smtClean="0"/>
              <a:t>- Ne </a:t>
            </a:r>
            <a:r>
              <a:rPr lang="hr-HR" sz="8000" dirty="0"/>
              <a:t>mogu ga ni sagledati, a mislio sam da ga mogu pregaziti.</a:t>
            </a:r>
          </a:p>
          <a:p>
            <a:pPr marL="0" lvl="0" indent="0">
              <a:buNone/>
            </a:pPr>
            <a:r>
              <a:rPr lang="hr-HR" sz="8000" dirty="0" smtClean="0"/>
              <a:t>- Kad </a:t>
            </a:r>
            <a:r>
              <a:rPr lang="hr-HR" sz="8000" dirty="0"/>
              <a:t>mornar budeš, prebrodit ćeš ga.</a:t>
            </a:r>
          </a:p>
          <a:p>
            <a:pPr marL="0" lvl="0" indent="0">
              <a:buNone/>
            </a:pPr>
            <a:r>
              <a:rPr lang="hr-HR" sz="8000" dirty="0" smtClean="0"/>
              <a:t>- A </a:t>
            </a:r>
            <a:r>
              <a:rPr lang="hr-HR" sz="8000" dirty="0"/>
              <a:t>brodovi gdje su?</a:t>
            </a:r>
          </a:p>
          <a:p>
            <a:pPr marL="0" lvl="0" indent="0">
              <a:buNone/>
            </a:pPr>
            <a:r>
              <a:rPr lang="hr-HR" sz="8000" dirty="0" smtClean="0"/>
              <a:t>- Tamo </a:t>
            </a:r>
            <a:r>
              <a:rPr lang="hr-HR" sz="8000" dirty="0"/>
              <a:t>daleko. Tu tek na početku smo. Vidiš, </a:t>
            </a:r>
            <a:r>
              <a:rPr lang="hr-HR" sz="8000" dirty="0" err="1"/>
              <a:t>Svanimire</a:t>
            </a:r>
            <a:r>
              <a:rPr lang="hr-HR" sz="8000" dirty="0"/>
              <a:t>, ni jedne kuće nije.</a:t>
            </a:r>
          </a:p>
          <a:p>
            <a:pPr marL="0" lvl="0" indent="0">
              <a:buNone/>
            </a:pPr>
            <a:r>
              <a:rPr lang="hr-HR" sz="8000" dirty="0" smtClean="0"/>
              <a:t>- Moram </a:t>
            </a:r>
            <a:r>
              <a:rPr lang="hr-HR" sz="8000" dirty="0"/>
              <a:t>majku pozvati. Kako će se tek ona radovati.</a:t>
            </a:r>
          </a:p>
          <a:p>
            <a:endParaRPr lang="hr-HR" dirty="0"/>
          </a:p>
        </p:txBody>
      </p:sp>
    </p:spTree>
    <p:extLst>
      <p:ext uri="{BB962C8B-B14F-4D97-AF65-F5344CB8AC3E}">
        <p14:creationId xmlns:p14="http://schemas.microsoft.com/office/powerpoint/2010/main" val="2330300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435280" cy="5865515"/>
          </a:xfrm>
        </p:spPr>
        <p:txBody>
          <a:bodyPr>
            <a:normAutofit fontScale="62500" lnSpcReduction="20000"/>
          </a:bodyPr>
          <a:lstStyle/>
          <a:p>
            <a:pPr marL="0" lvl="0" indent="0">
              <a:buNone/>
            </a:pPr>
            <a:r>
              <a:rPr lang="hr-HR" dirty="0" smtClean="0"/>
              <a:t>- I </a:t>
            </a:r>
            <a:r>
              <a:rPr lang="hr-HR" dirty="0"/>
              <a:t>svi ostali. Znam što ćemo učiniti. Vikni, </a:t>
            </a:r>
            <a:r>
              <a:rPr lang="hr-HR" dirty="0" err="1"/>
              <a:t>Svanimire</a:t>
            </a:r>
            <a:r>
              <a:rPr lang="hr-HR" dirty="0"/>
              <a:t>, iz svega grla, vikni. Ovako. </a:t>
            </a:r>
            <a:r>
              <a:rPr lang="hr-HR" dirty="0" err="1"/>
              <a:t>Moooreee</a:t>
            </a:r>
            <a:r>
              <a:rPr lang="hr-HR" dirty="0"/>
              <a:t>! </a:t>
            </a:r>
            <a:r>
              <a:rPr lang="hr-HR" dirty="0" err="1"/>
              <a:t>Moooreee</a:t>
            </a:r>
            <a:r>
              <a:rPr lang="hr-HR" dirty="0"/>
              <a:t>! </a:t>
            </a:r>
            <a:r>
              <a:rPr lang="hr-HR" dirty="0" err="1"/>
              <a:t>Moooreee</a:t>
            </a:r>
            <a:r>
              <a:rPr lang="hr-HR" dirty="0"/>
              <a:t>! – između dlanova sipala je, kao sunce jutarnje zrake između planinskih vrhova, svoju radost banica Tuga. </a:t>
            </a:r>
          </a:p>
          <a:p>
            <a:pPr marL="0" lvl="0" indent="0">
              <a:buNone/>
            </a:pPr>
            <a:r>
              <a:rPr lang="hr-HR" dirty="0" smtClean="0"/>
              <a:t>- More</a:t>
            </a:r>
            <a:r>
              <a:rPr lang="hr-HR" dirty="0"/>
              <a:t>! More! More! – planine vratiše </a:t>
            </a:r>
            <a:r>
              <a:rPr lang="hr-HR" dirty="0" smtClean="0"/>
              <a:t>jeku.</a:t>
            </a:r>
          </a:p>
          <a:p>
            <a:pPr marL="0" indent="0">
              <a:buNone/>
            </a:pPr>
            <a:r>
              <a:rPr lang="hr-HR" dirty="0" smtClean="0"/>
              <a:t>  U podnožju litice nastade metež. Neviđena radost obuze hrvatska plemena. Staro, mlado. nejako penjalo se uz hridi. Za njima, u svakom kamenu  što se obrušavao uz štropot niz liticu, ostajale su tuge seobe. I znali su: u svakom koraku bliži su dugo očekivanom susretu. A na samom  vrhu dočeka ih Tuga pjesmom koja se kao jutarnja izmaglica dizala iznad vrhova planina pa se niz strmine sklizala do lica mora, milujući ga umilnim riječima:</a:t>
            </a:r>
          </a:p>
          <a:p>
            <a:pPr marL="0" indent="0" algn="ctr">
              <a:buNone/>
            </a:pPr>
            <a:r>
              <a:rPr lang="hr-HR" dirty="0" smtClean="0"/>
              <a:t>O </a:t>
            </a:r>
            <a:r>
              <a:rPr lang="hr-HR" dirty="0"/>
              <a:t>silna vodo,</a:t>
            </a:r>
          </a:p>
          <a:p>
            <a:pPr marL="0" indent="0" algn="ctr">
              <a:buNone/>
            </a:pPr>
            <a:r>
              <a:rPr lang="hr-HR" dirty="0"/>
              <a:t>ti more modro,</a:t>
            </a:r>
          </a:p>
          <a:p>
            <a:pPr marL="0" indent="0" algn="ctr">
              <a:buNone/>
            </a:pPr>
            <a:r>
              <a:rPr lang="hr-HR" dirty="0"/>
              <a:t>što dižeš se, hučiš,</a:t>
            </a:r>
          </a:p>
          <a:p>
            <a:pPr marL="0" indent="0" algn="ctr">
              <a:buNone/>
            </a:pPr>
            <a:r>
              <a:rPr lang="hr-HR" dirty="0"/>
              <a:t>uz hrid se penješ,</a:t>
            </a:r>
          </a:p>
          <a:p>
            <a:pPr marL="0" indent="0" algn="ctr">
              <a:buNone/>
            </a:pPr>
            <a:r>
              <a:rPr lang="hr-HR" dirty="0" err="1"/>
              <a:t>nek</a:t>
            </a:r>
            <a:r>
              <a:rPr lang="hr-HR" dirty="0"/>
              <a:t>′ uvijek si odsad‘,</a:t>
            </a:r>
          </a:p>
          <a:p>
            <a:pPr marL="0" indent="0" algn="ctr">
              <a:buNone/>
            </a:pPr>
            <a:r>
              <a:rPr lang="hr-HR" dirty="0"/>
              <a:t>obalo naša,</a:t>
            </a:r>
          </a:p>
          <a:p>
            <a:pPr marL="0" indent="0" algn="ctr">
              <a:buNone/>
            </a:pPr>
            <a:r>
              <a:rPr lang="hr-HR" dirty="0"/>
              <a:t>kućni nam prag.</a:t>
            </a:r>
          </a:p>
          <a:p>
            <a:pPr marL="0" indent="0">
              <a:buNone/>
            </a:pPr>
            <a:r>
              <a:rPr lang="hr-HR" dirty="0"/>
              <a:t>   Silno mnoštvo prihvati </a:t>
            </a:r>
            <a:r>
              <a:rPr lang="hr-HR" dirty="0" err="1"/>
              <a:t>Tuginu</a:t>
            </a:r>
            <a:r>
              <a:rPr lang="hr-HR" dirty="0"/>
              <a:t> pjesmu.</a:t>
            </a:r>
          </a:p>
          <a:p>
            <a:pPr marL="0" indent="0">
              <a:buNone/>
            </a:pPr>
            <a:r>
              <a:rPr lang="hr-HR" dirty="0"/>
              <a:t> A kad utihnuše, ban Hrvat se uspe na najvišu liticu i ushićen vika:</a:t>
            </a:r>
          </a:p>
        </p:txBody>
      </p:sp>
    </p:spTree>
    <p:extLst>
      <p:ext uri="{BB962C8B-B14F-4D97-AF65-F5344CB8AC3E}">
        <p14:creationId xmlns:p14="http://schemas.microsoft.com/office/powerpoint/2010/main" val="3917322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507288" cy="6009531"/>
          </a:xfrm>
        </p:spPr>
        <p:txBody>
          <a:bodyPr>
            <a:normAutofit fontScale="70000" lnSpcReduction="20000"/>
          </a:bodyPr>
          <a:lstStyle/>
          <a:p>
            <a:pPr marL="0" lvl="0" indent="0">
              <a:buNone/>
            </a:pPr>
            <a:r>
              <a:rPr lang="hr-HR" dirty="0" smtClean="0"/>
              <a:t>- Braćo</a:t>
            </a:r>
            <a:r>
              <a:rPr lang="hr-HR" dirty="0"/>
              <a:t>, to zemlja je na obalama velike vode, Sunčeva kuća, kako je govorila </a:t>
            </a:r>
            <a:r>
              <a:rPr lang="hr-HR" dirty="0" err="1"/>
              <a:t>Buga</a:t>
            </a:r>
            <a:r>
              <a:rPr lang="hr-HR" dirty="0"/>
              <a:t> naša. Sestrice </a:t>
            </a:r>
            <a:r>
              <a:rPr lang="hr-HR" dirty="0" err="1"/>
              <a:t>Bugo</a:t>
            </a:r>
            <a:r>
              <a:rPr lang="hr-HR" dirty="0"/>
              <a:t>, čuješ li nas u nebeskim visinama, istina je, mi Sunčeva smo djeca. Neka ti ovi najviši vrhovi naše zemlje, u kojoj sada jesmo, budu na spomen. Od nas pa </a:t>
            </a:r>
            <a:r>
              <a:rPr lang="hr-HR" dirty="0" err="1"/>
              <a:t>zauvijeke</a:t>
            </a:r>
            <a:r>
              <a:rPr lang="hr-HR" dirty="0"/>
              <a:t> Velebit neka se reče jer, sestrice draga, u seobi našoj </a:t>
            </a:r>
            <a:r>
              <a:rPr lang="hr-HR" dirty="0" err="1"/>
              <a:t>velebiti</a:t>
            </a:r>
            <a:r>
              <a:rPr lang="hr-HR" dirty="0"/>
              <a:t>  smo. Primi nas, Velebite, i ti, more sinje, u svoje okrilje. Primi djecu svoju, Sunčevu djecu! Primi!</a:t>
            </a:r>
          </a:p>
          <a:p>
            <a:pPr marL="0" lvl="0" indent="0">
              <a:buNone/>
            </a:pPr>
            <a:r>
              <a:rPr lang="hr-HR" dirty="0" smtClean="0"/>
              <a:t>- Primi </a:t>
            </a:r>
            <a:r>
              <a:rPr lang="hr-HR" dirty="0"/>
              <a:t>nas, Velebite! Primi Sunčevu djecu, primi!- ispunjavalo je svaku škrapu planine što ponosno se izdizala nad morem.</a:t>
            </a:r>
          </a:p>
          <a:p>
            <a:pPr marL="0" indent="0">
              <a:buNone/>
            </a:pPr>
            <a:r>
              <a:rPr lang="hr-HR" dirty="0"/>
              <a:t>   Velebit, onako ponosan i nijem u znak svog odobrenja samo strese snijeg s vrhova i ponudi im svakojako bilje, šume, čiste izvore, jednom riječju, podari im svoj život.</a:t>
            </a:r>
          </a:p>
          <a:p>
            <a:pPr marL="0" indent="0">
              <a:buNone/>
            </a:pPr>
            <a:r>
              <a:rPr lang="hr-HR" dirty="0"/>
              <a:t>   A i more, ta modra nepregledna vječnost, primi Hrvate na obale svoje </a:t>
            </a:r>
            <a:r>
              <a:rPr lang="hr-HR" dirty="0" err="1"/>
              <a:t>darujući</a:t>
            </a:r>
            <a:r>
              <a:rPr lang="hr-HR" dirty="0"/>
              <a:t>  im blagodati svojih dubina.</a:t>
            </a:r>
          </a:p>
          <a:p>
            <a:pPr marL="0" indent="0">
              <a:buNone/>
            </a:pPr>
            <a:r>
              <a:rPr lang="hr-HR" dirty="0"/>
              <a:t>   Zagrliše Hrvati svoju Sunčevu kuću, modrilo velike vode, oporost sivog krša, blagodati zelenih ravnica, nudeći joj blagost ribara, marljivost poljodjelaca i odanost pastira. Zagrliše se spremni da žive, da se jedni drugima u ljubavi daruju. </a:t>
            </a:r>
          </a:p>
          <a:p>
            <a:pPr marL="0" indent="0">
              <a:buNone/>
            </a:pPr>
            <a:r>
              <a:rPr lang="hr-HR" dirty="0"/>
              <a:t> </a:t>
            </a:r>
          </a:p>
          <a:p>
            <a:pPr marL="0" indent="0">
              <a:buNone/>
            </a:pPr>
            <a:r>
              <a:rPr lang="hr-HR" dirty="0"/>
              <a:t>                                                                                </a:t>
            </a:r>
            <a:r>
              <a:rPr lang="hr-HR" dirty="0" smtClean="0"/>
              <a:t>Milka </a:t>
            </a:r>
            <a:r>
              <a:rPr lang="hr-HR" dirty="0" err="1" smtClean="0"/>
              <a:t>Tica</a:t>
            </a:r>
            <a:endParaRPr lang="hr-HR" dirty="0"/>
          </a:p>
        </p:txBody>
      </p:sp>
    </p:spTree>
    <p:extLst>
      <p:ext uri="{BB962C8B-B14F-4D97-AF65-F5344CB8AC3E}">
        <p14:creationId xmlns:p14="http://schemas.microsoft.com/office/powerpoint/2010/main" val="1565426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C00000"/>
                </a:solidFill>
              </a:rPr>
              <a:t>Hrvatska bajka</a:t>
            </a:r>
            <a:endParaRPr lang="hr-HR" b="1" dirty="0">
              <a:solidFill>
                <a:srgbClr val="C00000"/>
              </a:solidFill>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2403335" y="341081"/>
            <a:ext cx="4211345" cy="7506863"/>
          </a:xfrm>
        </p:spPr>
      </p:pic>
    </p:spTree>
    <p:extLst>
      <p:ext uri="{BB962C8B-B14F-4D97-AF65-F5344CB8AC3E}">
        <p14:creationId xmlns:p14="http://schemas.microsoft.com/office/powerpoint/2010/main" val="199880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Doc106</Template>
  <TotalTime>468</TotalTime>
  <Words>6298</Words>
  <Application>Microsoft Office PowerPoint</Application>
  <PresentationFormat>Prikaz na zaslonu (4:3)</PresentationFormat>
  <Paragraphs>258</Paragraphs>
  <Slides>40</Slides>
  <Notes>0</Notes>
  <HiddenSlides>0</HiddenSlides>
  <MMClips>0</MMClips>
  <ScaleCrop>false</ScaleCrop>
  <HeadingPairs>
    <vt:vector size="4" baseType="variant">
      <vt:variant>
        <vt:lpstr>Tema</vt:lpstr>
      </vt:variant>
      <vt:variant>
        <vt:i4>1</vt:i4>
      </vt:variant>
      <vt:variant>
        <vt:lpstr>Naslovi slajdova</vt:lpstr>
      </vt:variant>
      <vt:variant>
        <vt:i4>40</vt:i4>
      </vt:variant>
    </vt:vector>
  </HeadingPairs>
  <TitlesOfParts>
    <vt:vector size="41" baseType="lpstr">
      <vt:lpstr>Office Theme</vt:lpstr>
      <vt:lpstr>Hrvatske legende i bajke</vt:lpstr>
      <vt:lpstr>Ime rečeno Hrvat</vt:lpstr>
      <vt:lpstr>PowerPointova prezentacija</vt:lpstr>
      <vt:lpstr>Prvi put more </vt:lpstr>
      <vt:lpstr>PowerPointova prezentacija</vt:lpstr>
      <vt:lpstr>PowerPointova prezentacija</vt:lpstr>
      <vt:lpstr>PowerPointova prezentacija</vt:lpstr>
      <vt:lpstr>PowerPointova prezentacija</vt:lpstr>
      <vt:lpstr>Hrvatska bajka</vt:lpstr>
      <vt:lpstr>PowerPointova prezentacija</vt:lpstr>
      <vt:lpstr>PowerPointova prezentacija</vt:lpstr>
      <vt:lpstr>Kako je nastao hrvatski „kockasti“ grb</vt:lpstr>
      <vt:lpstr>PowerPointova prezentacija</vt:lpstr>
      <vt:lpstr>PowerPointova prezentacija</vt:lpstr>
      <vt:lpstr>Krunidba hrvatskih kraljeva</vt:lpstr>
      <vt:lpstr>PowerPointova prezentacija</vt:lpstr>
      <vt:lpstr>Kralj Petar Krešimir i sokolar</vt:lpstr>
      <vt:lpstr>Priča o kosovima</vt:lpstr>
      <vt:lpstr>PowerPointova prezentacija</vt:lpstr>
      <vt:lpstr>Baščanska ploča </vt:lpstr>
      <vt:lpstr>PowerPointova prezentacija</vt:lpstr>
      <vt:lpstr>PowerPointova prezentacija</vt:lpstr>
      <vt:lpstr>PowerPointova prezentacija</vt:lpstr>
      <vt:lpstr>Orač Dragonja Kako su nastale Dragonja, Mirna i Fojba u Istri</vt:lpstr>
      <vt:lpstr>PowerPointova prezentacija</vt:lpstr>
      <vt:lpstr>Ružica – grad</vt:lpstr>
      <vt:lpstr> </vt:lpstr>
      <vt:lpstr>PowerPointova prezentacija</vt:lpstr>
      <vt:lpstr>PowerPointova prezentacija</vt:lpstr>
      <vt:lpstr>PowerPointova prezentacija</vt:lpstr>
      <vt:lpstr>PowerPointova prezentacija</vt:lpstr>
      <vt:lpstr>PowerPointova prezentacija</vt:lpstr>
      <vt:lpstr>MAJKA BOŽJA OD KAMENITIH VRATA</vt:lpstr>
      <vt:lpstr>PowerPointova prezentacija</vt:lpstr>
      <vt:lpstr>Mila Gojsalić</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Hrvatske legende i bajke</dc:title>
  <dc:creator>Jadranka</dc:creator>
  <cp:lastModifiedBy>Višnja</cp:lastModifiedBy>
  <cp:revision>36</cp:revision>
  <dcterms:created xsi:type="dcterms:W3CDTF">2014-01-26T16:25:47Z</dcterms:created>
  <dcterms:modified xsi:type="dcterms:W3CDTF">2016-07-09T16:37:12Z</dcterms:modified>
</cp:coreProperties>
</file>