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56" r:id="rId2"/>
    <p:sldId id="286" r:id="rId3"/>
    <p:sldId id="287" r:id="rId4"/>
    <p:sldId id="257" r:id="rId5"/>
    <p:sldId id="258" r:id="rId6"/>
    <p:sldId id="283" r:id="rId7"/>
    <p:sldId id="259" r:id="rId8"/>
    <p:sldId id="260" r:id="rId9"/>
    <p:sldId id="282" r:id="rId10"/>
    <p:sldId id="262" r:id="rId11"/>
    <p:sldId id="263" r:id="rId12"/>
    <p:sldId id="264" r:id="rId13"/>
    <p:sldId id="266" r:id="rId14"/>
    <p:sldId id="267" r:id="rId15"/>
    <p:sldId id="268" r:id="rId16"/>
    <p:sldId id="269" r:id="rId17"/>
    <p:sldId id="270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306" r:id="rId28"/>
    <p:sldId id="305" r:id="rId29"/>
    <p:sldId id="308" r:id="rId30"/>
    <p:sldId id="309" r:id="rId31"/>
    <p:sldId id="299" r:id="rId32"/>
    <p:sldId id="304" r:id="rId33"/>
    <p:sldId id="310" r:id="rId34"/>
    <p:sldId id="307" r:id="rId35"/>
    <p:sldId id="311" r:id="rId36"/>
    <p:sldId id="312" r:id="rId37"/>
    <p:sldId id="313" r:id="rId38"/>
    <p:sldId id="315" r:id="rId39"/>
    <p:sldId id="314" r:id="rId40"/>
    <p:sldId id="316" r:id="rId41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99CCFF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7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23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9523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9523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2083 -32000"/>
                <a:gd name="T13" fmla="*/ T12 w 64000"/>
                <a:gd name="T14" fmla="+- 0 -29632 -32000"/>
                <a:gd name="T15" fmla="*/ -2963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2083 -32000"/>
                <a:gd name="T21" fmla="*/ T20 w 64000"/>
                <a:gd name="T22" fmla="+- 0 29631 -32000"/>
                <a:gd name="T23" fmla="*/ 29631 h 64000"/>
                <a:gd name="T24" fmla="+- 0 12083 -32000"/>
                <a:gd name="T25" fmla="*/ T24 w 64000"/>
                <a:gd name="T26" fmla="+- 0 29631 -32000"/>
                <a:gd name="T27" fmla="*/ 29631 h 64000"/>
                <a:gd name="T28" fmla="+- 0 12082 -32000"/>
                <a:gd name="T29" fmla="*/ T28 w 64000"/>
                <a:gd name="T30" fmla="+- 0 29631 -32000"/>
                <a:gd name="T31" fmla="*/ 29631 h 64000"/>
                <a:gd name="T32" fmla="+- 0 12083 -32000"/>
                <a:gd name="T33" fmla="*/ T32 w 64000"/>
                <a:gd name="T34" fmla="+- 0 29632 -32000"/>
                <a:gd name="T35" fmla="*/ 29632 h 64000"/>
                <a:gd name="T36" fmla="+- 0 12083 -32000"/>
                <a:gd name="T37" fmla="*/ T36 w 64000"/>
                <a:gd name="T38" fmla="+- 0 -29632 -32000"/>
                <a:gd name="T39" fmla="*/ -29632 h 64000"/>
                <a:gd name="T40" fmla="+- 0 12082 -32000"/>
                <a:gd name="T41" fmla="*/ T40 w 64000"/>
                <a:gd name="T42" fmla="+- 0 -29632 -32000"/>
                <a:gd name="T43" fmla="*/ -29632 h 64000"/>
                <a:gd name="T44" fmla="+- 0 12083 -32000"/>
                <a:gd name="T45" fmla="*/ T44 w 64000"/>
                <a:gd name="T46" fmla="+- 0 -29632 -32000"/>
                <a:gd name="T47" fmla="*/ -2963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 altLang="sr-Latn-RS" sz="2400">
                <a:latin typeface="Times New Roman" pitchFamily="18" charset="0"/>
              </a:endParaRPr>
            </a:p>
          </p:txBody>
        </p:sp>
        <p:sp>
          <p:nvSpPr>
            <p:cNvPr id="9523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994 -32000"/>
                <a:gd name="T13" fmla="*/ T12 w 64000"/>
                <a:gd name="T14" fmla="+- 0 -25754 -32000"/>
                <a:gd name="T15" fmla="*/ -257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994 -32000"/>
                <a:gd name="T21" fmla="*/ T20 w 64000"/>
                <a:gd name="T22" fmla="+- 0 25753 -32000"/>
                <a:gd name="T23" fmla="*/ 25753 h 64000"/>
                <a:gd name="T24" fmla="+- 0 18994 -32000"/>
                <a:gd name="T25" fmla="*/ T24 w 64000"/>
                <a:gd name="T26" fmla="+- 0 25753 -32000"/>
                <a:gd name="T27" fmla="*/ 25753 h 64000"/>
                <a:gd name="T28" fmla="+- 0 18993 -32000"/>
                <a:gd name="T29" fmla="*/ T28 w 64000"/>
                <a:gd name="T30" fmla="+- 0 25753 -32000"/>
                <a:gd name="T31" fmla="*/ 25753 h 64000"/>
                <a:gd name="T32" fmla="+- 0 18994 -32000"/>
                <a:gd name="T33" fmla="*/ T32 w 64000"/>
                <a:gd name="T34" fmla="+- 0 25754 -32000"/>
                <a:gd name="T35" fmla="*/ 25754 h 64000"/>
                <a:gd name="T36" fmla="+- 0 18994 -32000"/>
                <a:gd name="T37" fmla="*/ T36 w 64000"/>
                <a:gd name="T38" fmla="+- 0 -25754 -32000"/>
                <a:gd name="T39" fmla="*/ -25754 h 64000"/>
                <a:gd name="T40" fmla="+- 0 18993 -32000"/>
                <a:gd name="T41" fmla="*/ T40 w 64000"/>
                <a:gd name="T42" fmla="+- 0 -25754 -32000"/>
                <a:gd name="T43" fmla="*/ -25754 h 64000"/>
                <a:gd name="T44" fmla="+- 0 18994 -32000"/>
                <a:gd name="T45" fmla="*/ T44 w 64000"/>
                <a:gd name="T46" fmla="+- 0 -25754 -32000"/>
                <a:gd name="T47" fmla="*/ -257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 altLang="sr-Latn-RS">
                <a:latin typeface="Arial" charset="0"/>
              </a:endParaRPr>
            </a:p>
          </p:txBody>
        </p:sp>
      </p:grpSp>
      <p:sp>
        <p:nvSpPr>
          <p:cNvPr id="9523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hr-HR" altLang="sr-Latn-RS" noProof="0" smtClean="0"/>
              <a:t>Kliknite da biste uredili stil naslova matrice</a:t>
            </a:r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hr-HR" altLang="sr-Latn-RS" noProof="0" smtClean="0"/>
              <a:t>Kliknite da biste uredili stil podnaslova matrice</a:t>
            </a:r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9524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9524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7C3AE17-6D4A-421A-BECA-6C03DEEB0B0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6EACA-24D6-4AE6-984E-1987A25B97A7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4898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8C5C1-5534-4CD0-A5C9-F786787DD4A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0279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C7F60-D9A5-4BDA-ADB9-B0B70E2FD6FF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13690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8766F-821D-44FD-839F-24D7A077D21F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8200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76C9A-6404-4751-AB7E-457F35EF3AE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08732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D66E4-D1AF-4B84-981C-61348E733B0B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9251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452642-0321-499A-AD6E-C5BE0BD68AE1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13743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F7B5-3729-4FD5-90FF-7E968BF57910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58724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00055-1D41-4D0D-A413-CBAA160C937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80490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3C9FE-C38B-427A-9068-60A0F9B59CB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2664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210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94211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296 -32000"/>
                <a:gd name="T13" fmla="*/ T12 w 64000"/>
                <a:gd name="T14" fmla="+- 0 -26254 -32000"/>
                <a:gd name="T15" fmla="*/ -262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296 -32000"/>
                <a:gd name="T21" fmla="*/ T20 w 64000"/>
                <a:gd name="T22" fmla="+- 0 26253 -32000"/>
                <a:gd name="T23" fmla="*/ 26253 h 64000"/>
                <a:gd name="T24" fmla="+- 0 18296 -32000"/>
                <a:gd name="T25" fmla="*/ T24 w 64000"/>
                <a:gd name="T26" fmla="+- 0 26253 -32000"/>
                <a:gd name="T27" fmla="*/ 26253 h 64000"/>
                <a:gd name="T28" fmla="+- 0 18295 -32000"/>
                <a:gd name="T29" fmla="*/ T28 w 64000"/>
                <a:gd name="T30" fmla="+- 0 26253 -32000"/>
                <a:gd name="T31" fmla="*/ 26253 h 64000"/>
                <a:gd name="T32" fmla="+- 0 18296 -32000"/>
                <a:gd name="T33" fmla="*/ T32 w 64000"/>
                <a:gd name="T34" fmla="+- 0 26254 -32000"/>
                <a:gd name="T35" fmla="*/ 26254 h 64000"/>
                <a:gd name="T36" fmla="+- 0 18296 -32000"/>
                <a:gd name="T37" fmla="*/ T36 w 64000"/>
                <a:gd name="T38" fmla="+- 0 -26254 -32000"/>
                <a:gd name="T39" fmla="*/ -26254 h 64000"/>
                <a:gd name="T40" fmla="+- 0 18295 -32000"/>
                <a:gd name="T41" fmla="*/ T40 w 64000"/>
                <a:gd name="T42" fmla="+- 0 -26254 -32000"/>
                <a:gd name="T43" fmla="*/ -26254 h 64000"/>
                <a:gd name="T44" fmla="+- 0 18296 -32000"/>
                <a:gd name="T45" fmla="*/ T44 w 64000"/>
                <a:gd name="T46" fmla="+- 0 -26254 -32000"/>
                <a:gd name="T47" fmla="*/ -262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 altLang="sr-Latn-RS" sz="2400">
                <a:latin typeface="Times New Roman" pitchFamily="18" charset="0"/>
              </a:endParaRPr>
            </a:p>
          </p:txBody>
        </p:sp>
        <p:sp>
          <p:nvSpPr>
            <p:cNvPr id="94212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077 -32000"/>
                <a:gd name="T13" fmla="*/ T12 w 64000"/>
                <a:gd name="T14" fmla="+- 0 -26405 -32000"/>
                <a:gd name="T15" fmla="*/ -26405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077 -32000"/>
                <a:gd name="T21" fmla="*/ T20 w 64000"/>
                <a:gd name="T22" fmla="+- 0 26404 -32000"/>
                <a:gd name="T23" fmla="*/ 26404 h 64000"/>
                <a:gd name="T24" fmla="+- 0 18077 -32000"/>
                <a:gd name="T25" fmla="*/ T24 w 64000"/>
                <a:gd name="T26" fmla="+- 0 26404 -32000"/>
                <a:gd name="T27" fmla="*/ 26404 h 64000"/>
                <a:gd name="T28" fmla="+- 0 18076 -32000"/>
                <a:gd name="T29" fmla="*/ T28 w 64000"/>
                <a:gd name="T30" fmla="+- 0 26404 -32000"/>
                <a:gd name="T31" fmla="*/ 26404 h 64000"/>
                <a:gd name="T32" fmla="+- 0 18077 -32000"/>
                <a:gd name="T33" fmla="*/ T32 w 64000"/>
                <a:gd name="T34" fmla="+- 0 26405 -32000"/>
                <a:gd name="T35" fmla="*/ 26405 h 64000"/>
                <a:gd name="T36" fmla="+- 0 18077 -32000"/>
                <a:gd name="T37" fmla="*/ T36 w 64000"/>
                <a:gd name="T38" fmla="+- 0 -26405 -32000"/>
                <a:gd name="T39" fmla="*/ -26405 h 64000"/>
                <a:gd name="T40" fmla="+- 0 18076 -32000"/>
                <a:gd name="T41" fmla="*/ T40 w 64000"/>
                <a:gd name="T42" fmla="+- 0 -26405 -32000"/>
                <a:gd name="T43" fmla="*/ -26405 h 64000"/>
                <a:gd name="T44" fmla="+- 0 18077 -32000"/>
                <a:gd name="T45" fmla="*/ T44 w 64000"/>
                <a:gd name="T46" fmla="+- 0 -26405 -32000"/>
                <a:gd name="T47" fmla="*/ -26405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 altLang="sr-Latn-RS">
                <a:latin typeface="Arial" charset="0"/>
              </a:endParaRPr>
            </a:p>
          </p:txBody>
        </p:sp>
        <p:sp>
          <p:nvSpPr>
            <p:cNvPr id="94213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9421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 naslova matrice</a:t>
            </a:r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stilove teksta matrice</a:t>
            </a:r>
          </a:p>
          <a:p>
            <a:pPr lvl="1"/>
            <a:r>
              <a:rPr lang="hr-HR" altLang="sr-Latn-RS" smtClean="0"/>
              <a:t>Druga razina</a:t>
            </a:r>
          </a:p>
          <a:p>
            <a:pPr lvl="2"/>
            <a:r>
              <a:rPr lang="hr-HR" altLang="sr-Latn-RS" smtClean="0"/>
              <a:t>Treća razina</a:t>
            </a:r>
          </a:p>
          <a:p>
            <a:pPr lvl="3"/>
            <a:r>
              <a:rPr lang="hr-HR" altLang="sr-Latn-RS" smtClean="0"/>
              <a:t>Četvrta razina</a:t>
            </a:r>
          </a:p>
          <a:p>
            <a:pPr lvl="4"/>
            <a:r>
              <a:rPr lang="hr-HR" altLang="sr-Latn-RS" smtClean="0"/>
              <a:t>Peta razina</a:t>
            </a: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 altLang="sr-Latn-RS"/>
          </a:p>
        </p:txBody>
      </p:sp>
      <p:sp>
        <p:nvSpPr>
          <p:cNvPr id="9421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hr-HR" altLang="sr-Latn-RS"/>
          </a:p>
        </p:txBody>
      </p:sp>
      <p:sp>
        <p:nvSpPr>
          <p:cNvPr id="94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617EB46-004E-46FA-866A-87898DF5C5BB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828800"/>
            <a:ext cx="7772400" cy="1736725"/>
          </a:xfrm>
        </p:spPr>
        <p:txBody>
          <a:bodyPr/>
          <a:lstStyle/>
          <a:p>
            <a:r>
              <a:rPr lang="hr-HR" altLang="sr-Latn-RS" sz="5400"/>
              <a:t>HRVATSKE ŽUPANIJE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14475" y="3594100"/>
            <a:ext cx="6380163" cy="1493838"/>
          </a:xfrm>
        </p:spPr>
        <p:txBody>
          <a:bodyPr/>
          <a:lstStyle/>
          <a:p>
            <a:endParaRPr lang="hr-HR" altLang="sr-Latn-RS" sz="4100"/>
          </a:p>
          <a:p>
            <a:r>
              <a:rPr lang="hr-HR" altLang="sr-Latn-RS" sz="4100"/>
              <a:t>Mira Č</a:t>
            </a:r>
            <a:r>
              <a:rPr lang="hr-HR" altLang="sr-Latn-RS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400"/>
              <a:t>Primorsko-goranska županija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hr-HR" altLang="sr-Latn-RS" sz="21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200"/>
              <a:t>Opatija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endParaRPr lang="hr-HR" altLang="sr-Latn-RS" sz="42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200"/>
              <a:t>Rijeka       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endParaRPr lang="hr-HR" altLang="sr-Latn-RS" sz="42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200"/>
              <a:t>Karlovac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188" y="2209800"/>
            <a:ext cx="330835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400"/>
              <a:t>SISAK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hr-HR" altLang="sr-Latn-RS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100"/>
              <a:t>Sisačko-moslavačka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endParaRPr lang="hr-HR" altLang="sr-Latn-RS" sz="41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100"/>
              <a:t>Zagrebačka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endParaRPr lang="hr-HR" altLang="sr-Latn-RS" sz="41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100"/>
              <a:t>Sisačka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endParaRPr lang="hr-HR" altLang="sr-Latn-RS" sz="4100"/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276600"/>
            <a:ext cx="3381375" cy="253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000" b="1"/>
              <a:t>VARAŽDIN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7213"/>
            <a:ext cx="8226425" cy="4878387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hr-HR" altLang="sr-Latn-RS" sz="250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hr-HR" altLang="sr-Latn-RS" sz="25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3800"/>
              <a:t>Varaždinsko-zagorska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endParaRPr lang="hr-HR" altLang="sr-Latn-RS" sz="38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3800"/>
              <a:t>Varaždinska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hr-HR" altLang="sr-Latn-RS" sz="380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hr-HR" altLang="sr-Latn-RS" sz="38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3800"/>
              <a:t>Varaždinsko-međimurska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667000"/>
            <a:ext cx="240188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05800" cy="1020762"/>
          </a:xfrm>
        </p:spPr>
        <p:txBody>
          <a:bodyPr/>
          <a:lstStyle/>
          <a:p>
            <a:r>
              <a:rPr lang="hr-HR" altLang="sr-Latn-RS" sz="3200"/>
              <a:t>         </a:t>
            </a:r>
            <a:r>
              <a:rPr lang="hr-HR" altLang="sr-Latn-RS" sz="3200" b="1"/>
              <a:t> DUBROVNIK 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371600"/>
            <a:ext cx="7313612" cy="4570413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endParaRPr lang="hr-HR" altLang="sr-Latn-RS" sz="2100"/>
          </a:p>
          <a:p>
            <a:pPr marL="609600" indent="-609600">
              <a:buFont typeface="Wingdings" pitchFamily="2" charset="2"/>
              <a:buAutoNum type="alphaLcParenR"/>
            </a:pPr>
            <a:r>
              <a:rPr lang="hr-HR" altLang="sr-Latn-RS" sz="3800"/>
              <a:t>Dubrovačko-neretvanska</a:t>
            </a:r>
          </a:p>
          <a:p>
            <a:pPr marL="609600" indent="-609600">
              <a:buFont typeface="Wingdings" pitchFamily="2" charset="2"/>
              <a:buAutoNum type="alphaLcParenR"/>
            </a:pPr>
            <a:endParaRPr lang="hr-HR" altLang="sr-Latn-RS" sz="3800"/>
          </a:p>
          <a:p>
            <a:pPr marL="609600" indent="-609600">
              <a:buFont typeface="Wingdings" pitchFamily="2" charset="2"/>
              <a:buAutoNum type="alphaLcParenR"/>
            </a:pPr>
            <a:r>
              <a:rPr lang="hr-HR" altLang="sr-Latn-RS" sz="3800"/>
              <a:t>Dubrovačko-dalmatinska</a:t>
            </a:r>
          </a:p>
          <a:p>
            <a:pPr marL="609600" indent="-609600">
              <a:buFont typeface="Wingdings" pitchFamily="2" charset="2"/>
              <a:buAutoNum type="alphaLcParenR"/>
            </a:pPr>
            <a:endParaRPr lang="hr-HR" altLang="sr-Latn-RS" sz="3800"/>
          </a:p>
          <a:p>
            <a:pPr marL="609600" indent="-609600">
              <a:buFont typeface="Wingdings" pitchFamily="2" charset="2"/>
              <a:buAutoNum type="alphaLcParenR"/>
            </a:pPr>
            <a:r>
              <a:rPr lang="hr-HR" altLang="sr-Latn-RS" sz="3800"/>
              <a:t>Dubrovačka 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963988"/>
            <a:ext cx="3305175" cy="219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474663"/>
          </a:xfrm>
        </p:spPr>
        <p:txBody>
          <a:bodyPr/>
          <a:lstStyle/>
          <a:p>
            <a:r>
              <a:rPr lang="hr-HR" altLang="sr-Latn-RS" sz="3200"/>
              <a:t>SLAVONSKI BROD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464550" cy="5638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 sz="3300"/>
              <a:t> </a:t>
            </a:r>
          </a:p>
          <a:p>
            <a:pPr>
              <a:buFont typeface="Wingdings" pitchFamily="2" charset="2"/>
              <a:buNone/>
            </a:pPr>
            <a:r>
              <a:rPr lang="hr-HR" altLang="sr-Latn-RS"/>
              <a:t>       </a:t>
            </a:r>
            <a:r>
              <a:rPr lang="hr-HR" altLang="sr-Latn-RS" sz="4600"/>
              <a:t>a )</a:t>
            </a:r>
            <a:r>
              <a:rPr lang="hr-HR" altLang="sr-Latn-RS"/>
              <a:t> </a:t>
            </a:r>
            <a:r>
              <a:rPr lang="hr-HR" altLang="sr-Latn-RS" sz="5000"/>
              <a:t>Brodsko-posavska  </a:t>
            </a:r>
          </a:p>
          <a:p>
            <a:pPr>
              <a:buFont typeface="Wingdings" pitchFamily="2" charset="2"/>
              <a:buNone/>
            </a:pPr>
            <a:r>
              <a:rPr lang="hr-HR" altLang="sr-Latn-RS" sz="5000"/>
              <a:t>    b) Slavonsko-brodska</a:t>
            </a:r>
          </a:p>
          <a:p>
            <a:pPr>
              <a:buFont typeface="Wingdings" pitchFamily="2" charset="2"/>
              <a:buNone/>
            </a:pPr>
            <a:r>
              <a:rPr lang="hr-HR" altLang="sr-Latn-RS" sz="5000"/>
              <a:t>    c) Požeško-slavonska</a:t>
            </a:r>
          </a:p>
          <a:p>
            <a:pPr>
              <a:buFont typeface="Wingdings" pitchFamily="2" charset="2"/>
              <a:buNone/>
            </a:pPr>
            <a:endParaRPr lang="hr-HR" altLang="sr-Latn-RS" sz="37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/>
              <a:t>POŽEGA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hr-HR" altLang="sr-Latn-RS" sz="250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4200"/>
              <a:t>a) Požeško-slavonska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hr-HR" altLang="sr-Latn-RS" sz="420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4200"/>
              <a:t>b) Slavonsko-požeška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§"/>
            </a:pPr>
            <a:endParaRPr lang="hr-HR" altLang="sr-Latn-RS" sz="420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4200"/>
              <a:t>c) Požeška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000" b="1"/>
              <a:t>GOSPIĆ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hr-HR" altLang="sr-Latn-RS" sz="25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200" b="1"/>
              <a:t>Gospićka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endParaRPr lang="hr-HR" altLang="sr-Latn-RS" sz="4200" b="1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200" b="1"/>
              <a:t>Gospićko-lička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endParaRPr lang="hr-HR" altLang="sr-Latn-RS" sz="4200" b="1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200" b="1"/>
              <a:t>Ličko-senjska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44475"/>
            <a:ext cx="8461375" cy="1050925"/>
          </a:xfrm>
        </p:spPr>
        <p:txBody>
          <a:bodyPr/>
          <a:lstStyle/>
          <a:p>
            <a:r>
              <a:rPr lang="hr-HR" altLang="sr-Latn-RS" sz="4000"/>
              <a:t>       </a:t>
            </a:r>
            <a:r>
              <a:rPr lang="hr-HR" altLang="sr-Latn-RS" sz="4000" b="1"/>
              <a:t>Koprivničko-križevačka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676400"/>
            <a:ext cx="7313612" cy="4265613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hr-HR" altLang="sr-Latn-RS" sz="5000"/>
              <a:t>a) Koprivnica</a:t>
            </a:r>
          </a:p>
          <a:p>
            <a:pPr marL="609600" indent="-609600">
              <a:buFont typeface="Wingdings" pitchFamily="2" charset="2"/>
              <a:buNone/>
            </a:pPr>
            <a:endParaRPr lang="hr-HR" altLang="sr-Latn-RS" sz="5000"/>
          </a:p>
          <a:p>
            <a:pPr marL="609600" indent="-609600">
              <a:buFont typeface="Wingdings" pitchFamily="2" charset="2"/>
              <a:buNone/>
            </a:pPr>
            <a:r>
              <a:rPr lang="hr-HR" altLang="sr-Latn-RS" sz="5000"/>
              <a:t>b) Križevci</a:t>
            </a:r>
          </a:p>
          <a:p>
            <a:pPr marL="609600" indent="-609600">
              <a:buFont typeface="Wingdings" pitchFamily="2" charset="2"/>
              <a:buNone/>
            </a:pPr>
            <a:endParaRPr lang="hr-HR" altLang="sr-Latn-RS" sz="5000"/>
          </a:p>
          <a:p>
            <a:pPr marL="609600" indent="-609600">
              <a:buFont typeface="Wingdings" pitchFamily="2" charset="2"/>
              <a:buNone/>
            </a:pPr>
            <a:r>
              <a:rPr lang="hr-HR" altLang="sr-Latn-RS" sz="5000"/>
              <a:t>c) Bjelovar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RS" altLang="sr-Latn-R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2100"/>
              <a:t>                  </a:t>
            </a:r>
            <a:r>
              <a:rPr lang="hr-HR" altLang="sr-Latn-RS" sz="5000" b="1"/>
              <a:t>GRADOVI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hr-HR" altLang="sr-Latn-RS" sz="50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5000" b="1"/>
              <a:t> U kojim županijama se nalaze ovi gradovi?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3200" b="1"/>
              <a:t>DONJA STUBICA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hr-HR" altLang="sr-Latn-RS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100"/>
              <a:t>Krapinsko-zagorska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endParaRPr lang="hr-HR" altLang="sr-Latn-RS" sz="41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100"/>
              <a:t>Varaždinska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endParaRPr lang="hr-HR" altLang="sr-Latn-RS" sz="41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100"/>
              <a:t>Međimurska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hr-HR" altLang="sr-Latn-RS" sz="4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RS" altLang="sr-Latn-R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2500"/>
              <a:t>   </a:t>
            </a:r>
            <a:r>
              <a:rPr lang="hr-HR" altLang="sr-Latn-RS" sz="2500" b="1"/>
              <a:t>U SLJEDEĆIM ZADATCIMA ,OD TRI PONUĐENA ODGOVORA, IZABERI JEDAN, KOJI MISLIŠ DA JE TOČAN.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hr-HR" altLang="sr-Latn-RS" sz="25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2500" b="1"/>
              <a:t>   SVAKOM NAVEDENOM GRADU PRIDRUŽI ODGOVARAJUĆU ŽUPANIJU - SVAKOJ ŽUPANIJI PRIDRUŽI GRAD KOJI SE U NJOJ NALAZI.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hr-HR" altLang="sr-Latn-RS" sz="25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2500" b="1"/>
              <a:t>  Sretno!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/>
              <a:t>VELIKA GORICA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endParaRPr lang="hr-HR" altLang="sr-Latn-RS"/>
          </a:p>
          <a:p>
            <a:pPr marL="609600" indent="-609600">
              <a:buFont typeface="Wingdings" pitchFamily="2" charset="2"/>
              <a:buNone/>
            </a:pPr>
            <a:r>
              <a:rPr lang="hr-HR" altLang="sr-Latn-RS" sz="3200"/>
              <a:t>a) Krapinsko-zagorska županija</a:t>
            </a:r>
          </a:p>
          <a:p>
            <a:pPr marL="609600" indent="-609600">
              <a:buFont typeface="Wingdings" pitchFamily="2" charset="2"/>
              <a:buChar char="§"/>
            </a:pPr>
            <a:endParaRPr lang="hr-HR" altLang="sr-Latn-RS" sz="3200"/>
          </a:p>
          <a:p>
            <a:pPr marL="609600" indent="-609600">
              <a:buFont typeface="Wingdings" pitchFamily="2" charset="2"/>
              <a:buNone/>
            </a:pPr>
            <a:r>
              <a:rPr lang="hr-HR" altLang="sr-Latn-RS" sz="3200"/>
              <a:t>b) Zagrebačka županija</a:t>
            </a:r>
          </a:p>
          <a:p>
            <a:pPr marL="609600" indent="-609600">
              <a:buFont typeface="Wingdings" pitchFamily="2" charset="2"/>
              <a:buNone/>
            </a:pPr>
            <a:endParaRPr lang="hr-HR" altLang="sr-Latn-RS" sz="3200"/>
          </a:p>
          <a:p>
            <a:pPr marL="609600" indent="-609600">
              <a:buFont typeface="Wingdings" pitchFamily="2" charset="2"/>
              <a:buNone/>
            </a:pPr>
            <a:r>
              <a:rPr lang="hr-HR" altLang="sr-Latn-RS" sz="3200"/>
              <a:t>c) Bjelovarsko-bilogorska</a:t>
            </a:r>
          </a:p>
          <a:p>
            <a:pPr marL="609600" indent="-609600">
              <a:buFont typeface="Wingdings" pitchFamily="2" charset="2"/>
              <a:buNone/>
            </a:pPr>
            <a:endParaRPr lang="hr-HR" altLang="sr-Latn-R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/>
              <a:t>OGULIN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545387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hr-HR" altLang="sr-Latn-RS" sz="4600"/>
              <a:t>a) Primorsko- goranska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hr-HR" altLang="sr-Latn-RS" sz="460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hr-HR" altLang="sr-Latn-RS" sz="4600"/>
              <a:t>b) Karlovačka županija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hr-HR" altLang="sr-Latn-RS" sz="460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hr-HR" altLang="sr-Latn-RS" sz="4600"/>
              <a:t>c) Virovitičko-podravska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/>
              <a:t>Šibensko-kninska županija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hr-HR" altLang="sr-Latn-RS" sz="2500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hr-HR" altLang="sr-Latn-RS" sz="4600"/>
              <a:t>Zadar  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lphaLcParenR"/>
            </a:pPr>
            <a:endParaRPr lang="hr-HR" altLang="sr-Latn-RS" sz="4600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hr-HR" altLang="sr-Latn-RS" sz="4600"/>
              <a:t>Vodice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lphaLcParenR"/>
            </a:pPr>
            <a:endParaRPr lang="hr-HR" altLang="sr-Latn-RS" sz="4600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lphaLcParenR"/>
            </a:pPr>
            <a:r>
              <a:rPr lang="hr-HR" altLang="sr-Latn-RS" sz="4600"/>
              <a:t>Split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400"/>
              <a:t>Zadarska županija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hr-HR" altLang="sr-Latn-RS" sz="250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4600"/>
              <a:t>a) Pag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hr-HR" altLang="sr-Latn-RS" sz="460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4600"/>
              <a:t>b) Krk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hr-HR" altLang="sr-Latn-RS" sz="460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4600"/>
              <a:t>c) Gospić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800"/>
              <a:t>Istarska županija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hr-HR" altLang="sr-Latn-RS" sz="5000" b="1"/>
              <a:t>a)</a:t>
            </a:r>
            <a:r>
              <a:rPr lang="hr-HR" altLang="sr-Latn-RS" sz="5000"/>
              <a:t> </a:t>
            </a:r>
            <a:r>
              <a:rPr lang="hr-HR" altLang="sr-Latn-RS" sz="5600" b="1"/>
              <a:t>Opatija</a:t>
            </a:r>
          </a:p>
          <a:p>
            <a:pPr marL="609600" indent="-609600">
              <a:buFont typeface="Wingdings" pitchFamily="2" charset="2"/>
              <a:buNone/>
            </a:pPr>
            <a:r>
              <a:rPr lang="hr-HR" altLang="sr-Latn-RS" sz="5600" b="1"/>
              <a:t>b) Rijeka</a:t>
            </a:r>
          </a:p>
          <a:p>
            <a:pPr marL="609600" indent="-609600">
              <a:buFont typeface="Wingdings" pitchFamily="2" charset="2"/>
              <a:buNone/>
            </a:pPr>
            <a:r>
              <a:rPr lang="hr-HR" altLang="sr-Latn-RS" sz="5600" b="1"/>
              <a:t>c) Poreč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400"/>
              <a:t>Primorsko-goranska županija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hr-HR" altLang="sr-Latn-RS" sz="21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200"/>
              <a:t> Šibenik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endParaRPr lang="hr-HR" altLang="sr-Latn-RS" sz="42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200"/>
              <a:t> Vodice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endParaRPr lang="hr-HR" altLang="sr-Latn-RS" sz="42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200"/>
              <a:t> Delnice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400"/>
              <a:t>GAREŠNICA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hr-HR" altLang="sr-Latn-RS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100"/>
              <a:t>Bjelovarsko-bilogorska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endParaRPr lang="hr-HR" altLang="sr-Latn-RS" sz="41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100"/>
              <a:t>Zagrebačka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endParaRPr lang="hr-HR" altLang="sr-Latn-RS" sz="41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100"/>
              <a:t>Sisačko-moslavačka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endParaRPr lang="hr-HR" altLang="sr-Latn-RS" sz="4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/>
              <a:t>PLETERNICA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hr-HR" altLang="sr-Latn-RS" sz="4100"/>
              <a:t>a) Požeško-slavonska</a:t>
            </a:r>
          </a:p>
          <a:p>
            <a:pPr marL="609600" indent="-609600">
              <a:buFont typeface="Wingdings" pitchFamily="2" charset="2"/>
              <a:buNone/>
            </a:pPr>
            <a:endParaRPr lang="hr-HR" altLang="sr-Latn-RS" sz="4100"/>
          </a:p>
          <a:p>
            <a:pPr marL="609600" indent="-609600">
              <a:buFont typeface="Wingdings" pitchFamily="2" charset="2"/>
              <a:buNone/>
            </a:pPr>
            <a:r>
              <a:rPr lang="hr-HR" altLang="sr-Latn-RS" sz="4100"/>
              <a:t>b) Varaždinska</a:t>
            </a:r>
          </a:p>
          <a:p>
            <a:pPr marL="609600" indent="-609600">
              <a:buFont typeface="Wingdings" pitchFamily="2" charset="2"/>
              <a:buChar char="§"/>
            </a:pPr>
            <a:endParaRPr lang="hr-HR" altLang="sr-Latn-RS" sz="4100"/>
          </a:p>
          <a:p>
            <a:pPr marL="609600" indent="-609600">
              <a:buFont typeface="Wingdings" pitchFamily="2" charset="2"/>
              <a:buNone/>
            </a:pPr>
            <a:r>
              <a:rPr lang="hr-HR" altLang="sr-Latn-RS" sz="4100"/>
              <a:t>c) Vukovarsko-srijemska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/>
              <a:t>PETRINJA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lphaLcParenR"/>
            </a:pPr>
            <a:r>
              <a:rPr lang="hr-HR" altLang="sr-Latn-RS" sz="4100"/>
              <a:t>Bjelovarsko-bilogorska</a:t>
            </a:r>
          </a:p>
          <a:p>
            <a:pPr marL="609600" indent="-609600">
              <a:buFont typeface="Wingdings" pitchFamily="2" charset="2"/>
              <a:buAutoNum type="alphaLcParenR"/>
            </a:pPr>
            <a:endParaRPr lang="hr-HR" altLang="sr-Latn-RS" sz="4100"/>
          </a:p>
          <a:p>
            <a:pPr marL="609600" indent="-609600">
              <a:buFont typeface="Wingdings" pitchFamily="2" charset="2"/>
              <a:buAutoNum type="alphaLcParenR"/>
            </a:pPr>
            <a:r>
              <a:rPr lang="hr-HR" altLang="sr-Latn-RS" sz="4100"/>
              <a:t>Zagrebačka   </a:t>
            </a:r>
          </a:p>
          <a:p>
            <a:pPr marL="609600" indent="-609600">
              <a:buFont typeface="Wingdings" pitchFamily="2" charset="2"/>
              <a:buAutoNum type="alphaLcParenR"/>
            </a:pPr>
            <a:endParaRPr lang="hr-HR" altLang="sr-Latn-RS" sz="4100"/>
          </a:p>
          <a:p>
            <a:pPr marL="609600" indent="-609600">
              <a:buFont typeface="Wingdings" pitchFamily="2" charset="2"/>
              <a:buAutoNum type="alphaLcParenR"/>
            </a:pPr>
            <a:r>
              <a:rPr lang="hr-HR" altLang="sr-Latn-RS" sz="4100"/>
              <a:t>Sisačko-moslavačka</a:t>
            </a:r>
          </a:p>
          <a:p>
            <a:pPr marL="609600" indent="-609600">
              <a:buFont typeface="Wingdings" pitchFamily="2" charset="2"/>
              <a:buAutoNum type="alphaLcParenR"/>
            </a:pPr>
            <a:endParaRPr lang="hr-HR" altLang="sr-Latn-RS" sz="4100"/>
          </a:p>
          <a:p>
            <a:pPr marL="609600" indent="-609600">
              <a:buFont typeface="Wingdings" pitchFamily="2" charset="2"/>
              <a:buNone/>
            </a:pPr>
            <a:endParaRPr lang="hr-HR" altLang="sr-Latn-RS"/>
          </a:p>
        </p:txBody>
      </p:sp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590800"/>
            <a:ext cx="2895600" cy="198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919538"/>
            <a:ext cx="4419600" cy="293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/>
              <a:t>PAKRAC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524000"/>
            <a:ext cx="7313612" cy="4418013"/>
          </a:xfrm>
        </p:spPr>
        <p:txBody>
          <a:bodyPr/>
          <a:lstStyle/>
          <a:p>
            <a:pPr marL="609600" indent="-609600">
              <a:buFontTx/>
              <a:buAutoNum type="alphaLcParenR"/>
            </a:pPr>
            <a:r>
              <a:rPr lang="hr-HR" altLang="sr-Latn-RS" sz="4600"/>
              <a:t>Virovitičko-podravska</a:t>
            </a:r>
          </a:p>
          <a:p>
            <a:pPr marL="609600" indent="-609600">
              <a:buFontTx/>
              <a:buAutoNum type="alphaLcParenR"/>
            </a:pPr>
            <a:r>
              <a:rPr lang="hr-HR" altLang="sr-Latn-RS" sz="4600"/>
              <a:t>Požeško-slavonska</a:t>
            </a:r>
          </a:p>
          <a:p>
            <a:pPr marL="609600" indent="-609600">
              <a:buFontTx/>
              <a:buAutoNum type="alphaLcParenR"/>
            </a:pPr>
            <a:r>
              <a:rPr lang="hr-HR" altLang="sr-Latn-RS" sz="4600"/>
              <a:t>Brodsko-posavska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RS" altLang="sr-Latn-R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 </a:t>
            </a:r>
            <a:r>
              <a:rPr lang="hr-HR" altLang="sr-Latn-RS" sz="6200" b="1"/>
              <a:t>Županijska središta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/>
              <a:t>UMAG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lphaLcParenR"/>
            </a:pPr>
            <a:r>
              <a:rPr lang="hr-HR" altLang="sr-Latn-RS" sz="4600"/>
              <a:t>Istarska</a:t>
            </a:r>
          </a:p>
          <a:p>
            <a:pPr marL="609600" indent="-609600">
              <a:lnSpc>
                <a:spcPct val="90000"/>
              </a:lnSpc>
              <a:buFontTx/>
              <a:buAutoNum type="alphaLcParenR"/>
            </a:pPr>
            <a:endParaRPr lang="hr-HR" altLang="sr-Latn-RS" sz="4600"/>
          </a:p>
          <a:p>
            <a:pPr marL="609600" indent="-609600">
              <a:lnSpc>
                <a:spcPct val="90000"/>
              </a:lnSpc>
              <a:buFontTx/>
              <a:buAutoNum type="alphaLcParenR"/>
            </a:pPr>
            <a:r>
              <a:rPr lang="hr-HR" altLang="sr-Latn-RS" sz="4600"/>
              <a:t>Požeško-slavonska</a:t>
            </a:r>
          </a:p>
          <a:p>
            <a:pPr marL="609600" indent="-609600">
              <a:lnSpc>
                <a:spcPct val="90000"/>
              </a:lnSpc>
              <a:buFontTx/>
              <a:buAutoNum type="alphaLcParenR"/>
            </a:pPr>
            <a:endParaRPr lang="hr-HR" altLang="sr-Latn-RS" sz="4600"/>
          </a:p>
          <a:p>
            <a:pPr marL="609600" indent="-609600">
              <a:lnSpc>
                <a:spcPct val="90000"/>
              </a:lnSpc>
              <a:buFontTx/>
              <a:buAutoNum type="alphaLcParenR"/>
            </a:pPr>
            <a:r>
              <a:rPr lang="hr-HR" altLang="sr-Latn-RS" sz="4600"/>
              <a:t>Brodsko-posavska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/>
              <a:t>VINKOVCI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hr-HR" altLang="sr-Latn-RS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4100"/>
              <a:t>a) Požeško-slavonska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hr-HR" altLang="sr-Latn-RS" sz="410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4100"/>
              <a:t>b) Varaždinska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§"/>
            </a:pPr>
            <a:endParaRPr lang="hr-HR" altLang="sr-Latn-RS" sz="410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4100"/>
              <a:t>c) Vukovarsko-srijemska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44475"/>
            <a:ext cx="8461375" cy="822325"/>
          </a:xfrm>
        </p:spPr>
        <p:txBody>
          <a:bodyPr/>
          <a:lstStyle/>
          <a:p>
            <a:r>
              <a:rPr lang="hr-HR" altLang="sr-Latn-RS" sz="4000"/>
              <a:t>       </a:t>
            </a:r>
            <a:r>
              <a:rPr lang="hr-HR" altLang="sr-Latn-RS" sz="4000" b="1"/>
              <a:t>Koprivničko-križevačka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2105025"/>
            <a:ext cx="7313612" cy="3836988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hr-HR" altLang="sr-Latn-RS" sz="5000"/>
              <a:t>a) Đurđevac</a:t>
            </a:r>
          </a:p>
          <a:p>
            <a:pPr marL="609600" indent="-609600">
              <a:buFont typeface="Wingdings" pitchFamily="2" charset="2"/>
              <a:buNone/>
            </a:pPr>
            <a:endParaRPr lang="hr-HR" altLang="sr-Latn-RS" sz="5000"/>
          </a:p>
          <a:p>
            <a:pPr marL="609600" indent="-609600">
              <a:buFont typeface="Wingdings" pitchFamily="2" charset="2"/>
              <a:buNone/>
            </a:pPr>
            <a:r>
              <a:rPr lang="hr-HR" altLang="sr-Latn-RS" sz="5000"/>
              <a:t>b) Virovitica</a:t>
            </a:r>
          </a:p>
          <a:p>
            <a:pPr marL="609600" indent="-609600">
              <a:buFont typeface="Wingdings" pitchFamily="2" charset="2"/>
              <a:buNone/>
            </a:pPr>
            <a:endParaRPr lang="hr-HR" altLang="sr-Latn-RS" sz="5000"/>
          </a:p>
          <a:p>
            <a:pPr marL="609600" indent="-609600">
              <a:buFont typeface="Wingdings" pitchFamily="2" charset="2"/>
              <a:buNone/>
            </a:pPr>
            <a:r>
              <a:rPr lang="hr-HR" altLang="sr-Latn-RS" sz="5000"/>
              <a:t>c) Bjelovar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/>
              <a:t>Splitsko-dalmatinska županija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hr-HR" altLang="sr-Latn-RS" sz="4100" b="1"/>
              <a:t>a) Trogir</a:t>
            </a:r>
          </a:p>
          <a:p>
            <a:pPr marL="609600" indent="-609600">
              <a:buFontTx/>
              <a:buNone/>
            </a:pPr>
            <a:endParaRPr lang="hr-HR" altLang="sr-Latn-RS" sz="4100" b="1"/>
          </a:p>
          <a:p>
            <a:pPr marL="609600" indent="-609600">
              <a:buFontTx/>
              <a:buNone/>
            </a:pPr>
            <a:r>
              <a:rPr lang="hr-HR" altLang="sr-Latn-RS" sz="4100" b="1"/>
              <a:t>b) Opatija </a:t>
            </a:r>
          </a:p>
          <a:p>
            <a:pPr marL="609600" indent="-609600">
              <a:buFontTx/>
              <a:buChar char="•"/>
            </a:pPr>
            <a:endParaRPr lang="hr-HR" altLang="sr-Latn-RS" sz="4100" b="1"/>
          </a:p>
          <a:p>
            <a:pPr marL="609600" indent="-609600">
              <a:buFontTx/>
              <a:buNone/>
            </a:pPr>
            <a:r>
              <a:rPr lang="hr-HR" altLang="sr-Latn-RS" sz="4100" b="1"/>
              <a:t>c)  Krk</a:t>
            </a:r>
          </a:p>
        </p:txBody>
      </p:sp>
      <p:pic>
        <p:nvPicPr>
          <p:cNvPr id="860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138" y="1752600"/>
            <a:ext cx="3249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/>
              <a:t>NOVA GRADIŠKA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lphaLcParenR"/>
            </a:pPr>
            <a:r>
              <a:rPr lang="hr-HR" altLang="sr-Latn-RS" sz="4600"/>
              <a:t>Virovitičko-podravska</a:t>
            </a:r>
          </a:p>
          <a:p>
            <a:pPr marL="609600" indent="-609600">
              <a:lnSpc>
                <a:spcPct val="90000"/>
              </a:lnSpc>
              <a:buFontTx/>
              <a:buAutoNum type="alphaLcParenR"/>
            </a:pPr>
            <a:endParaRPr lang="hr-HR" altLang="sr-Latn-RS" sz="4600"/>
          </a:p>
          <a:p>
            <a:pPr marL="609600" indent="-609600">
              <a:lnSpc>
                <a:spcPct val="90000"/>
              </a:lnSpc>
              <a:buFontTx/>
              <a:buAutoNum type="alphaLcParenR"/>
            </a:pPr>
            <a:r>
              <a:rPr lang="hr-HR" altLang="sr-Latn-RS" sz="4600"/>
              <a:t>Požeško-slavonska</a:t>
            </a:r>
          </a:p>
          <a:p>
            <a:pPr marL="609600" indent="-609600">
              <a:lnSpc>
                <a:spcPct val="90000"/>
              </a:lnSpc>
              <a:buFontTx/>
              <a:buAutoNum type="alphaLcParenR"/>
            </a:pPr>
            <a:endParaRPr lang="hr-HR" altLang="sr-Latn-RS" sz="4600"/>
          </a:p>
          <a:p>
            <a:pPr marL="609600" indent="-609600">
              <a:lnSpc>
                <a:spcPct val="90000"/>
              </a:lnSpc>
              <a:buFontTx/>
              <a:buAutoNum type="alphaLcParenR"/>
            </a:pPr>
            <a:r>
              <a:rPr lang="hr-HR" altLang="sr-Latn-RS" sz="4600"/>
              <a:t>Brodsko-posavska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/>
              <a:t>SLATINA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hr-HR" altLang="sr-Latn-RS" sz="4600"/>
              <a:t>a)Virovitičko-podravska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hr-HR" altLang="sr-Latn-RS" sz="460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hr-HR" altLang="sr-Latn-RS" sz="4600"/>
              <a:t>b)Požeško-slavonska</a:t>
            </a:r>
          </a:p>
          <a:p>
            <a:pPr marL="609600" indent="-609600">
              <a:lnSpc>
                <a:spcPct val="90000"/>
              </a:lnSpc>
              <a:buFontTx/>
              <a:buChar char="•"/>
            </a:pPr>
            <a:endParaRPr lang="hr-HR" altLang="sr-Latn-RS" sz="460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hr-HR" altLang="sr-Latn-RS" sz="4600"/>
              <a:t>c) Brodsko-posavska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3200" b="1"/>
              <a:t>Koliko gradova se nalazi u </a:t>
            </a:r>
            <a:br>
              <a:rPr lang="hr-HR" altLang="sr-Latn-RS" sz="3200" b="1"/>
            </a:br>
            <a:r>
              <a:rPr lang="hr-HR" altLang="sr-Latn-RS" sz="3200" b="1"/>
              <a:t>Splitsko–dalmatinskoj županiji?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hr-HR" altLang="sr-Latn-RS" sz="4100" b="1"/>
              <a:t>a) 10</a:t>
            </a:r>
          </a:p>
          <a:p>
            <a:pPr marL="609600" indent="-609600">
              <a:buFontTx/>
              <a:buNone/>
            </a:pPr>
            <a:endParaRPr lang="hr-HR" altLang="sr-Latn-RS" sz="4100" b="1"/>
          </a:p>
          <a:p>
            <a:pPr marL="609600" indent="-609600">
              <a:buFontTx/>
              <a:buNone/>
            </a:pPr>
            <a:r>
              <a:rPr lang="hr-HR" altLang="sr-Latn-RS" sz="4100" b="1"/>
              <a:t>b) 12</a:t>
            </a:r>
          </a:p>
          <a:p>
            <a:pPr marL="609600" indent="-609600">
              <a:buFontTx/>
              <a:buChar char="•"/>
            </a:pPr>
            <a:endParaRPr lang="hr-HR" altLang="sr-Latn-RS" sz="4100" b="1"/>
          </a:p>
          <a:p>
            <a:pPr marL="609600" indent="-609600">
              <a:buFontTx/>
              <a:buNone/>
            </a:pPr>
            <a:r>
              <a:rPr lang="hr-HR" altLang="sr-Latn-RS" sz="4100" b="1"/>
              <a:t>c) 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3200" b="1"/>
              <a:t>Koliko gradova se nalazi u </a:t>
            </a:r>
            <a:br>
              <a:rPr lang="hr-HR" altLang="sr-Latn-RS" sz="3200" b="1"/>
            </a:br>
            <a:r>
              <a:rPr lang="hr-HR" altLang="sr-Latn-RS" sz="3200" b="1"/>
              <a:t>Brodsko-posavskoj županiji?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828800"/>
            <a:ext cx="7313613" cy="35814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hr-HR" altLang="sr-Latn-RS" sz="4600" b="1"/>
              <a:t>a) 2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hr-HR" altLang="sr-Latn-RS" sz="3300" b="1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hr-HR" altLang="sr-Latn-RS" sz="3600" b="1"/>
              <a:t>b)</a:t>
            </a:r>
            <a:r>
              <a:rPr lang="hr-HR" altLang="sr-Latn-RS" sz="3300" b="1"/>
              <a:t>   </a:t>
            </a:r>
            <a:r>
              <a:rPr lang="hr-HR" altLang="sr-Latn-RS" sz="4100" b="1"/>
              <a:t>6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hr-HR" altLang="sr-Latn-RS" sz="4100" b="1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hr-HR" altLang="sr-Latn-RS" sz="4600" b="1"/>
              <a:t>c)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3200" b="1"/>
              <a:t>Koliko gradova se nalazi u </a:t>
            </a:r>
            <a:br>
              <a:rPr lang="hr-HR" altLang="sr-Latn-RS" sz="3200" b="1"/>
            </a:br>
            <a:r>
              <a:rPr lang="hr-HR" altLang="sr-Latn-RS" sz="3200" b="1"/>
              <a:t>Primorsko-goranskoj županiji?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endParaRPr lang="hr-HR" altLang="sr-Latn-RS"/>
          </a:p>
          <a:p>
            <a:pPr marL="609600" indent="-609600">
              <a:buFontTx/>
              <a:buAutoNum type="alphaLcParenR"/>
            </a:pPr>
            <a:r>
              <a:rPr lang="hr-HR" altLang="sr-Latn-RS" sz="3300" b="1"/>
              <a:t>4</a:t>
            </a:r>
          </a:p>
          <a:p>
            <a:pPr marL="609600" indent="-609600">
              <a:buFontTx/>
              <a:buAutoNum type="alphaLcParenR"/>
            </a:pPr>
            <a:endParaRPr lang="hr-HR" altLang="sr-Latn-RS" sz="3300" b="1"/>
          </a:p>
          <a:p>
            <a:pPr marL="609600" indent="-609600">
              <a:buFontTx/>
              <a:buAutoNum type="alphaLcParenR"/>
            </a:pPr>
            <a:r>
              <a:rPr lang="hr-HR" altLang="sr-Latn-RS" sz="3300" b="1"/>
              <a:t>10</a:t>
            </a:r>
          </a:p>
          <a:p>
            <a:pPr marL="609600" indent="-609600">
              <a:buFontTx/>
              <a:buAutoNum type="alphaLcParenR"/>
            </a:pPr>
            <a:endParaRPr lang="hr-HR" altLang="sr-Latn-RS" sz="3300" b="1"/>
          </a:p>
          <a:p>
            <a:pPr marL="609600" indent="-609600">
              <a:buFontTx/>
              <a:buAutoNum type="alphaLcParenR"/>
            </a:pPr>
            <a:r>
              <a:rPr lang="hr-HR" altLang="sr-Latn-RS" sz="3300" b="1"/>
              <a:t>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3200" b="1"/>
              <a:t>Koliko gradova se nalazi u </a:t>
            </a:r>
            <a:br>
              <a:rPr lang="hr-HR" altLang="sr-Latn-RS" sz="3200" b="1"/>
            </a:br>
            <a:r>
              <a:rPr lang="hr-HR" altLang="sr-Latn-RS" sz="3200" b="1"/>
              <a:t>Međimurskoj županiji?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hr-HR" altLang="sr-Latn-RS" sz="4100" b="1"/>
              <a:t>a) 2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hr-HR" altLang="sr-Latn-RS" sz="4100" b="1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hr-HR" altLang="sr-Latn-RS" sz="4100" b="1"/>
              <a:t>b) 3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hr-HR" altLang="sr-Latn-RS" sz="4100" b="1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hr-HR" altLang="sr-Latn-RS" sz="4100" b="1"/>
              <a:t>c) 5  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hr-HR" altLang="sr-Latn-RS" sz="4100" b="1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800"/>
              <a:t>KRAPINA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hr-HR" altLang="sr-Latn-RS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000" b="1"/>
              <a:t>Krapinsko-zagorska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endParaRPr lang="hr-HR" altLang="sr-Latn-RS" sz="4000" b="1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000" b="1"/>
              <a:t>Zagorsko-krapinska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endParaRPr lang="hr-HR" altLang="sr-Latn-RS" sz="4000" b="1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000" b="1"/>
              <a:t>Međimurska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hr-HR" altLang="sr-Latn-R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3200" b="1"/>
              <a:t>Koliko gradova se nalazi u </a:t>
            </a:r>
            <a:br>
              <a:rPr lang="hr-HR" altLang="sr-Latn-RS" sz="3200" b="1"/>
            </a:br>
            <a:r>
              <a:rPr lang="hr-HR" altLang="sr-Latn-RS" sz="3200" b="1"/>
              <a:t>Sisačko-moslavačkoj županiji?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2589213"/>
            <a:ext cx="7313612" cy="3352800"/>
          </a:xfrm>
        </p:spPr>
        <p:txBody>
          <a:bodyPr/>
          <a:lstStyle/>
          <a:p>
            <a:pPr marL="609600" indent="-609600">
              <a:buFontTx/>
              <a:buAutoNum type="alphaLcParenR"/>
            </a:pPr>
            <a:r>
              <a:rPr lang="hr-HR" altLang="sr-Latn-RS" sz="3300" b="1"/>
              <a:t>4</a:t>
            </a:r>
          </a:p>
          <a:p>
            <a:pPr marL="609600" indent="-609600">
              <a:buFontTx/>
              <a:buAutoNum type="alphaLcParenR"/>
            </a:pPr>
            <a:endParaRPr lang="hr-HR" altLang="sr-Latn-RS" sz="3300" b="1"/>
          </a:p>
          <a:p>
            <a:pPr marL="609600" indent="-609600">
              <a:buFontTx/>
              <a:buAutoNum type="alphaLcParenR"/>
            </a:pPr>
            <a:r>
              <a:rPr lang="hr-HR" altLang="sr-Latn-RS" sz="3300" b="1"/>
              <a:t>6</a:t>
            </a:r>
          </a:p>
          <a:p>
            <a:pPr marL="609600" indent="-609600">
              <a:buFontTx/>
              <a:buAutoNum type="alphaLcParenR"/>
            </a:pPr>
            <a:endParaRPr lang="hr-HR" altLang="sr-Latn-RS" sz="3300" b="1"/>
          </a:p>
          <a:p>
            <a:pPr marL="609600" indent="-609600">
              <a:buFontTx/>
              <a:buAutoNum type="alphaLcParenR"/>
            </a:pPr>
            <a:r>
              <a:rPr lang="hr-HR" altLang="sr-Latn-RS" sz="3300" b="1"/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800"/>
              <a:t>Bjelovar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endParaRPr lang="hr-HR" altLang="sr-Latn-RS" sz="2500"/>
          </a:p>
          <a:p>
            <a:pPr marL="609600" indent="-609600">
              <a:buFont typeface="Wingdings" pitchFamily="2" charset="2"/>
              <a:buNone/>
            </a:pPr>
            <a:r>
              <a:rPr lang="hr-HR" altLang="sr-Latn-RS" sz="3600" b="1"/>
              <a:t>a) Bilogorsko-bjelovarska</a:t>
            </a:r>
          </a:p>
          <a:p>
            <a:pPr marL="609600" indent="-609600">
              <a:buFont typeface="Wingdings" pitchFamily="2" charset="2"/>
              <a:buChar char="§"/>
            </a:pPr>
            <a:endParaRPr lang="hr-HR" altLang="sr-Latn-RS" sz="3600" b="1"/>
          </a:p>
          <a:p>
            <a:pPr marL="609600" indent="-609600">
              <a:buFont typeface="Wingdings" pitchFamily="2" charset="2"/>
              <a:buNone/>
            </a:pPr>
            <a:r>
              <a:rPr lang="hr-HR" altLang="sr-Latn-RS" sz="3600" b="1"/>
              <a:t>b) Bjelovarsko-bilogorska</a:t>
            </a:r>
          </a:p>
          <a:p>
            <a:pPr marL="609600" indent="-609600">
              <a:buFont typeface="Wingdings" pitchFamily="2" charset="2"/>
              <a:buNone/>
            </a:pPr>
            <a:endParaRPr lang="hr-HR" altLang="sr-Latn-RS" sz="3600" b="1"/>
          </a:p>
          <a:p>
            <a:pPr marL="609600" indent="-609600">
              <a:buFont typeface="Wingdings" pitchFamily="2" charset="2"/>
              <a:buNone/>
            </a:pPr>
            <a:r>
              <a:rPr lang="hr-HR" altLang="sr-Latn-RS" sz="3600" b="1"/>
              <a:t>c) Bjelovarsko-podravska</a:t>
            </a:r>
          </a:p>
          <a:p>
            <a:pPr marL="609600" indent="-609600">
              <a:buFont typeface="Wingdings" pitchFamily="2" charset="2"/>
              <a:buNone/>
            </a:pPr>
            <a:endParaRPr lang="hr-HR" altLang="sr-Latn-RS" sz="25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/>
              <a:t>ČAKOVEC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621587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hr-HR" altLang="sr-Latn-RS" sz="4600"/>
              <a:t>a) Čakovečka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hr-HR" altLang="sr-Latn-RS" sz="460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hr-HR" altLang="sr-Latn-RS" sz="4600"/>
              <a:t>b) Međimurska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hr-HR" altLang="sr-Latn-RS" sz="460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hr-HR" altLang="sr-Latn-RS" sz="4600"/>
              <a:t>c) Virovitičko-podravska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000" b="1"/>
              <a:t>Šibensko-kninska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hr-HR" altLang="sr-Latn-RS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100"/>
              <a:t>Knin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endParaRPr lang="hr-HR" altLang="sr-Latn-RS" sz="41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100"/>
              <a:t>Šibenik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endParaRPr lang="hr-HR" altLang="sr-Latn-RS" sz="410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hr-HR" altLang="sr-Latn-RS" sz="4100"/>
              <a:t>Split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400" b="1"/>
              <a:t>Zadarska županija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hr-HR" altLang="sr-Latn-RS" sz="250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4600"/>
              <a:t>a) Zadar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hr-HR" altLang="sr-Latn-RS" sz="460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4600"/>
              <a:t>b) Knin 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hr-HR" altLang="sr-Latn-RS" sz="460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4600"/>
              <a:t>c) Gospić</a:t>
            </a:r>
          </a:p>
        </p:txBody>
      </p:sp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752600"/>
            <a:ext cx="49530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800"/>
              <a:t>Istarska županija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lphaLcParenR"/>
            </a:pPr>
            <a:r>
              <a:rPr lang="hr-HR" altLang="sr-Latn-RS" sz="5000"/>
              <a:t> Poreč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hr-HR" altLang="sr-Latn-RS" sz="5000"/>
              <a:t> Pula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hr-HR" altLang="sr-Latn-RS" sz="5000"/>
              <a:t> Pazin</a:t>
            </a:r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743200"/>
            <a:ext cx="4800600" cy="316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omrčina">
  <a:themeElements>
    <a:clrScheme name="Pomrčina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Pomrčina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omrčina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mrčina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mrčina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mrčina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mrčina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mrčina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mrčina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mrčina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mrčina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mrčina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625</TotalTime>
  <Words>357</Words>
  <Application>Microsoft Office PowerPoint</Application>
  <PresentationFormat>Prikaz na zaslonu (4:3)</PresentationFormat>
  <Paragraphs>242</Paragraphs>
  <Slides>40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40</vt:i4>
      </vt:variant>
    </vt:vector>
  </HeadingPairs>
  <TitlesOfParts>
    <vt:vector size="45" baseType="lpstr">
      <vt:lpstr>Arial</vt:lpstr>
      <vt:lpstr>Times New Roman</vt:lpstr>
      <vt:lpstr>Verdana</vt:lpstr>
      <vt:lpstr>Wingdings</vt:lpstr>
      <vt:lpstr>Pomrčina</vt:lpstr>
      <vt:lpstr>HRVATSKE ŽUPANIJE</vt:lpstr>
      <vt:lpstr>PowerPointova prezentacija</vt:lpstr>
      <vt:lpstr>PowerPointova prezentacija</vt:lpstr>
      <vt:lpstr>KRAPINA</vt:lpstr>
      <vt:lpstr>Bjelovar</vt:lpstr>
      <vt:lpstr>ČAKOVEC</vt:lpstr>
      <vt:lpstr>Šibensko-kninska</vt:lpstr>
      <vt:lpstr>Zadarska županija</vt:lpstr>
      <vt:lpstr>Istarska županija</vt:lpstr>
      <vt:lpstr>Primorsko-goranska županija</vt:lpstr>
      <vt:lpstr>SISAK</vt:lpstr>
      <vt:lpstr>VARAŽDIN</vt:lpstr>
      <vt:lpstr>          DUBROVNIK  </vt:lpstr>
      <vt:lpstr>SLAVONSKI BROD</vt:lpstr>
      <vt:lpstr>POŽEGA</vt:lpstr>
      <vt:lpstr>GOSPIĆ</vt:lpstr>
      <vt:lpstr>       Koprivničko-križevačka</vt:lpstr>
      <vt:lpstr>PowerPointova prezentacija</vt:lpstr>
      <vt:lpstr>DONJA STUBICA</vt:lpstr>
      <vt:lpstr>VELIKA GORICA</vt:lpstr>
      <vt:lpstr>OGULIN</vt:lpstr>
      <vt:lpstr>Šibensko-kninska županija</vt:lpstr>
      <vt:lpstr>Zadarska županija</vt:lpstr>
      <vt:lpstr>Istarska županija</vt:lpstr>
      <vt:lpstr>Primorsko-goranska županija</vt:lpstr>
      <vt:lpstr>GAREŠNICA</vt:lpstr>
      <vt:lpstr>PLETERNICA</vt:lpstr>
      <vt:lpstr>PETRINJA</vt:lpstr>
      <vt:lpstr>PAKRAC</vt:lpstr>
      <vt:lpstr>UMAG</vt:lpstr>
      <vt:lpstr>VINKOVCI</vt:lpstr>
      <vt:lpstr>       Koprivničko-križevačka</vt:lpstr>
      <vt:lpstr>Splitsko-dalmatinska županija</vt:lpstr>
      <vt:lpstr>NOVA GRADIŠKA</vt:lpstr>
      <vt:lpstr>SLATINA</vt:lpstr>
      <vt:lpstr>Koliko gradova se nalazi u  Splitsko–dalmatinskoj županiji?</vt:lpstr>
      <vt:lpstr>Koliko gradova se nalazi u  Brodsko-posavskoj županiji?</vt:lpstr>
      <vt:lpstr>Koliko gradova se nalazi u  Primorsko-goranskoj županiji?</vt:lpstr>
      <vt:lpstr>Koliko gradova se nalazi u  Međimurskoj županiji?</vt:lpstr>
      <vt:lpstr>Koliko gradova se nalazi u  Sisačko-moslavačkoj županiji?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Višnja</dc:creator>
  <cp:lastModifiedBy>Višnja</cp:lastModifiedBy>
  <cp:revision>12</cp:revision>
  <cp:lastPrinted>1601-01-01T00:00:00Z</cp:lastPrinted>
  <dcterms:created xsi:type="dcterms:W3CDTF">1601-01-01T00:00:00Z</dcterms:created>
  <dcterms:modified xsi:type="dcterms:W3CDTF">2015-04-04T18:39:26Z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