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4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0000"/>
    <a:srgbClr val="009900"/>
    <a:srgbClr val="333333"/>
    <a:srgbClr val="808080"/>
    <a:srgbClr val="5F5F5F"/>
    <a:srgbClr val="5B51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0929"/>
  </p:normalViewPr>
  <p:slideViewPr>
    <p:cSldViewPr snapToGrid="0">
      <p:cViewPr>
        <p:scale>
          <a:sx n="105" d="100"/>
          <a:sy n="105" d="100"/>
        </p:scale>
        <p:origin x="-8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44F25-1C19-423A-9D52-BAB29D3ADA7D}" type="datetimeFigureOut">
              <a:rPr lang="hr-HR" smtClean="0"/>
              <a:pPr/>
              <a:t>9.7.2016.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BD5E2-68B5-49DE-9206-7FF2B594450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3573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2870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1728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274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0983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1954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4296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404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6" name="Picture 94" descr="D:\My Documents\My Webs\soniacoleman\PowerPoint Templates\Templates2\Rice\rice-title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4163"/>
            <a:ext cx="6934200" cy="322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762000"/>
            <a:ext cx="6096000" cy="187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pPr lvl="0"/>
            <a:r>
              <a:rPr lang="hr-HR" altLang="sr-Latn-RS" noProof="0" smtClean="0"/>
              <a:t>Uredite stil naslova matrice</a:t>
            </a:r>
            <a:endParaRPr lang="en-US" altLang="sr-Latn-R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66992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hr-HR" altLang="sr-Latn-RS" noProof="0" smtClean="0"/>
              <a:t>Uredite stil podnaslova matrice</a:t>
            </a:r>
            <a:endParaRPr lang="en-US" altLang="sr-Latn-R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sr-Latn-R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sr-Latn-R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E05B96-C8FE-4F65-B357-602436C50C9A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1A4B9-357D-4459-9D37-C01112885D9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1054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943100" cy="55626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104900" y="533400"/>
            <a:ext cx="5676900" cy="55626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C4622-5997-4F12-A357-832C803852F3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82841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C50C5-57A4-4F89-ABFD-7A084926576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73249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2C6D4-24FB-48FB-923D-22539FE7927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55217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104900" y="2514600"/>
            <a:ext cx="3810000" cy="35814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067300" y="2514600"/>
            <a:ext cx="3810000" cy="35814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7A9B3-97BD-4764-A35D-23128EE6B8B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18770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E2050-DD18-4072-80EC-F0B9C857D88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878880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EFB66-B15B-4210-AAB2-B00E816401E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30175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74915-0EEC-4579-99CE-6A8D8DA0AD6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83241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B84CC-8DAF-422E-AD77-8F00123E7EEB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96809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E029E-0B38-43B9-AE33-BD7C11EC25B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66926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049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 naslova matrice</a:t>
            </a:r>
            <a:endParaRPr lang="en-US" altLang="sr-Latn-R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49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  <a:endParaRPr lang="en-US" altLang="sr-Latn-R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049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5B5137"/>
                </a:solidFill>
              </a:defRPr>
            </a:lvl1pPr>
          </a:lstStyle>
          <a:p>
            <a:endParaRPr lang="en-US" altLang="sr-Latn-R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33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5B5137"/>
                </a:solidFill>
              </a:defRPr>
            </a:lvl1pPr>
          </a:lstStyle>
          <a:p>
            <a:endParaRPr lang="en-US" altLang="sr-Latn-R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2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B5137"/>
                </a:solidFill>
              </a:defRPr>
            </a:lvl1pPr>
          </a:lstStyle>
          <a:p>
            <a:fld id="{36D6B54D-4AF9-4B21-A614-8B35B97D9964}" type="slidenum">
              <a:rPr lang="en-US" altLang="sr-Latn-RS"/>
              <a:pPr/>
              <a:t>‹#›</a:t>
            </a:fld>
            <a:endParaRPr lang="en-US" altLang="sr-Latn-RS"/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9144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4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r-Latn-RS" altLang="sr-Latn-RS">
              <a:solidFill>
                <a:srgbClr val="5B513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5B513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rgbClr val="5B513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rgbClr val="5B5137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5B5137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5B5137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rgbClr val="5B513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3114" y="272143"/>
            <a:ext cx="6923315" cy="3233057"/>
          </a:xfrm>
        </p:spPr>
        <p:txBody>
          <a:bodyPr anchor="ctr">
            <a:normAutofit/>
          </a:bodyPr>
          <a:lstStyle/>
          <a:p>
            <a:r>
              <a:rPr lang="pl-PL" b="1" dirty="0" smtClean="0">
                <a:solidFill>
                  <a:srgbClr val="17406D"/>
                </a:solidFill>
              </a:rPr>
              <a:t>HRVATSKA </a:t>
            </a:r>
            <a:br>
              <a:rPr lang="pl-PL" b="1" dirty="0" smtClean="0">
                <a:solidFill>
                  <a:srgbClr val="17406D"/>
                </a:solidFill>
              </a:rPr>
            </a:br>
            <a:r>
              <a:rPr lang="pl-PL" b="1" dirty="0" smtClean="0">
                <a:solidFill>
                  <a:srgbClr val="17406D"/>
                </a:solidFill>
              </a:rPr>
              <a:t>od 13. do 17. st.</a:t>
            </a:r>
            <a:endParaRPr lang="pl-PL" b="1" dirty="0">
              <a:solidFill>
                <a:srgbClr val="17406D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5242641" y="6453336"/>
            <a:ext cx="3855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1" i="1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Prezentaciju izradila: Vlatkica Horvat, 2015.</a:t>
            </a:r>
            <a:endParaRPr lang="hr-HR" sz="1400" b="1" i="1" dirty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93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828000" y="360000"/>
            <a:ext cx="79458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u </a:t>
            </a:r>
            <a:r>
              <a:rPr lang="hr-HR" sz="20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zajednici s Ugarskom Hrvatska je bila izložena mnogim </a:t>
            </a:r>
            <a:r>
              <a:rPr lang="hr-HR" sz="20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opasnostima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dirty="0" smtClean="0">
                <a:ea typeface="Tw Cen MT" panose="020B0602020104020603" pitchFamily="34" charset="-18"/>
                <a:cs typeface="Times New Roman" panose="02020603050405020304" pitchFamily="18" charset="0"/>
              </a:rPr>
              <a:t>zbog osvajačkog pohoda Tatara, stanovništvo počinje graditi utvrde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ističu se kneževske obitelji </a:t>
            </a:r>
            <a:r>
              <a:rPr lang="hr-HR" sz="2000" b="1" dirty="0" smtClean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Šubići Bribirski </a:t>
            </a:r>
            <a:r>
              <a:rPr lang="hr-HR" sz="20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(kasnije Zrinski) i </a:t>
            </a:r>
            <a:r>
              <a:rPr lang="hr-HR" sz="2000" b="1" dirty="0" smtClean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Krčki</a:t>
            </a:r>
            <a:r>
              <a:rPr lang="hr-HR" sz="20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(kasnije </a:t>
            </a:r>
            <a:r>
              <a:rPr lang="hr-HR" sz="2000" dirty="0" err="1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Frankopani</a:t>
            </a:r>
            <a:r>
              <a:rPr lang="hr-HR" sz="20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)</a:t>
            </a:r>
            <a:endParaRPr lang="hr-HR" sz="2000" dirty="0">
              <a:latin typeface="Arial" panose="020B0604020202020204" pitchFamily="34" charset="0"/>
              <a:ea typeface="Tw Cen MT" panose="020B0602020104020603" pitchFamily="34" charset="-18"/>
              <a:cs typeface="Times New Roman" panose="02020603050405020304" pitchFamily="18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0" y="195943"/>
            <a:ext cx="828000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FFFF00"/>
                </a:solidFill>
              </a:rPr>
              <a:t>13.</a:t>
            </a:r>
          </a:p>
          <a:p>
            <a:pPr algn="ctr"/>
            <a:endParaRPr lang="hr-HR" b="1" dirty="0" smtClean="0">
              <a:solidFill>
                <a:srgbClr val="FFFF00"/>
              </a:solidFill>
            </a:endParaRPr>
          </a:p>
          <a:p>
            <a:pPr algn="ctr"/>
            <a:r>
              <a:rPr lang="hr-HR" b="1" dirty="0" smtClean="0">
                <a:solidFill>
                  <a:srgbClr val="FFFF00"/>
                </a:solidFill>
              </a:rPr>
              <a:t>i </a:t>
            </a:r>
          </a:p>
          <a:p>
            <a:pPr algn="ctr"/>
            <a:endParaRPr lang="hr-HR" b="1" dirty="0" smtClean="0">
              <a:solidFill>
                <a:srgbClr val="FFFF00"/>
              </a:solidFill>
            </a:endParaRPr>
          </a:p>
          <a:p>
            <a:pPr algn="ctr"/>
            <a:r>
              <a:rPr lang="hr-HR" b="1" dirty="0" smtClean="0">
                <a:solidFill>
                  <a:srgbClr val="FFFF00"/>
                </a:solidFill>
              </a:rPr>
              <a:t>14.</a:t>
            </a:r>
          </a:p>
          <a:p>
            <a:pPr algn="ctr"/>
            <a:r>
              <a:rPr lang="hr-HR" b="1" dirty="0" smtClean="0">
                <a:solidFill>
                  <a:srgbClr val="FFFF00"/>
                </a:solidFill>
              </a:rPr>
              <a:t>st.</a:t>
            </a:r>
            <a:endParaRPr lang="hr-HR" b="1" dirty="0">
              <a:solidFill>
                <a:srgbClr val="FFFF00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1864864" y="4333436"/>
            <a:ext cx="58721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</a:pPr>
            <a:r>
              <a:rPr lang="hr-HR" sz="28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Kada smo već spominjali Tatare?</a:t>
            </a:r>
            <a:endParaRPr lang="hr-HR" sz="2800" dirty="0">
              <a:latin typeface="Arial" panose="020B0604020202020204" pitchFamily="34" charset="0"/>
              <a:ea typeface="Tw Cen MT" panose="020B0602020104020603" pitchFamily="34" charset="-1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31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828000" y="360000"/>
            <a:ext cx="794588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u 15. st. s </a:t>
            </a:r>
            <a:r>
              <a:rPr lang="hr-HR" sz="20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I </a:t>
            </a:r>
            <a:r>
              <a:rPr lang="hr-HR" sz="2000" dirty="0" err="1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i</a:t>
            </a:r>
            <a:r>
              <a:rPr lang="hr-HR" sz="20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JI prodirali su Turci te palili i pljačkali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1493. g</a:t>
            </a:r>
            <a:r>
              <a:rPr lang="hr-HR" sz="2000" b="1" dirty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. </a:t>
            </a:r>
            <a:r>
              <a:rPr lang="hr-HR" sz="20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– hrvatska vojska je poražena u bici na </a:t>
            </a:r>
            <a:r>
              <a:rPr lang="hr-HR" sz="2000" b="1" dirty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Krbavskom </a:t>
            </a:r>
            <a:r>
              <a:rPr lang="hr-HR" sz="2000" b="1" dirty="0" smtClean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polju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nakon </a:t>
            </a:r>
            <a:r>
              <a:rPr lang="hr-HR" sz="20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te bitke brojni Hrvati sele sjevernije i zapadnije, u današnju Austriju, Mađarsku, Slovačku i Italiju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1526</a:t>
            </a:r>
            <a:r>
              <a:rPr lang="hr-HR" sz="2000" b="1" dirty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. g. </a:t>
            </a:r>
            <a:r>
              <a:rPr lang="hr-HR" sz="20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– hrvatsko-ugarska vojska je poražena na </a:t>
            </a:r>
            <a:r>
              <a:rPr lang="hr-HR" sz="2000" b="1" dirty="0" err="1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Mohačkom</a:t>
            </a:r>
            <a:r>
              <a:rPr lang="hr-HR" sz="2000" b="1" dirty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polju</a:t>
            </a:r>
            <a:r>
              <a:rPr lang="hr-HR" sz="20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, gdje </a:t>
            </a:r>
            <a:r>
              <a:rPr lang="hr-HR" sz="2000" b="1" u="sng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pogiba i hrvatsko-ugarski </a:t>
            </a:r>
            <a:r>
              <a:rPr lang="hr-HR" sz="2000" b="1" u="sng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kralj</a:t>
            </a:r>
            <a:endParaRPr lang="hr-HR" sz="2000" b="1" u="sng" dirty="0">
              <a:latin typeface="Arial" panose="020B0604020202020204" pitchFamily="34" charset="0"/>
              <a:ea typeface="Tw Cen MT" panose="020B0602020104020603" pitchFamily="34" charset="-18"/>
              <a:cs typeface="Times New Roman" panose="02020603050405020304" pitchFamily="18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0" y="195943"/>
            <a:ext cx="828000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FFFF00"/>
                </a:solidFill>
              </a:rPr>
              <a:t>15.</a:t>
            </a:r>
          </a:p>
          <a:p>
            <a:pPr algn="ctr"/>
            <a:endParaRPr lang="hr-HR" b="1" dirty="0" smtClean="0">
              <a:solidFill>
                <a:srgbClr val="FFFF00"/>
              </a:solidFill>
            </a:endParaRPr>
          </a:p>
          <a:p>
            <a:pPr algn="ctr"/>
            <a:r>
              <a:rPr lang="hr-HR" b="1" dirty="0" smtClean="0">
                <a:solidFill>
                  <a:srgbClr val="FFFF00"/>
                </a:solidFill>
              </a:rPr>
              <a:t>i </a:t>
            </a:r>
          </a:p>
          <a:p>
            <a:pPr algn="ctr"/>
            <a:endParaRPr lang="hr-HR" b="1" dirty="0" smtClean="0">
              <a:solidFill>
                <a:srgbClr val="FFFF00"/>
              </a:solidFill>
            </a:endParaRPr>
          </a:p>
          <a:p>
            <a:pPr algn="ctr"/>
            <a:r>
              <a:rPr lang="hr-HR" b="1" dirty="0" smtClean="0">
                <a:solidFill>
                  <a:srgbClr val="FFFF00"/>
                </a:solidFill>
              </a:rPr>
              <a:t>16.</a:t>
            </a:r>
          </a:p>
          <a:p>
            <a:pPr algn="ctr"/>
            <a:r>
              <a:rPr lang="hr-HR" b="1" dirty="0" smtClean="0">
                <a:solidFill>
                  <a:srgbClr val="FFFF00"/>
                </a:solidFill>
              </a:rPr>
              <a:t>st.</a:t>
            </a:r>
            <a:endParaRPr lang="hr-H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11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" y="0"/>
            <a:ext cx="9139944" cy="6093296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2999521" y="6250699"/>
            <a:ext cx="33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Osmanlije - Turci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05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827999" y="360000"/>
            <a:ext cx="7956771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2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u </a:t>
            </a:r>
            <a:r>
              <a:rPr lang="hr-HR" sz="22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želji da se obrani od Turaka, hrvatsko plemstvo je odlučilo </a:t>
            </a:r>
            <a:r>
              <a:rPr lang="hr-HR" sz="2200" b="1" dirty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1527. g.</a:t>
            </a:r>
            <a:r>
              <a:rPr lang="hr-HR" sz="22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za novoga kralja izabrati </a:t>
            </a:r>
            <a:r>
              <a:rPr lang="hr-HR" sz="2200" b="1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austrijskog vojvodu</a:t>
            </a:r>
            <a:r>
              <a:rPr lang="hr-HR" sz="22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</a:t>
            </a:r>
            <a:r>
              <a:rPr lang="hr-HR" sz="2200" b="1" dirty="0" smtClean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Ferdinanda Habsburškog 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2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prestaje postojati </a:t>
            </a:r>
            <a:r>
              <a:rPr lang="hr-HR" sz="22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Hrvatsko-Ugarska Država </a:t>
            </a:r>
            <a:r>
              <a:rPr lang="hr-HR" sz="22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i nastaje nova država </a:t>
            </a:r>
            <a:r>
              <a:rPr lang="hr-H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Habsburška Monarhija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2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kralj </a:t>
            </a:r>
            <a:r>
              <a:rPr lang="hr-HR" sz="22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se nije držao obećanja da će braniti Hrvatsku od Turaka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200" b="1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turska </a:t>
            </a:r>
            <a:r>
              <a:rPr lang="hr-HR" sz="2200" b="1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osvajanja su zaustavljena </a:t>
            </a:r>
            <a:r>
              <a:rPr lang="hr-HR" sz="2200" b="1" dirty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1593. g. kod </a:t>
            </a:r>
            <a:r>
              <a:rPr lang="hr-HR" sz="2200" b="1" dirty="0" smtClean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Siska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200" b="1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Mlečani</a:t>
            </a:r>
            <a:r>
              <a:rPr lang="hr-HR" sz="22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</a:t>
            </a:r>
            <a:r>
              <a:rPr lang="hr-HR" sz="22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su </a:t>
            </a:r>
            <a:r>
              <a:rPr lang="hr-HR" sz="22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zauzeli velik dio hrvatske obale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b="1" dirty="0">
              <a:solidFill>
                <a:srgbClr val="FF0000"/>
              </a:solidFill>
              <a:latin typeface="Arial" panose="020B0604020202020204" pitchFamily="34" charset="0"/>
              <a:ea typeface="Tw Cen MT" panose="020B0602020104020603" pitchFamily="34" charset="-18"/>
              <a:cs typeface="Times New Roman" panose="02020603050405020304" pitchFamily="18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0" y="195943"/>
            <a:ext cx="82800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FFFF00"/>
                </a:solidFill>
              </a:rPr>
              <a:t>16.</a:t>
            </a:r>
          </a:p>
          <a:p>
            <a:pPr algn="ctr"/>
            <a:r>
              <a:rPr lang="hr-HR" b="1" dirty="0" smtClean="0">
                <a:solidFill>
                  <a:srgbClr val="FFFF00"/>
                </a:solidFill>
              </a:rPr>
              <a:t>st.</a:t>
            </a:r>
            <a:endParaRPr lang="hr-H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0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3347864" y="63813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Bitka kod Siska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1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828000" y="360000"/>
            <a:ext cx="80003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2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najugledniji </a:t>
            </a:r>
            <a:r>
              <a:rPr lang="hr-HR" sz="22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velikaši bili su </a:t>
            </a:r>
            <a:r>
              <a:rPr lang="hr-HR" sz="2200" b="1" dirty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Nikola </a:t>
            </a:r>
            <a:r>
              <a:rPr lang="hr-HR" sz="2200" b="1" dirty="0" smtClean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i Petar </a:t>
            </a:r>
            <a:r>
              <a:rPr lang="hr-HR" sz="2200" b="1" dirty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Zrinski </a:t>
            </a:r>
            <a:r>
              <a:rPr lang="hr-HR" sz="22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te </a:t>
            </a:r>
            <a:r>
              <a:rPr lang="hr-HR" sz="2200" b="1" dirty="0" err="1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Fran</a:t>
            </a:r>
            <a:r>
              <a:rPr lang="hr-HR" sz="2200" b="1" dirty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Krsto </a:t>
            </a:r>
            <a:r>
              <a:rPr lang="hr-HR" sz="2200" b="1" dirty="0" smtClean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Frankopan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2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organizirali su urotu protiv kralja koji se nije brinuo o Hrvatskoj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200" dirty="0" err="1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Fran</a:t>
            </a:r>
            <a:r>
              <a:rPr lang="hr-HR" sz="22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Krsto Frankopan i Petar Zrinski </a:t>
            </a:r>
            <a:r>
              <a:rPr lang="hr-HR" sz="22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su </a:t>
            </a:r>
            <a:r>
              <a:rPr lang="hr-HR" sz="2200" b="1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1671. g. pogubljeni u bečkom Novom </a:t>
            </a:r>
            <a:r>
              <a:rPr lang="hr-HR" sz="2200" b="1" dirty="0" err="1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Mestu</a:t>
            </a:r>
            <a:endParaRPr lang="hr-HR" sz="2200" b="1" dirty="0">
              <a:latin typeface="Arial" panose="020B0604020202020204" pitchFamily="34" charset="0"/>
              <a:ea typeface="Tw Cen MT" panose="020B0602020104020603" pitchFamily="34" charset="-18"/>
              <a:cs typeface="Times New Roman" panose="02020603050405020304" pitchFamily="18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9827" y="3408784"/>
            <a:ext cx="4016401" cy="3449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kstniOkvir 3"/>
          <p:cNvSpPr txBox="1"/>
          <p:nvPr/>
        </p:nvSpPr>
        <p:spPr>
          <a:xfrm>
            <a:off x="0" y="195943"/>
            <a:ext cx="82800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FFFF00"/>
                </a:solidFill>
              </a:rPr>
              <a:t>17.</a:t>
            </a:r>
          </a:p>
          <a:p>
            <a:pPr algn="ctr"/>
            <a:r>
              <a:rPr lang="hr-HR" b="1" dirty="0" smtClean="0">
                <a:solidFill>
                  <a:srgbClr val="FFFF00"/>
                </a:solidFill>
              </a:rPr>
              <a:t>st.</a:t>
            </a:r>
            <a:endParaRPr lang="hr-H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20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999" y="360000"/>
            <a:ext cx="7978543" cy="1838914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7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hr-HR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Dubrovnik</a:t>
            </a:r>
            <a:r>
              <a:rPr lang="hr-HR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– očuvao samostalnost</a:t>
            </a:r>
          </a:p>
          <a:p>
            <a:pPr eaLnBrk="1" hangingPunct="1">
              <a:lnSpc>
                <a:spcPct val="17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hr-HR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 - </a:t>
            </a:r>
            <a:r>
              <a:rPr lang="hr-HR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Dubrovačka Republika</a:t>
            </a:r>
            <a:r>
              <a:rPr lang="hr-HR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hr-HR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(razvijeno pomorstvo, trgovina, obrt, znanost, kultura, umjetnost)</a:t>
            </a:r>
          </a:p>
        </p:txBody>
      </p:sp>
      <p:pic>
        <p:nvPicPr>
          <p:cNvPr id="4" name="Picture 3" descr="Libertas,_Flag_od_Dubrovni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6142" y="4050830"/>
            <a:ext cx="2469624" cy="28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" y="1813137"/>
            <a:ext cx="2218901" cy="216373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82" y="2564905"/>
            <a:ext cx="6707963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Tema sustava Offic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ma sustava Offic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sustava Offic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sustava Offic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Rice</Template>
  <TotalTime>27</TotalTime>
  <Words>275</Words>
  <Application>Microsoft Office PowerPoint</Application>
  <PresentationFormat>Prikaz na zaslonu (4:3)</PresentationFormat>
  <Paragraphs>45</Paragraphs>
  <Slides>8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Tema sustava Office</vt:lpstr>
      <vt:lpstr>HRVATSKA  od 13. do 17. st.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HRVATSKA  od 13. do 17. st.</dc:title>
  <dc:creator>Vlatkica Horvat</dc:creator>
  <cp:lastModifiedBy>Višnja</cp:lastModifiedBy>
  <cp:revision>6</cp:revision>
  <cp:lastPrinted>1601-01-01T00:00:00Z</cp:lastPrinted>
  <dcterms:created xsi:type="dcterms:W3CDTF">2016-01-02T16:48:26Z</dcterms:created>
  <dcterms:modified xsi:type="dcterms:W3CDTF">2016-07-09T17:30:06Z</dcterms:modified>
</cp:coreProperties>
</file>