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9900"/>
    <a:srgbClr val="333333"/>
    <a:srgbClr val="808080"/>
    <a:srgbClr val="5F5F5F"/>
    <a:srgbClr val="5B5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929"/>
  </p:normalViewPr>
  <p:slideViewPr>
    <p:cSldViewPr snapToGrid="0">
      <p:cViewPr>
        <p:scale>
          <a:sx n="105" d="100"/>
          <a:sy n="105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7E885-2178-49A6-B7B1-ED3AB0EEC0D1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A40D0-5C18-4A9A-A27A-4530F7650FA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29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54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307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30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744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54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6" name="Picture 94" descr="D:\My Documents\My Webs\soniacoleman\PowerPoint Templates\Templates2\Rice\rice-title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84163"/>
            <a:ext cx="6934200" cy="32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62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66992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A2D45B-26EA-4C66-9DFA-DCA341F6DA1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5F8B-A317-4AE7-8FA8-54BEDF323E9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7614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943100" cy="5562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04900" y="533400"/>
            <a:ext cx="5676900" cy="55626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2B50E-EEDB-484F-808A-F8AA0CB03DE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97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873B5-7085-4CA9-8366-1B8B2AC9DA0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0702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0A309-07DB-48B0-B794-1B0F96C04A7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2576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049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67300" y="2514600"/>
            <a:ext cx="3810000" cy="3581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82A24-2A1E-4C70-ACAF-760A27BFF2F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6956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BEBDD-8CA5-4787-A052-11E869B8228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7687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55F8F-BB7A-4894-A612-49150176F28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924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07A65-D33E-4A71-9FAB-5A70BB4772B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7048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B00DF-233E-4263-B1AA-A84AC29E092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265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47905-1268-4EE4-9518-2D192BACF4E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0319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49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B5137"/>
                </a:solidFill>
              </a:defRPr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2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5137"/>
                </a:solidFill>
              </a:defRPr>
            </a:lvl1pPr>
          </a:lstStyle>
          <a:p>
            <a:fld id="{7891200A-E5BD-495C-8052-5FDE75C5121E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9144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RS" altLang="sr-Latn-RS">
              <a:solidFill>
                <a:srgbClr val="5B51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B513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B5137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5B513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5B513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5B513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5B513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5B51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114" y="482419"/>
            <a:ext cx="6945086" cy="288126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7406D"/>
                </a:solidFill>
              </a:rPr>
              <a:t>HRVATSKE ZEMLJE U DOBA NARODNIH VLADARA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242641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rgbClr val="1740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solidFill>
                <a:srgbClr val="1740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827999" y="1013138"/>
            <a:ext cx="8163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/>
              <a:t>Mislav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/>
              <a:t>Trpimir – „knez Hrvata” 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</a:pPr>
            <a:r>
              <a:rPr lang="hr-HR" sz="2000" b="1" dirty="0"/>
              <a:t> </a:t>
            </a:r>
            <a:r>
              <a:rPr lang="hr-HR" sz="2000" b="1" dirty="0" smtClean="0"/>
              <a:t>                 (obitelj </a:t>
            </a:r>
            <a:r>
              <a:rPr lang="hr-HR" sz="2000" b="1" dirty="0" err="1" smtClean="0"/>
              <a:t>Trpimirovića</a:t>
            </a:r>
            <a:r>
              <a:rPr lang="hr-HR" sz="2000" b="1" dirty="0" smtClean="0"/>
              <a:t>)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/>
              <a:t>Domagoj – „slavni knez”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/>
              <a:t>Branimir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/>
              <a:t>dolaze učenici </a:t>
            </a:r>
            <a:r>
              <a:rPr lang="hr-HR" sz="2000" b="1" i="1" dirty="0" err="1"/>
              <a:t>Ćirila</a:t>
            </a:r>
            <a:r>
              <a:rPr lang="hr-HR" sz="2000" dirty="0"/>
              <a:t> </a:t>
            </a:r>
            <a:r>
              <a:rPr lang="hr-HR" sz="2000" dirty="0" smtClean="0"/>
              <a:t>(</a:t>
            </a:r>
            <a:r>
              <a:rPr lang="hr-HR" sz="2000" b="1" dirty="0" smtClean="0">
                <a:solidFill>
                  <a:srgbClr val="FFFF00"/>
                </a:solidFill>
              </a:rPr>
              <a:t>sastavio prvo slavensko pismo – UGLATU GLAGOLJICU</a:t>
            </a:r>
            <a:r>
              <a:rPr lang="hr-HR" sz="2000" dirty="0" smtClean="0"/>
              <a:t>) i </a:t>
            </a:r>
            <a:r>
              <a:rPr lang="hr-HR" sz="2000" b="1" i="1" dirty="0" smtClean="0"/>
              <a:t>Metoda</a:t>
            </a:r>
            <a:r>
              <a:rPr lang="hr-HR" sz="2000" dirty="0" smtClean="0"/>
              <a:t> (preveo Bibliju na staroslavenski jezik)</a:t>
            </a: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početak uporabe glagoljice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91" y="4338229"/>
            <a:ext cx="3420000" cy="232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niOkvir 7"/>
          <p:cNvSpPr txBox="1"/>
          <p:nvPr/>
        </p:nvSpPr>
        <p:spPr>
          <a:xfrm>
            <a:off x="0" y="195943"/>
            <a:ext cx="828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9.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7998" y="5058246"/>
            <a:ext cx="4636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/>
              <a:t>Hrvatska je podijeljena na županije</a:t>
            </a:r>
          </a:p>
          <a:p>
            <a:pPr marL="358775" lvl="1" indent="-358775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Tomislav</a:t>
            </a:r>
            <a:endParaRPr lang="hr-HR" sz="2000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828000" y="360000"/>
            <a:ext cx="21111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</a:pPr>
            <a:r>
              <a:rPr lang="hr-HR" b="1" dirty="0" smtClean="0">
                <a:solidFill>
                  <a:srgbClr val="002060"/>
                </a:solidFill>
              </a:rPr>
              <a:t>KNEŽEVI</a:t>
            </a:r>
            <a:endParaRPr lang="hr-HR" b="1" dirty="0">
              <a:solidFill>
                <a:srgbClr val="002060"/>
              </a:solidFill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02190" y="-164056"/>
            <a:ext cx="2700000" cy="341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5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828000" y="934259"/>
            <a:ext cx="64001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zbog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pobjeda nad Mađarima i Bugarima te ujedinjenja dviju kneževina, knez </a:t>
            </a:r>
            <a:r>
              <a:rPr lang="hr-H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TOMISLAV </a:t>
            </a:r>
            <a:r>
              <a:rPr lang="hr-HR" sz="20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postaje 925. g. PRVIM HRVATSKIM KRALJEM</a:t>
            </a:r>
          </a:p>
          <a:p>
            <a:pPr marL="892175" lvl="0" indent="-360363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stvorio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jedinstvenu kraljevinu Hrvatsku od Drave do Jadranskog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mora</a:t>
            </a:r>
            <a:endParaRPr lang="hr-HR" sz="2000" b="1" dirty="0">
              <a:solidFill>
                <a:srgbClr val="FFFF00"/>
              </a:solidFill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155371" y="3277915"/>
            <a:ext cx="5269435" cy="3580086"/>
            <a:chOff x="2007226" y="3245368"/>
            <a:chExt cx="5129548" cy="3601611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226" y="3245368"/>
              <a:ext cx="5129548" cy="3186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kstniOkvir 4"/>
            <p:cNvSpPr txBox="1"/>
            <p:nvPr/>
          </p:nvSpPr>
          <p:spPr>
            <a:xfrm>
              <a:off x="2007226" y="6431481"/>
              <a:ext cx="51295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ts val="0"/>
                </a:spcAft>
              </a:pPr>
              <a:r>
                <a:rPr lang="hr-HR" sz="1400" b="1" dirty="0" smtClean="0">
                  <a:latin typeface="Arial" panose="020B0604020202020204" pitchFamily="34" charset="0"/>
                  <a:ea typeface="Tw Cen MT" panose="020B0602020104020603" pitchFamily="34" charset="-18"/>
                  <a:cs typeface="Times New Roman" panose="02020603050405020304" pitchFamily="18" charset="0"/>
                </a:rPr>
                <a:t>Krunidba kneza Tomislava (Oton Iveković)</a:t>
              </a:r>
              <a:endParaRPr lang="hr-HR" sz="1400" b="1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114" y="195943"/>
            <a:ext cx="1743945" cy="233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0" y="195943"/>
            <a:ext cx="828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10.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828000" y="360000"/>
            <a:ext cx="21111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</a:pPr>
            <a:r>
              <a:rPr lang="hr-HR" b="1" dirty="0" smtClean="0">
                <a:solidFill>
                  <a:srgbClr val="002060"/>
                </a:solidFill>
              </a:rPr>
              <a:t>KRALJEVI</a:t>
            </a:r>
            <a:endParaRPr lang="hr-HR" b="1" dirty="0">
              <a:solidFill>
                <a:srgbClr val="002060"/>
              </a:solidFill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93"/>
            <a:ext cx="9143999" cy="6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827999" y="360000"/>
            <a:ext cx="8141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PETAR </a:t>
            </a:r>
            <a:r>
              <a:rPr lang="hr-HR" sz="2200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KREŠIMIR IV.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– 11. st., proširio je granice Hrvatske na kopnu i na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moru (posjedovao je dio Slavonije i Bosne)</a:t>
            </a:r>
            <a:endParaRPr lang="hr-HR" sz="2000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ZVONIMIR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–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12. st., darovao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 zemlju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samostanu sv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.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Lucije – darovnica je </a:t>
            </a:r>
            <a:r>
              <a:rPr lang="hr-H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„Baščanska ploča”</a:t>
            </a:r>
            <a:r>
              <a:rPr lang="hr-H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endParaRPr lang="hr-H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114" y="2956770"/>
            <a:ext cx="4027714" cy="302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99" y="3177206"/>
            <a:ext cx="4000287" cy="257991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942114" y="6085796"/>
            <a:ext cx="4027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Crkva 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sv. Lucije </a:t>
            </a:r>
          </a:p>
          <a:p>
            <a:pPr algn="ctr"/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Jurandvor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kraj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Baške na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otoku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Krku)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0" y="195943"/>
            <a:ext cx="82800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11.</a:t>
            </a:r>
          </a:p>
          <a:p>
            <a:pPr algn="ctr"/>
            <a:endParaRPr lang="hr-HR" b="1" dirty="0" smtClean="0">
              <a:solidFill>
                <a:srgbClr val="FFFF00"/>
              </a:solidFill>
            </a:endParaRP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i </a:t>
            </a:r>
          </a:p>
          <a:p>
            <a:pPr algn="ctr"/>
            <a:endParaRPr lang="hr-HR" b="1" dirty="0" smtClean="0">
              <a:solidFill>
                <a:srgbClr val="FFFF00"/>
              </a:solidFill>
            </a:endParaRP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12. 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00572" y="5876061"/>
            <a:ext cx="402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prvi pisani spomenik u kojemu se spominje „hrvatski kralj”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827999" y="360000"/>
            <a:ext cx="795973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PETAR (SVAČIĆ)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,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Zvonimirov brat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izabralo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ga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je hrvatsko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plemstvo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doživio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poraz u bitki na planini Gvozd u sukobu s ugarskim kraljem </a:t>
            </a:r>
            <a:r>
              <a:rPr lang="hr-HR" sz="2000" dirty="0" err="1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Kolomanom</a:t>
            </a:r>
            <a:endParaRPr lang="hr-HR" sz="2000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posljednji </a:t>
            </a:r>
            <a:r>
              <a:rPr lang="hr-HR" sz="2000" b="1" dirty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hrvatski </a:t>
            </a:r>
            <a:r>
              <a:rPr lang="hr-HR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vladar </a:t>
            </a:r>
            <a:r>
              <a:rPr lang="hr-HR" sz="2000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(nije imao nasljednika)</a:t>
            </a:r>
            <a:endParaRPr lang="hr-HR" sz="2000" dirty="0"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1102. ugarski kralj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KOLOMAN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se okrunio krunom hrvatskih kraljeva – nastaje </a:t>
            </a:r>
            <a:r>
              <a:rPr lang="hr-H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Hrvatsko-Ugarsko Kraljevstvo</a:t>
            </a:r>
            <a:endParaRPr lang="hr-H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w Cen MT" panose="020B0602020104020603" pitchFamily="34" charset="-18"/>
              <a:cs typeface="Times New Roman" panose="02020603050405020304" pitchFamily="18" charset="0"/>
            </a:endParaRPr>
          </a:p>
        </p:txBody>
      </p:sp>
      <p:pic>
        <p:nvPicPr>
          <p:cNvPr id="3" name="Content Placeholder 3" descr="Petar_svacic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6023" y="4032710"/>
            <a:ext cx="3884209" cy="282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60232" y="6021288"/>
            <a:ext cx="21275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400" dirty="0"/>
              <a:t>Slika O. Ivekovića: </a:t>
            </a:r>
            <a:r>
              <a:rPr lang="hr-HR" altLang="sr-Latn-RS" sz="1400" b="1" dirty="0"/>
              <a:t>Smrt posljednjeg hrvatskog kralja Petra Svačića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0" y="195943"/>
            <a:ext cx="828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FF00"/>
                </a:solidFill>
              </a:rPr>
              <a:t>12. </a:t>
            </a:r>
          </a:p>
          <a:p>
            <a:pPr algn="ctr"/>
            <a:r>
              <a:rPr lang="hr-HR" b="1" dirty="0" smtClean="0">
                <a:solidFill>
                  <a:srgbClr val="FFFF00"/>
                </a:solidFill>
              </a:rPr>
              <a:t>st.</a:t>
            </a:r>
            <a:endParaRPr lang="hr-H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a sustava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</Template>
  <TotalTime>57</TotalTime>
  <Words>254</Words>
  <Application>Microsoft Office PowerPoint</Application>
  <PresentationFormat>Prikaz na zaslonu (4:3)</PresentationFormat>
  <Paragraphs>45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HRVATSKE ZEMLJE U DOBA NARODNIH VLADARA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HRVATSKE ZEMLJE U DOBA NARODNIH VLADARA</dc:title>
  <dc:creator>Vlatkica Horvat</dc:creator>
  <cp:lastModifiedBy>Višnja</cp:lastModifiedBy>
  <cp:revision>7</cp:revision>
  <cp:lastPrinted>1601-01-01T00:00:00Z</cp:lastPrinted>
  <dcterms:created xsi:type="dcterms:W3CDTF">2016-01-02T15:50:26Z</dcterms:created>
  <dcterms:modified xsi:type="dcterms:W3CDTF">2016-07-09T17:28:26Z</dcterms:modified>
</cp:coreProperties>
</file>