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81" r:id="rId10"/>
    <p:sldId id="282" r:id="rId11"/>
    <p:sldId id="28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5" r:id="rId30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7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9525 h 1912"/>
              <a:gd name="T4" fmla="*/ 0 w 1588"/>
              <a:gd name="T5" fmla="*/ 9525 h 1912"/>
              <a:gd name="T6" fmla="*/ 0 w 1588"/>
              <a:gd name="T7" fmla="*/ 95250 h 1912"/>
              <a:gd name="T8" fmla="*/ 0 w 1588"/>
              <a:gd name="T9" fmla="*/ 3035300 h 1912"/>
              <a:gd name="T10" fmla="*/ 0 w 1588"/>
              <a:gd name="T11" fmla="*/ 3035300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hr-HR" noProof="0" smtClean="0"/>
              <a:t>Kliknite da biste uredili stil naslova matrice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hr-HR" noProof="0" smtClean="0"/>
              <a:t>Kliknite da biste uredili stil podnaslova matrice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F74C596-8DB4-41D8-8B44-7223BBC7BA7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669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D18C2-4811-47E4-A5EA-FC78111B45A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59486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64197-7143-4B84-B572-1D3E8DAC4DD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4264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7F4E-D219-4E4E-8814-948677FE494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56889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BA44A-8936-4F9A-8B81-B4C4A284A3A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1561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F8BB4-4207-4E9E-AC4A-7B3F58B6D39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1003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113D2-EF37-40A4-9292-1710EEE4AF0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75392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65DCD-6905-4348-AFAA-4DA8CACA46D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5398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6C53-2037-47D5-9BE8-87E0111D1DA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06712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8C9DD-9F16-43C9-A272-7166CAAC0DF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33259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A8BE7-9C27-489F-9A56-DAD913501DC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48785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 naslova matrice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E1E82D0A-18C8-46E1-A56C-A9CF32CD2A5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0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997075"/>
            <a:ext cx="7772400" cy="2511425"/>
          </a:xfrm>
        </p:spPr>
        <p:txBody>
          <a:bodyPr/>
          <a:lstStyle/>
          <a:p>
            <a:pPr eaLnBrk="1" hangingPunct="1">
              <a:defRPr/>
            </a:pPr>
            <a:r>
              <a:rPr lang="hr-HR" sz="5400" b="1" smtClean="0">
                <a:solidFill>
                  <a:schemeClr val="hlink"/>
                </a:solidFill>
              </a:rPr>
              <a:t>Koliko stanovnika danas živi na području</a:t>
            </a:r>
            <a:r>
              <a:rPr lang="hr-HR" sz="5400" smtClean="0">
                <a:solidFill>
                  <a:schemeClr val="hlink"/>
                </a:solidFill>
              </a:rPr>
              <a:t> </a:t>
            </a:r>
            <a:r>
              <a:rPr lang="hr-HR" sz="5400" b="1" smtClean="0">
                <a:solidFill>
                  <a:schemeClr val="hlink"/>
                </a:solidFill>
              </a:rPr>
              <a:t>naše županije</a:t>
            </a:r>
            <a:r>
              <a:rPr lang="hr-HR" sz="4000" b="1" smtClean="0">
                <a:solidFill>
                  <a:schemeClr val="hlink"/>
                </a:solidFill>
              </a:rPr>
              <a:t> ?</a:t>
            </a:r>
            <a:endParaRPr lang="hr-HR" sz="4000" smtClean="0">
              <a:solidFill>
                <a:schemeClr val="hlink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013325"/>
            <a:ext cx="6400800" cy="625475"/>
          </a:xfrm>
        </p:spPr>
        <p:txBody>
          <a:bodyPr/>
          <a:lstStyle/>
          <a:p>
            <a:pPr eaLnBrk="1" hangingPunct="1">
              <a:defRPr/>
            </a:pPr>
            <a:r>
              <a:rPr lang="hr-HR" smtClean="0"/>
              <a:t>OKO 185 TISUĆA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4000500"/>
          </a:xfrm>
        </p:spPr>
        <p:txBody>
          <a:bodyPr/>
          <a:lstStyle/>
          <a:p>
            <a:pPr eaLnBrk="1" hangingPunct="1">
              <a:defRPr/>
            </a:pPr>
            <a:r>
              <a:rPr lang="hr-HR" sz="6000" b="1" smtClean="0">
                <a:solidFill>
                  <a:schemeClr val="hlink"/>
                </a:solidFill>
              </a:rPr>
              <a:t>Koji fakultet ima Sisak ?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97425"/>
            <a:ext cx="8229600" cy="12223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hr-HR" smtClean="0"/>
              <a:t>METALURŠKI FAKULTET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4000500"/>
          </a:xfrm>
        </p:spPr>
        <p:txBody>
          <a:bodyPr/>
          <a:lstStyle/>
          <a:p>
            <a:pPr eaLnBrk="1" hangingPunct="1">
              <a:defRPr/>
            </a:pPr>
            <a:r>
              <a:rPr lang="hr-HR" sz="6000" b="1" smtClean="0">
                <a:solidFill>
                  <a:schemeClr val="hlink"/>
                </a:solidFill>
              </a:rPr>
              <a:t>Sisak ima dva nogometna stadiona, kako se zovu ?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157788"/>
            <a:ext cx="8229600" cy="8620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hr-HR" smtClean="0"/>
              <a:t> </a:t>
            </a:r>
            <a:r>
              <a:rPr lang="hr-HR" sz="4400" smtClean="0"/>
              <a:t>SEGESTA I METALAC</a:t>
            </a:r>
            <a:endParaRPr lang="hr-H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4000500"/>
          </a:xfrm>
        </p:spPr>
        <p:txBody>
          <a:bodyPr/>
          <a:lstStyle/>
          <a:p>
            <a:pPr eaLnBrk="1" hangingPunct="1">
              <a:defRPr/>
            </a:pPr>
            <a:r>
              <a:rPr lang="hr-HR" sz="6600" b="1" smtClean="0">
                <a:solidFill>
                  <a:schemeClr val="hlink"/>
                </a:solidFill>
              </a:rPr>
              <a:t>Podno koje gore je smještena Kutina?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24400"/>
            <a:ext cx="8229600" cy="1295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hr-HR" smtClean="0"/>
              <a:t>MOSLAVAČKE GORE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0" grpId="1"/>
      <p:bldP spid="27651" grpId="0" build="p"/>
      <p:bldP spid="27651" grpI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3929063"/>
          </a:xfrm>
        </p:spPr>
        <p:txBody>
          <a:bodyPr/>
          <a:lstStyle/>
          <a:p>
            <a:pPr eaLnBrk="1" hangingPunct="1">
              <a:defRPr/>
            </a:pPr>
            <a:r>
              <a:rPr lang="hr-HR" sz="6000" b="1" smtClean="0">
                <a:solidFill>
                  <a:schemeClr val="hlink"/>
                </a:solidFill>
              </a:rPr>
              <a:t>Koje dvije građevine su najstarije u Kutini?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45125"/>
            <a:ext cx="8229600" cy="11525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hr-HR" smtClean="0"/>
              <a:t>CRKVA MARIJE SNJEŽNE I MUZEJ MOSLAVINE</a:t>
            </a:r>
          </a:p>
        </p:txBody>
      </p:sp>
      <p:pic>
        <p:nvPicPr>
          <p:cNvPr id="15364" name="Picture 5" descr="Zgrada_Galerije_i_Muzeja_Moslavine-Kuca_Ausch-Gradjanska_Palaca_Aus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2205038"/>
            <a:ext cx="3132137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0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2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2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4" grpId="1"/>
      <p:bldP spid="28675" grpId="0" build="p"/>
      <p:bldP spid="28675" grpI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4216400"/>
          </a:xfrm>
        </p:spPr>
        <p:txBody>
          <a:bodyPr/>
          <a:lstStyle/>
          <a:p>
            <a:pPr eaLnBrk="1" hangingPunct="1">
              <a:defRPr/>
            </a:pPr>
            <a:r>
              <a:rPr lang="hr-HR" sz="6600" b="1" smtClean="0">
                <a:solidFill>
                  <a:schemeClr val="folHlink"/>
                </a:solidFill>
              </a:rPr>
              <a:t>KOJE SU DVIJE NAJVEĆE TVORNICE U KUTINI 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084763"/>
            <a:ext cx="8229600" cy="93503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hr-HR" smtClean="0"/>
              <a:t>PETROKEMIJA I SELK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8" grpId="1"/>
      <p:bldP spid="29699" grpId="0" build="p"/>
      <p:bldP spid="29699" grpI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3641725"/>
          </a:xfrm>
        </p:spPr>
        <p:txBody>
          <a:bodyPr/>
          <a:lstStyle/>
          <a:p>
            <a:pPr eaLnBrk="1" hangingPunct="1">
              <a:defRPr/>
            </a:pPr>
            <a:r>
              <a:rPr lang="hr-HR" sz="6000" b="1" smtClean="0">
                <a:solidFill>
                  <a:schemeClr val="folHlink"/>
                </a:solidFill>
              </a:rPr>
              <a:t>KAKO SE ZOVE POZNATA TVORNICA SALAME U PETRINJI?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24400"/>
            <a:ext cx="8229600" cy="1295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hr-HR" smtClean="0"/>
              <a:t> </a:t>
            </a:r>
            <a:r>
              <a:rPr lang="hr-HR" sz="4000" b="1" smtClean="0"/>
              <a:t>GAVRILOVIĆ</a:t>
            </a:r>
          </a:p>
        </p:txBody>
      </p:sp>
      <p:pic>
        <p:nvPicPr>
          <p:cNvPr id="17412" name="Picture 5" descr="gavrilovic_imagelar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3141663"/>
            <a:ext cx="3721100" cy="251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4360863"/>
          </a:xfrm>
        </p:spPr>
        <p:txBody>
          <a:bodyPr/>
          <a:lstStyle/>
          <a:p>
            <a:pPr eaLnBrk="1" hangingPunct="1">
              <a:defRPr/>
            </a:pPr>
            <a:r>
              <a:rPr lang="hr-HR" sz="6000" b="1" smtClean="0">
                <a:solidFill>
                  <a:schemeClr val="accent2"/>
                </a:solidFill>
              </a:rPr>
              <a:t>Petrinja je poznata po lončarskom obrtu. Kako se zove najpoznatiji lončarski proizvod 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013325"/>
            <a:ext cx="8229600" cy="10064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hr-HR" smtClean="0"/>
              <a:t>PETRINJSKA STUCKA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4073525"/>
          </a:xfrm>
        </p:spPr>
        <p:txBody>
          <a:bodyPr/>
          <a:lstStyle/>
          <a:p>
            <a:pPr eaLnBrk="1" hangingPunct="1">
              <a:defRPr/>
            </a:pPr>
            <a:r>
              <a:rPr lang="hr-HR" sz="6000" b="1" smtClean="0">
                <a:solidFill>
                  <a:schemeClr val="accent2"/>
                </a:solidFill>
              </a:rPr>
              <a:t>U kojem gradu je Josip Runjanin uglazbio Hrvatsku domovinu Antuna Mihanovića ?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97425"/>
            <a:ext cx="8229600" cy="12223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hr-HR" smtClean="0"/>
              <a:t> U GLINI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4144963"/>
          </a:xfrm>
        </p:spPr>
        <p:txBody>
          <a:bodyPr/>
          <a:lstStyle/>
          <a:p>
            <a:pPr eaLnBrk="1" hangingPunct="1">
              <a:defRPr/>
            </a:pPr>
            <a:r>
              <a:rPr lang="hr-HR" sz="6000" b="1" smtClean="0">
                <a:solidFill>
                  <a:schemeClr val="accent2"/>
                </a:solidFill>
              </a:rPr>
              <a:t>U kojem gradu se održava poznata jesenska turistička priredba KESTENIJADA 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941888"/>
            <a:ext cx="8229600" cy="10779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hr-HR" smtClean="0"/>
              <a:t>U HRVATSKOJ KOSTAJNICI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4144963"/>
          </a:xfrm>
        </p:spPr>
        <p:txBody>
          <a:bodyPr/>
          <a:lstStyle/>
          <a:p>
            <a:pPr eaLnBrk="1" hangingPunct="1">
              <a:defRPr/>
            </a:pPr>
            <a:r>
              <a:rPr lang="hr-HR" sz="6600" b="1" smtClean="0">
                <a:solidFill>
                  <a:schemeClr val="accent2"/>
                </a:solidFill>
              </a:rPr>
              <a:t>Koja dva općinska središta naše županije su najbliža Novskoj ?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941888"/>
            <a:ext cx="8229600" cy="10779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hr-HR" smtClean="0"/>
              <a:t>LIPOVLJANI I JASENOVAC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decel="100000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2" grpId="1"/>
      <p:bldP spid="3584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3424238"/>
          </a:xfrm>
        </p:spPr>
        <p:txBody>
          <a:bodyPr/>
          <a:lstStyle/>
          <a:p>
            <a:pPr eaLnBrk="1" hangingPunct="1">
              <a:defRPr/>
            </a:pPr>
            <a:r>
              <a:rPr lang="hr-HR" sz="6600" b="1" smtClean="0">
                <a:solidFill>
                  <a:schemeClr val="hlink"/>
                </a:solidFill>
              </a:rPr>
              <a:t>Navedi gradove u našoj županiji.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652963"/>
            <a:ext cx="8229600" cy="136683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hr-HR" dirty="0" smtClean="0"/>
              <a:t>SISAK, PETRINJA, KUTINA, NOVSKA,</a:t>
            </a:r>
          </a:p>
          <a:p>
            <a:pPr eaLnBrk="1" hangingPunct="1">
              <a:buFontTx/>
              <a:buNone/>
              <a:defRPr/>
            </a:pPr>
            <a:r>
              <a:rPr lang="hr-HR" dirty="0" smtClean="0"/>
              <a:t>GLINA, HRVATSKA KOSTAJNICA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ppt_x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019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076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169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0296"/>
                                          </p:val>
                                        </p:tav>
                                        <p:tav tm="25000">
                                          <p:val>
                                            <p:strVal val="ppt_y+0.0454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0639"/>
                                          </p:val>
                                        </p:tav>
                                        <p:tav tm="35000">
                                          <p:val>
                                            <p:strVal val="ppt_y+0.0846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071"/>
                                          </p:val>
                                        </p:tav>
                                        <p:tav tm="45000">
                                          <p:val>
                                            <p:strVal val="ppt_y+0.1307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y+0.1792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029"/>
                                          </p:val>
                                        </p:tav>
                                        <p:tav tm="65000">
                                          <p:val>
                                            <p:strVal val="ppt_y+0.2253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461"/>
                                          </p:val>
                                        </p:tav>
                                        <p:tav tm="75000">
                                          <p:val>
                                            <p:strVal val="ppt_y+0.2646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2804"/>
                                          </p:val>
                                        </p:tav>
                                        <p:tav tm="85000">
                                          <p:val>
                                            <p:strVal val="ppt_y+0.2931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024"/>
                                          </p:val>
                                        </p:tav>
                                        <p:tav tm="95000">
                                          <p:val>
                                            <p:strVal val="ppt_y+0.308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6" grpId="1"/>
      <p:bldP spid="21507" grpId="0" build="p"/>
      <p:bldP spid="21507" grpI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3784600"/>
          </a:xfrm>
        </p:spPr>
        <p:txBody>
          <a:bodyPr/>
          <a:lstStyle/>
          <a:p>
            <a:pPr eaLnBrk="1" hangingPunct="1">
              <a:defRPr/>
            </a:pPr>
            <a:r>
              <a:rPr lang="hr-HR" sz="6000" b="1" smtClean="0">
                <a:solidFill>
                  <a:schemeClr val="accent1"/>
                </a:solidFill>
              </a:rPr>
              <a:t>Što je postojalo u Jasenovcu za vrijeme drugog svjetskog rata?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24400"/>
            <a:ext cx="8229600" cy="1295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hr-HR" smtClean="0"/>
              <a:t> FAŠISTIČKI LOGOR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build="p"/>
      <p:bldP spid="36867" grpI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3784600"/>
          </a:xfrm>
        </p:spPr>
        <p:txBody>
          <a:bodyPr/>
          <a:lstStyle/>
          <a:p>
            <a:pPr eaLnBrk="1" hangingPunct="1">
              <a:defRPr/>
            </a:pPr>
            <a:r>
              <a:rPr lang="hr-HR" sz="6000" b="1" smtClean="0">
                <a:solidFill>
                  <a:schemeClr val="accent2"/>
                </a:solidFill>
              </a:rPr>
              <a:t>U kojem općinskom središtu osim Hrvata žive brojne nacionalne manjine?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24400"/>
            <a:ext cx="8229600" cy="1295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hr-HR" smtClean="0"/>
              <a:t> </a:t>
            </a:r>
            <a:r>
              <a:rPr lang="hr-HR" sz="4000" smtClean="0"/>
              <a:t>U LIPOVLJANIMA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ppt_x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019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076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169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0296"/>
                                          </p:val>
                                        </p:tav>
                                        <p:tav tm="25000">
                                          <p:val>
                                            <p:strVal val="ppt_y+0.0454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0639"/>
                                          </p:val>
                                        </p:tav>
                                        <p:tav tm="35000">
                                          <p:val>
                                            <p:strVal val="ppt_y+0.0846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071"/>
                                          </p:val>
                                        </p:tav>
                                        <p:tav tm="45000">
                                          <p:val>
                                            <p:strVal val="ppt_y+0.1307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y+0.1792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029"/>
                                          </p:val>
                                        </p:tav>
                                        <p:tav tm="65000">
                                          <p:val>
                                            <p:strVal val="ppt_y+0.2253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461"/>
                                          </p:val>
                                        </p:tav>
                                        <p:tav tm="75000">
                                          <p:val>
                                            <p:strVal val="ppt_y+0.2646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2804"/>
                                          </p:val>
                                        </p:tav>
                                        <p:tav tm="85000">
                                          <p:val>
                                            <p:strVal val="ppt_y+0.2931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024"/>
                                          </p:val>
                                        </p:tav>
                                        <p:tav tm="95000">
                                          <p:val>
                                            <p:strVal val="ppt_y+0.308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 build="p"/>
      <p:bldP spid="37891" grpI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3857625"/>
          </a:xfrm>
        </p:spPr>
        <p:txBody>
          <a:bodyPr/>
          <a:lstStyle/>
          <a:p>
            <a:pPr eaLnBrk="1" hangingPunct="1">
              <a:defRPr/>
            </a:pPr>
            <a:r>
              <a:rPr lang="hr-HR" sz="5400" smtClean="0">
                <a:solidFill>
                  <a:schemeClr val="hlink"/>
                </a:solidFill>
              </a:rPr>
              <a:t>Zaštitna i kemijska sredstva za cijelu Hrvatsku proizvodi sisačka tvornica,kako se zove</a:t>
            </a:r>
            <a:r>
              <a:rPr lang="hr-HR" sz="5400" smtClean="0"/>
              <a:t> ?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24400"/>
            <a:ext cx="8229600" cy="1295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hr-HR" smtClean="0"/>
              <a:t>HERBOS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4" grpId="1"/>
      <p:bldP spid="38915" grpId="0" build="p"/>
      <p:bldP spid="38915" grpI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3281363"/>
          </a:xfrm>
        </p:spPr>
        <p:txBody>
          <a:bodyPr/>
          <a:lstStyle/>
          <a:p>
            <a:pPr eaLnBrk="1" hangingPunct="1">
              <a:defRPr/>
            </a:pPr>
            <a:r>
              <a:rPr lang="hr-HR" sz="5400" smtClean="0">
                <a:solidFill>
                  <a:schemeClr val="hlink"/>
                </a:solidFill>
              </a:rPr>
              <a:t>Koja tvrtka iz Kutine je jedan od najmodernijih proizvođača u elektroničkoj industriji ?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437063"/>
            <a:ext cx="8229600" cy="158273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hr-HR" sz="4400" smtClean="0"/>
              <a:t>SELK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3568700"/>
          </a:xfrm>
        </p:spPr>
        <p:txBody>
          <a:bodyPr/>
          <a:lstStyle/>
          <a:p>
            <a:pPr eaLnBrk="1" hangingPunct="1">
              <a:defRPr/>
            </a:pPr>
            <a:r>
              <a:rPr lang="hr-HR" smtClean="0">
                <a:solidFill>
                  <a:schemeClr val="hlink"/>
                </a:solidFill>
              </a:rPr>
              <a:t>Koja tvrtka iz Gline proizvodi dječju hranu i posljednjih je godina najuspješnija tvrtka u županiji ?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81525"/>
            <a:ext cx="8229600" cy="14382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hr-HR" smtClean="0"/>
              <a:t> </a:t>
            </a:r>
            <a:r>
              <a:rPr lang="hr-HR" sz="3600" b="1" smtClean="0"/>
              <a:t>VIVERA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2" grpId="1"/>
      <p:bldP spid="40963" grpId="0" build="p"/>
      <p:bldP spid="40963" grpI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549275"/>
            <a:ext cx="8229600" cy="3713163"/>
          </a:xfrm>
        </p:spPr>
        <p:txBody>
          <a:bodyPr/>
          <a:lstStyle/>
          <a:p>
            <a:pPr eaLnBrk="1" hangingPunct="1">
              <a:defRPr/>
            </a:pPr>
            <a:r>
              <a:rPr lang="hr-HR" sz="7200" b="1" smtClean="0">
                <a:solidFill>
                  <a:schemeClr val="hlink"/>
                </a:solidFill>
              </a:rPr>
              <a:t>Što je</a:t>
            </a:r>
            <a:r>
              <a:rPr lang="hr-HR" sz="7200" smtClean="0"/>
              <a:t> </a:t>
            </a:r>
            <a:r>
              <a:rPr lang="hr-HR" sz="7200" b="1" smtClean="0">
                <a:solidFill>
                  <a:schemeClr val="hlink"/>
                </a:solidFill>
              </a:rPr>
              <a:t>JANAF ?</a:t>
            </a:r>
            <a:endParaRPr lang="hr-HR" sz="7200" b="1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716338"/>
            <a:ext cx="8229600" cy="23034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hr-HR" sz="4400" smtClean="0"/>
              <a:t>JADRANSKI NAFTOVOD KOJI JE IZGRAĐEN 1979. A PROLAZI KROZ NAŠU ŽUPANIJU</a:t>
            </a:r>
            <a:r>
              <a:rPr lang="hr-HR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6" grpId="1"/>
      <p:bldP spid="41987" grpId="0" build="p"/>
      <p:bldP spid="41987" grpI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3497263"/>
          </a:xfrm>
        </p:spPr>
        <p:txBody>
          <a:bodyPr/>
          <a:lstStyle/>
          <a:p>
            <a:pPr eaLnBrk="1" hangingPunct="1">
              <a:defRPr/>
            </a:pPr>
            <a:r>
              <a:rPr lang="hr-HR" sz="5400" b="1" smtClean="0">
                <a:solidFill>
                  <a:schemeClr val="hlink"/>
                </a:solidFill>
              </a:rPr>
              <a:t>Koje mjesto je poznato po slatkovodnom ribarstvu ?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08500"/>
            <a:ext cx="8229600" cy="15113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hr-HR" sz="4400" smtClean="0"/>
              <a:t>LIPOVLJANI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ppt_x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019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076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169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0296"/>
                                          </p:val>
                                        </p:tav>
                                        <p:tav tm="25000">
                                          <p:val>
                                            <p:strVal val="ppt_y+0.0454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0639"/>
                                          </p:val>
                                        </p:tav>
                                        <p:tav tm="35000">
                                          <p:val>
                                            <p:strVal val="ppt_y+0.0846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071"/>
                                          </p:val>
                                        </p:tav>
                                        <p:tav tm="45000">
                                          <p:val>
                                            <p:strVal val="ppt_y+0.1307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y+0.1792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029"/>
                                          </p:val>
                                        </p:tav>
                                        <p:tav tm="65000">
                                          <p:val>
                                            <p:strVal val="ppt_y+0.2253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461"/>
                                          </p:val>
                                        </p:tav>
                                        <p:tav tm="75000">
                                          <p:val>
                                            <p:strVal val="ppt_y+0.2646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2804"/>
                                          </p:val>
                                        </p:tav>
                                        <p:tav tm="85000">
                                          <p:val>
                                            <p:strVal val="ppt_y+0.2931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024"/>
                                          </p:val>
                                        </p:tav>
                                        <p:tav tm="95000">
                                          <p:val>
                                            <p:strVal val="ppt_y+0.308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decel="100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0" grpId="1"/>
      <p:bldP spid="43011" grpId="0" build="p"/>
      <p:bldP spid="43011" grpI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4000500"/>
          </a:xfrm>
        </p:spPr>
        <p:txBody>
          <a:bodyPr/>
          <a:lstStyle/>
          <a:p>
            <a:pPr eaLnBrk="1" hangingPunct="1">
              <a:defRPr/>
            </a:pPr>
            <a:r>
              <a:rPr lang="hr-HR" sz="6000" b="1" smtClean="0">
                <a:solidFill>
                  <a:schemeClr val="hlink"/>
                </a:solidFill>
              </a:rPr>
              <a:t>Brežuljci kojih gora su pogodni za vinograde 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941888"/>
            <a:ext cx="8229600" cy="10779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hr-HR" sz="4000" smtClean="0"/>
              <a:t>Brežuljci Moslavačke i Zrinske gore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4" grpId="1"/>
      <p:bldP spid="44035" grpId="0" build="p"/>
      <p:bldP spid="44035" grpI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4432300"/>
          </a:xfrm>
        </p:spPr>
        <p:txBody>
          <a:bodyPr/>
          <a:lstStyle/>
          <a:p>
            <a:pPr eaLnBrk="1" hangingPunct="1">
              <a:defRPr/>
            </a:pPr>
            <a:r>
              <a:rPr lang="hr-HR" sz="5400" b="1" smtClean="0">
                <a:solidFill>
                  <a:schemeClr val="hlink"/>
                </a:solidFill>
              </a:rPr>
              <a:t>Koje godine je bila Sisačka bitka u kojoj je poražena turska vojska?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157788"/>
            <a:ext cx="8229600" cy="8620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hr-HR" sz="4400" b="1" smtClean="0"/>
              <a:t>1593.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8" grpId="1"/>
      <p:bldP spid="45059" grpId="0" build="p"/>
      <p:bldP spid="45059" grpI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3857625"/>
          </a:xfrm>
        </p:spPr>
        <p:txBody>
          <a:bodyPr/>
          <a:lstStyle/>
          <a:p>
            <a:pPr eaLnBrk="1" hangingPunct="1">
              <a:defRPr/>
            </a:pPr>
            <a:r>
              <a:rPr lang="hr-HR" sz="6000" b="1" smtClean="0">
                <a:solidFill>
                  <a:schemeClr val="hlink"/>
                </a:solidFill>
              </a:rPr>
              <a:t>Koje godine je u vojnoj akciji OLUJA oslobođena Banovina ?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97425"/>
            <a:ext cx="8229600" cy="12223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hr-HR" sz="4800" b="1" smtClean="0"/>
              <a:t>1995.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0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decel="1000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78" grpId="1"/>
      <p:bldP spid="50179" grpId="0" build="p"/>
      <p:bldP spid="50179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3713163"/>
          </a:xfrm>
        </p:spPr>
        <p:txBody>
          <a:bodyPr/>
          <a:lstStyle/>
          <a:p>
            <a:pPr eaLnBrk="1" hangingPunct="1">
              <a:defRPr/>
            </a:pPr>
            <a:r>
              <a:rPr lang="hr-HR" b="1" smtClean="0">
                <a:solidFill>
                  <a:schemeClr val="hlink"/>
                </a:solidFill>
              </a:rPr>
              <a:t>Koji su bili glavni uvjeti za razvoj naselja na području naše županije 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868863"/>
            <a:ext cx="8229600" cy="115093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hr-HR" dirty="0" smtClean="0"/>
              <a:t>PLODNO TLO, VODA I PROMETNICE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2" dur="5000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8" dur="5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2" grpId="1"/>
      <p:bldP spid="20483" grpId="0" build="p"/>
      <p:bldP spid="2048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3497263"/>
          </a:xfrm>
        </p:spPr>
        <p:txBody>
          <a:bodyPr/>
          <a:lstStyle/>
          <a:p>
            <a:pPr eaLnBrk="1" hangingPunct="1">
              <a:defRPr/>
            </a:pPr>
            <a:r>
              <a:rPr lang="hr-HR" sz="6600" b="1" smtClean="0">
                <a:solidFill>
                  <a:schemeClr val="hlink"/>
                </a:solidFill>
              </a:rPr>
              <a:t>Koji grad je najistočniji u županiji 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08500"/>
            <a:ext cx="8229600" cy="15113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hr-HR" sz="4800" smtClean="0"/>
              <a:t>NOVSKA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0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ppt_x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019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076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169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0296"/>
                                          </p:val>
                                        </p:tav>
                                        <p:tav tm="25000">
                                          <p:val>
                                            <p:strVal val="ppt_y+0.0454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0639"/>
                                          </p:val>
                                        </p:tav>
                                        <p:tav tm="35000">
                                          <p:val>
                                            <p:strVal val="ppt_y+0.0846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071"/>
                                          </p:val>
                                        </p:tav>
                                        <p:tav tm="45000">
                                          <p:val>
                                            <p:strVal val="ppt_y+0.1307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y+0.1792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029"/>
                                          </p:val>
                                        </p:tav>
                                        <p:tav tm="65000">
                                          <p:val>
                                            <p:strVal val="ppt_y+0.2253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461"/>
                                          </p:val>
                                        </p:tav>
                                        <p:tav tm="75000">
                                          <p:val>
                                            <p:strVal val="ppt_y+0.2646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2804"/>
                                          </p:val>
                                        </p:tav>
                                        <p:tav tm="85000">
                                          <p:val>
                                            <p:strVal val="ppt_y+0.2931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024"/>
                                          </p:val>
                                        </p:tav>
                                        <p:tav tm="95000">
                                          <p:val>
                                            <p:strVal val="ppt_y+0.308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0" grpId="1"/>
      <p:bldP spid="22531" grpId="0" build="p"/>
      <p:bldP spid="22531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3240088"/>
          </a:xfrm>
        </p:spPr>
        <p:txBody>
          <a:bodyPr/>
          <a:lstStyle/>
          <a:p>
            <a:pPr eaLnBrk="1" hangingPunct="1">
              <a:defRPr/>
            </a:pPr>
            <a:r>
              <a:rPr lang="hr-HR" sz="6600" b="1" smtClean="0">
                <a:solidFill>
                  <a:schemeClr val="hlink"/>
                </a:solidFill>
              </a:rPr>
              <a:t>Koja općina je najjužnija u županiji 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24400"/>
            <a:ext cx="8229600" cy="1295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hr-HR" smtClean="0"/>
              <a:t>DVOR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3784600"/>
          </a:xfrm>
        </p:spPr>
        <p:txBody>
          <a:bodyPr/>
          <a:lstStyle/>
          <a:p>
            <a:pPr eaLnBrk="1" hangingPunct="1">
              <a:defRPr/>
            </a:pPr>
            <a:r>
              <a:rPr lang="hr-HR" sz="6600" b="1" smtClean="0">
                <a:solidFill>
                  <a:schemeClr val="hlink"/>
                </a:solidFill>
              </a:rPr>
              <a:t>Na kojim rijekama je smješten grad Sisak 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868863"/>
            <a:ext cx="8229600" cy="115093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hr-HR" smtClean="0"/>
              <a:t>ODRA, KUPA, SAVA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3641725"/>
          </a:xfrm>
        </p:spPr>
        <p:txBody>
          <a:bodyPr/>
          <a:lstStyle/>
          <a:p>
            <a:pPr eaLnBrk="1" hangingPunct="1">
              <a:defRPr/>
            </a:pPr>
            <a:r>
              <a:rPr lang="hr-HR" sz="6600" b="1" smtClean="0">
                <a:solidFill>
                  <a:schemeClr val="hlink"/>
                </a:solidFill>
              </a:rPr>
              <a:t>Koji svetac je zaštitnik grada Siska?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437063"/>
            <a:ext cx="8229600" cy="158273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hr-HR" smtClean="0"/>
              <a:t>SVETI KVIRIN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3641725"/>
          </a:xfrm>
        </p:spPr>
        <p:txBody>
          <a:bodyPr/>
          <a:lstStyle/>
          <a:p>
            <a:pPr eaLnBrk="1" hangingPunct="1">
              <a:defRPr/>
            </a:pPr>
            <a:r>
              <a:rPr lang="hr-HR" sz="6600" b="1" smtClean="0">
                <a:solidFill>
                  <a:schemeClr val="hlink"/>
                </a:solidFill>
              </a:rPr>
              <a:t>Navedi tri kulturne priredbe koje se održavaju u Sisku.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05263"/>
            <a:ext cx="8229600" cy="20145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hr-HR" dirty="0" smtClean="0"/>
              <a:t>   CVJETNI KORZO, VITEŠKI TURNIR, SAJAM CVIJEĆA, SISAČKO LJETO, MEĐUNARODNI FESTIVAL DJEČJIH KAZALIŠTA “MASLAČAK”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2200275"/>
          </a:xfrm>
        </p:spPr>
        <p:txBody>
          <a:bodyPr/>
          <a:lstStyle/>
          <a:p>
            <a:pPr eaLnBrk="1" hangingPunct="1">
              <a:defRPr/>
            </a:pPr>
            <a:r>
              <a:rPr lang="hr-HR" sz="5400" b="1" dirty="0" smtClean="0">
                <a:solidFill>
                  <a:schemeClr val="hlink"/>
                </a:solidFill>
              </a:rPr>
              <a:t>Kako se zove sisačka bolnica,reci puni naziv!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589588"/>
            <a:ext cx="8229600" cy="10795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hr-HR" smtClean="0"/>
              <a:t>OPĆA BOLNICA “DR.IVO PEDIŠIĆ “</a:t>
            </a:r>
          </a:p>
        </p:txBody>
      </p:sp>
      <p:pic>
        <p:nvPicPr>
          <p:cNvPr id="11268" name="Picture 5" descr="bolnica3_6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2420938"/>
            <a:ext cx="5354637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 build="p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164</TotalTime>
  <Words>395</Words>
  <Application>Microsoft Office PowerPoint</Application>
  <PresentationFormat>Prikaz na zaslonu (4:3)</PresentationFormat>
  <Paragraphs>59</Paragraphs>
  <Slides>29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29</vt:i4>
      </vt:variant>
    </vt:vector>
  </HeadingPairs>
  <TitlesOfParts>
    <vt:vector size="34" baseType="lpstr">
      <vt:lpstr>Tahoma</vt:lpstr>
      <vt:lpstr>Arial</vt:lpstr>
      <vt:lpstr>Wingdings</vt:lpstr>
      <vt:lpstr>Calibri</vt:lpstr>
      <vt:lpstr>Ocean</vt:lpstr>
      <vt:lpstr>Koliko stanovnika danas živi na području naše županije ?</vt:lpstr>
      <vt:lpstr>Navedi gradove u našoj županiji.</vt:lpstr>
      <vt:lpstr>Koji su bili glavni uvjeti za razvoj naselja na području naše županije ?</vt:lpstr>
      <vt:lpstr>Koji grad je najistočniji u županiji ?</vt:lpstr>
      <vt:lpstr>Koja općina je najjužnija u županiji ?</vt:lpstr>
      <vt:lpstr>Na kojim rijekama je smješten grad Sisak ?</vt:lpstr>
      <vt:lpstr>Koji svetac je zaštitnik grada Siska?</vt:lpstr>
      <vt:lpstr>Navedi tri kulturne priredbe koje se održavaju u Sisku.</vt:lpstr>
      <vt:lpstr>Kako se zove sisačka bolnica,reci puni naziv!</vt:lpstr>
      <vt:lpstr>Koji fakultet ima Sisak ?</vt:lpstr>
      <vt:lpstr>Sisak ima dva nogometna stadiona, kako se zovu ?</vt:lpstr>
      <vt:lpstr>Podno koje gore je smještena Kutina?</vt:lpstr>
      <vt:lpstr>Koje dvije građevine su najstarije u Kutini?</vt:lpstr>
      <vt:lpstr>KOJE SU DVIJE NAJVEĆE TVORNICE U KUTINI ?</vt:lpstr>
      <vt:lpstr>KAKO SE ZOVE POZNATA TVORNICA SALAME U PETRINJI?</vt:lpstr>
      <vt:lpstr>Petrinja je poznata po lončarskom obrtu. Kako se zove najpoznatiji lončarski proizvod ?</vt:lpstr>
      <vt:lpstr>U kojem gradu je Josip Runjanin uglazbio Hrvatsku domovinu Antuna Mihanovića ?</vt:lpstr>
      <vt:lpstr>U kojem gradu se održava poznata jesenska turistička priredba KESTENIJADA ?</vt:lpstr>
      <vt:lpstr>Koja dva općinska središta naše županije su najbliža Novskoj ?</vt:lpstr>
      <vt:lpstr>Što je postojalo u Jasenovcu za vrijeme drugog svjetskog rata?</vt:lpstr>
      <vt:lpstr>U kojem općinskom središtu osim Hrvata žive brojne nacionalne manjine?</vt:lpstr>
      <vt:lpstr>Zaštitna i kemijska sredstva za cijelu Hrvatsku proizvodi sisačka tvornica,kako se zove ?</vt:lpstr>
      <vt:lpstr>Koja tvrtka iz Kutine je jedan od najmodernijih proizvođača u elektroničkoj industriji ?</vt:lpstr>
      <vt:lpstr>Koja tvrtka iz Gline proizvodi dječju hranu i posljednjih je godina najuspješnija tvrtka u županiji ?</vt:lpstr>
      <vt:lpstr>Što je JANAF ?</vt:lpstr>
      <vt:lpstr>Koje mjesto je poznato po slatkovodnom ribarstvu ?</vt:lpstr>
      <vt:lpstr>Brežuljci kojih gora su pogodni za vinograde ?</vt:lpstr>
      <vt:lpstr>Koje godine je bila Sisačka bitka u kojoj je poražena turska vojska?</vt:lpstr>
      <vt:lpstr>Koje godine je u vojnoj akciji OLUJA oslobođena Banovina ?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Koliko stanovnika danas živi na području naše županije ?</dc:title>
  <dc:creator>PRIJATELJI</dc:creator>
  <cp:lastModifiedBy>Višnja</cp:lastModifiedBy>
  <cp:revision>6</cp:revision>
  <dcterms:created xsi:type="dcterms:W3CDTF">2009-02-23T18:19:58Z</dcterms:created>
  <dcterms:modified xsi:type="dcterms:W3CDTF">2015-04-04T16:51:06Z</dcterms:modified>
</cp:coreProperties>
</file>