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6" r:id="rId9"/>
    <p:sldId id="267" r:id="rId10"/>
    <p:sldId id="268" r:id="rId11"/>
    <p:sldId id="262" r:id="rId12"/>
    <p:sldId id="263" r:id="rId13"/>
    <p:sldId id="269" r:id="rId14"/>
    <p:sldId id="264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7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B21F76-F7D7-418A-BAC1-EBE70BA96D9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402884-0E0F-43B6-A57A-D2121EB970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168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C98A-F10F-4535-B023-181883B0E131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5567-3A15-41FD-9647-A4226954F4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56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7752-4830-4F48-9D82-EF4C3D7755AA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369-B556-4507-8A97-38C7577C7F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29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8A1A4-DFDA-40B4-B6FC-8414A46400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ALFA</a:t>
            </a:r>
          </a:p>
        </p:txBody>
      </p:sp>
    </p:spTree>
    <p:extLst>
      <p:ext uri="{BB962C8B-B14F-4D97-AF65-F5344CB8AC3E}">
        <p14:creationId xmlns:p14="http://schemas.microsoft.com/office/powerpoint/2010/main" val="27999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4CBA-D669-4C5D-954A-F3BDF48DD424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457C-713E-4E7E-8253-7BFCE05587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00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7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D431-D659-4027-B0CF-83C02289F37B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727998-0403-4E4D-BE11-95F7D2E848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71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B998A7-1742-438B-9ED1-7B4663F4AFFA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broja slajd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4D03F-2093-479A-9DBC-A8E5D2B7FA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15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DE5635-670E-4161-8EB2-712F1E616A76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broja slajd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69864F-C1D6-4699-AB5E-F453F17404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1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B74D-C3E4-44B0-BE4C-B9B639D85BCD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F66F-8EA3-40EF-8F02-1A1BC56CEE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30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DEDF-DC3B-48D1-83C7-A8E4A83517FC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3488E1-3F23-451A-A7B8-EABE4E588D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075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94DD-486F-49C2-BF71-AD15CD9C2E0F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DF8B-6C00-4F5E-9669-96B60130DE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65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91C81B-CD08-4525-BD74-EA236CB116B0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10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93F3BF5-6983-457A-BCC7-3F56F70AB4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68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  <a:endParaRPr lang="en-US" altLang="sr-Latn-R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EBBA4-D827-490D-9060-BDCF681315DB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B3E83-49BC-4321-A255-03AB14D706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1" r:id="rId2"/>
    <p:sldLayoutId id="2147483706" r:id="rId3"/>
    <p:sldLayoutId id="2147483707" r:id="rId4"/>
    <p:sldLayoutId id="2147483708" r:id="rId5"/>
    <p:sldLayoutId id="2147483702" r:id="rId6"/>
    <p:sldLayoutId id="2147483709" r:id="rId7"/>
    <p:sldLayoutId id="2147483703" r:id="rId8"/>
    <p:sldLayoutId id="2147483710" r:id="rId9"/>
    <p:sldLayoutId id="2147483704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GOSPODARSTVO BREŽULJKASTIH KRAJEVA REPUBLIKE HRVATSKE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0"/>
            <a:ext cx="53292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4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HRAST KITNJAK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284663" y="609282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Najbolje za izradu namještaja!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41767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732212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4038600" cy="3024187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sz="2800" dirty="0" smtClean="0">
                <a:latin typeface="Comic Sans MS" pitchFamily="66" charset="0"/>
                <a:cs typeface="Times New Roman" pitchFamily="18" charset="0"/>
              </a:rPr>
              <a:t>Brežuljkasti dijelovi nemaju mnogo industrijskih pogona.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hr-HR" sz="2800" dirty="0" smtClean="0">
              <a:latin typeface="Comic Sans MS" pitchFamily="66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sz="2800" dirty="0" smtClean="0">
                <a:latin typeface="Comic Sans MS" pitchFamily="66" charset="0"/>
                <a:cs typeface="Times New Roman" pitchFamily="18" charset="0"/>
              </a:rPr>
              <a:t>Postoje uglavnom male tvornice tekstila i tvornice za preradu metala, ciglane i pilane.</a:t>
            </a:r>
          </a:p>
        </p:txBody>
      </p:sp>
      <p:pic>
        <p:nvPicPr>
          <p:cNvPr id="7174" name="Picture 6" descr="textil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60350"/>
            <a:ext cx="4030662" cy="3024188"/>
          </a:xfrm>
        </p:spPr>
      </p:pic>
      <p:pic>
        <p:nvPicPr>
          <p:cNvPr id="7181" name="Picture 13" descr="met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284538"/>
            <a:ext cx="3862387" cy="3097212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860800"/>
            <a:ext cx="44592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>
                <a:latin typeface="Times New Roman" pitchFamily="18" charset="0"/>
                <a:cs typeface="Times New Roman" pitchFamily="18" charset="0"/>
              </a:rPr>
              <a:t>Malih pogona najviše je u Hrvatskom zagorju i Međimurju. </a:t>
            </a:r>
          </a:p>
        </p:txBody>
      </p:sp>
      <p:pic>
        <p:nvPicPr>
          <p:cNvPr id="8200" name="Picture 8" descr="čatek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60350"/>
            <a:ext cx="3214687" cy="2044700"/>
          </a:xfrm>
        </p:spPr>
      </p:pic>
      <p:pic>
        <p:nvPicPr>
          <p:cNvPr id="8203" name="Picture 11" descr="industrij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573463"/>
            <a:ext cx="2592388" cy="1728787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51466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2230438" cy="9906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Tvornice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64001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9068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7273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9702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5040312" cy="2447925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	Brežuljkasti kraj obiluje prirodnim ljepotama.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Zato je sve razvijeniji turizam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(seoski i zdravstveni).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r-H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 descr="tuhel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88913"/>
            <a:ext cx="2878137" cy="2159000"/>
          </a:xfrm>
        </p:spPr>
      </p:pic>
      <p:pic>
        <p:nvPicPr>
          <p:cNvPr id="9224" name="Picture 8" descr="trakošć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92375"/>
            <a:ext cx="2376487" cy="1792288"/>
          </a:xfrm>
        </p:spPr>
      </p:pic>
      <p:pic>
        <p:nvPicPr>
          <p:cNvPr id="9230" name="Picture 14" descr="seoski turiz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2894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se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060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14813"/>
            <a:ext cx="35274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Zbog obilja termalnih i ljekovitih izvora vode ima mnogo toplica: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311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323850" y="3789363"/>
            <a:ext cx="2952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Stubičke toplice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0305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4932363" y="1412875"/>
            <a:ext cx="3240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Krapinske toplice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3289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179388" y="4365625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/>
            <a:r>
              <a:rPr lang="hr-HR" altLang="sr-Latn-RS" sz="3200" b="1">
                <a:solidFill>
                  <a:schemeClr val="bg1"/>
                </a:solidFill>
              </a:rPr>
              <a:t>Varaždinske toplice</a:t>
            </a:r>
          </a:p>
        </p:txBody>
      </p:sp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4932363" y="4221163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/>
            <a:r>
              <a:rPr lang="hr-HR" altLang="sr-Latn-RS" sz="3200" b="1">
                <a:solidFill>
                  <a:schemeClr val="bg1"/>
                </a:solidFill>
              </a:rPr>
              <a:t>Tuheljske toplice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2426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0" y="0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/>
            <a:r>
              <a:rPr lang="hr-HR" altLang="sr-Latn-RS" sz="3200" b="1">
                <a:solidFill>
                  <a:schemeClr val="bg1"/>
                </a:solidFill>
              </a:rPr>
              <a:t>toplice Topusko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29718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5364163" y="1196975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/>
            <a:r>
              <a:rPr lang="hr-HR" altLang="sr-Latn-RS" sz="3200" b="1"/>
              <a:t>Daruvarske toplice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41227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Brojni su i lijepi dvorci i utvrde: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6369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00113" y="4508500"/>
            <a:ext cx="2663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TRAKOŠĆAN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6242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5219700" y="2781300"/>
            <a:ext cx="26654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VELIKI TABOR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76375" y="6092825"/>
            <a:ext cx="2663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BEŽANEC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692275" y="2708275"/>
            <a:ext cx="2663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OZALJ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867400" y="4868863"/>
            <a:ext cx="26654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MILJANA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29876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390683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556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Stanovnici brežuljkastog zavičaja bave se POLJOPRIVREDOM.</a:t>
            </a:r>
          </a:p>
          <a:p>
            <a:pPr eaLnBrk="1" hangingPunct="1"/>
            <a:r>
              <a:rPr lang="hr-HR" altLang="sr-Latn-RS" smtClean="0"/>
              <a:t>Kako je tlo slabije kvalitete, a reljef brdovit manje se bave ratarstvom, a više </a:t>
            </a:r>
            <a:r>
              <a:rPr lang="hr-HR" altLang="sr-Latn-RS" b="1" smtClean="0"/>
              <a:t>voćarstvom, vinogradarstvom </a:t>
            </a:r>
            <a:r>
              <a:rPr lang="hr-HR" altLang="sr-Latn-RS" smtClean="0"/>
              <a:t>i </a:t>
            </a:r>
            <a:r>
              <a:rPr lang="hr-HR" altLang="sr-Latn-RS" b="1" smtClean="0"/>
              <a:t>stočarstvom.</a:t>
            </a:r>
          </a:p>
          <a:p>
            <a:pPr eaLnBrk="1" hangingPunct="1"/>
            <a:r>
              <a:rPr lang="hr-HR" altLang="sr-Latn-RS" smtClean="0"/>
              <a:t>Zemljišni posjedi su maleni i usitnjeni i na njima stanovništvo uzgaja različite poljoprivredne kulture za vlastite potrebe i za prodaju.</a:t>
            </a:r>
            <a:endParaRPr lang="hr-HR" altLang="sr-Latn-RS" b="1" smtClean="0"/>
          </a:p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Content Placeholder 7" descr="VOĆNJAK_2.jpg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575" y="3068638"/>
            <a:ext cx="5051425" cy="3789362"/>
          </a:xfrm>
        </p:spPr>
      </p:pic>
      <p:pic>
        <p:nvPicPr>
          <p:cNvPr id="4103" name="Picture 7" descr="v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0"/>
            <a:ext cx="4246562" cy="2781300"/>
          </a:xfrm>
        </p:spPr>
      </p:pic>
      <p:pic>
        <p:nvPicPr>
          <p:cNvPr id="4105" name="Picture 9" descr="vinog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838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0465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39195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44675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1188" y="1773238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mtClean="0"/>
              <a:t>Uzgajaju se: 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žitarice: kukuruz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povrće: kupus, krumpir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voće: jabuke, kruške, šljive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0"/>
            <a:ext cx="25098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846513"/>
            <a:ext cx="40211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28527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0"/>
            <a:ext cx="5724525" cy="4076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000" smtClean="0"/>
              <a:t>Za brežuljkaste prostore najtipičnija kultura je vinova loza.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3000" smtClean="0"/>
              <a:t>Poznati vinogradarski i vinarski krajevi su oko Jastrebarskog, u Hrvatskom zagorju, Moslavini, Međimurju, na Plešivici i na području Papuka</a:t>
            </a:r>
            <a:r>
              <a:rPr lang="hr-HR" altLang="sr-Latn-RS" smtClean="0"/>
              <a:t>.</a:t>
            </a:r>
          </a:p>
        </p:txBody>
      </p:sp>
      <p:pic>
        <p:nvPicPr>
          <p:cNvPr id="5127" name="Picture 7" descr="vinova loz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644900"/>
            <a:ext cx="2233613" cy="2986088"/>
          </a:xfrm>
        </p:spPr>
      </p:pic>
      <p:pic>
        <p:nvPicPr>
          <p:cNvPr id="5128" name="Picture 8" descr="vinova loz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3095625" cy="23177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3862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48593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0"/>
            <a:ext cx="344487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9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363537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zervirano mjesto sadržaja 6"/>
          <p:cNvSpPr>
            <a:spLocks noGrp="1"/>
          </p:cNvSpPr>
          <p:nvPr>
            <p:ph sz="quarter" idx="1"/>
          </p:nvPr>
        </p:nvSpPr>
        <p:spPr>
          <a:xfrm>
            <a:off x="323850" y="2565400"/>
            <a:ext cx="8820150" cy="2620963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Poljoprivrednici se bave i stočarstvom.</a:t>
            </a:r>
          </a:p>
          <a:p>
            <a:pPr eaLnBrk="1" hangingPunct="1"/>
            <a:r>
              <a:rPr lang="hr-HR" altLang="sr-Latn-RS" smtClean="0"/>
              <a:t>Uzgajaju se svinje i perad, a manje goveda (Bilogora).</a:t>
            </a:r>
          </a:p>
          <a:p>
            <a:pPr eaLnBrk="1" hangingPunct="1"/>
            <a:r>
              <a:rPr lang="hr-HR" altLang="sr-Latn-RS" smtClean="0"/>
              <a:t>Brdoviti krajevi pogodni su za </a:t>
            </a:r>
            <a:r>
              <a:rPr lang="hr-HR" altLang="sr-Latn-RS" b="1" smtClean="0"/>
              <a:t>pašnjačko govedarstvo.</a:t>
            </a:r>
          </a:p>
          <a:p>
            <a:pPr eaLnBrk="1" hangingPunct="1"/>
            <a:r>
              <a:rPr lang="hr-HR" altLang="sr-Latn-RS" b="1" smtClean="0">
                <a:solidFill>
                  <a:srgbClr val="FF0000"/>
                </a:solidFill>
              </a:rPr>
              <a:t>Što je to?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392612" cy="3024187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dirty="0" smtClean="0"/>
              <a:t>Važna gospodarska djelatnost je </a:t>
            </a:r>
            <a:r>
              <a:rPr lang="hr-HR" b="1" dirty="0" smtClean="0"/>
              <a:t>šumarstvo.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hr-HR" b="1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dirty="0" smtClean="0"/>
              <a:t>Najviše se iskorištavaju bukove šume Papuka, Psunja, </a:t>
            </a:r>
            <a:r>
              <a:rPr lang="hr-HR" dirty="0" err="1" smtClean="0"/>
              <a:t>Krndije</a:t>
            </a:r>
            <a:r>
              <a:rPr lang="hr-HR" dirty="0" smtClean="0"/>
              <a:t>, Zrinske gore, i </a:t>
            </a:r>
            <a:r>
              <a:rPr lang="hr-HR" dirty="0" err="1" smtClean="0"/>
              <a:t>dr</a:t>
            </a:r>
            <a:r>
              <a:rPr lang="hr-HR" dirty="0" smtClean="0"/>
              <a:t>. </a:t>
            </a:r>
          </a:p>
        </p:txBody>
      </p:sp>
      <p:pic>
        <p:nvPicPr>
          <p:cNvPr id="6151" name="Picture 7" descr="buk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836613"/>
            <a:ext cx="2884488" cy="3844925"/>
          </a:xfrm>
        </p:spPr>
      </p:pic>
      <p:pic>
        <p:nvPicPr>
          <p:cNvPr id="6152" name="Picture 8" descr="Bukva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29000"/>
            <a:ext cx="2451100" cy="3268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87675" y="981075"/>
            <a:ext cx="223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BUKVA</a:t>
            </a:r>
          </a:p>
        </p:txBody>
      </p:sp>
      <p:pic>
        <p:nvPicPr>
          <p:cNvPr id="5125" name="Picture 5" descr="bukva_bek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bukva_s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9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BUKVA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43180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59563" y="3860800"/>
            <a:ext cx="2305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latin typeface="Comic Sans MS" pitchFamily="66" charset="0"/>
              </a:rPr>
              <a:t>Najbolja  su za ogrjev, ali i za poneki dio namještaja. Puno se koristi u građevini.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03800" y="260350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4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+mn-cs"/>
              </a:rPr>
              <a:t>GRAB</a:t>
            </a:r>
          </a:p>
        </p:txBody>
      </p:sp>
      <p:pic>
        <p:nvPicPr>
          <p:cNvPr id="6150" name="Picture 6" descr="gra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0241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g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341438"/>
            <a:ext cx="56959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635375" y="5805488"/>
            <a:ext cx="532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3600"/>
              <a:t>Najkvalitetnije za ogrjev!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j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</TotalTime>
  <Words>260</Words>
  <Application>Microsoft Office PowerPoint</Application>
  <PresentationFormat>Prikaz na zaslonu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Tw Cen MT</vt:lpstr>
      <vt:lpstr>Arial</vt:lpstr>
      <vt:lpstr>Wingdings</vt:lpstr>
      <vt:lpstr>Wingdings 2</vt:lpstr>
      <vt:lpstr>Calibri</vt:lpstr>
      <vt:lpstr>Comic Sans MS</vt:lpstr>
      <vt:lpstr>Times New Roman</vt:lpstr>
      <vt:lpstr>Medijan</vt:lpstr>
      <vt:lpstr>GOSPODARSTVO BREŽULJKASTIH KRAJEVA REPUBLIKE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Tvornice</vt:lpstr>
      <vt:lpstr>PowerPointova prezentacija</vt:lpstr>
      <vt:lpstr>Zbog obilja termalnih i ljekovitih izvora vode ima mnogo toplica:</vt:lpstr>
      <vt:lpstr>PowerPointova prezentacija</vt:lpstr>
      <vt:lpstr>Brojni su i lijepi dvorci i utvrde: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BREŽULJKASTIH KRAJEVA REPUBLIKE HRVATSKE</dc:title>
  <dc:creator>Maca</dc:creator>
  <cp:lastModifiedBy>Višnja</cp:lastModifiedBy>
  <cp:revision>27</cp:revision>
  <dcterms:created xsi:type="dcterms:W3CDTF">2010-11-01T14:13:49Z</dcterms:created>
  <dcterms:modified xsi:type="dcterms:W3CDTF">2015-04-06T12:52:31Z</dcterms:modified>
</cp:coreProperties>
</file>