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3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4" r:id="rId13"/>
    <p:sldId id="265" r:id="rId14"/>
    <p:sldId id="266" r:id="rId15"/>
    <p:sldId id="267" r:id="rId16"/>
    <p:sldId id="268" r:id="rId17"/>
    <p:sldId id="270" r:id="rId18"/>
    <p:sldId id="271" r:id="rId19"/>
    <p:sldId id="272" r:id="rId20"/>
    <p:sldId id="273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2890"/>
    <a:srgbClr val="000000"/>
    <a:srgbClr val="FFCC00"/>
    <a:srgbClr val="254897"/>
    <a:srgbClr val="163CA6"/>
    <a:srgbClr val="223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9C2-150E-4020-B998-030112BF4F71}" type="datetimeFigureOut">
              <a:rPr lang="hr-HR" smtClean="0"/>
              <a:t>11.3.2015.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8F48-E4B3-4449-81F4-48CAB62D41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301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9C2-150E-4020-B998-030112BF4F71}" type="datetimeFigureOut">
              <a:rPr lang="hr-HR" smtClean="0"/>
              <a:t>11.3.2015.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8F48-E4B3-4449-81F4-48CAB62D41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940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9C2-150E-4020-B998-030112BF4F71}" type="datetimeFigureOut">
              <a:rPr lang="hr-HR" smtClean="0"/>
              <a:t>11.3.2015.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8F48-E4B3-4449-81F4-48CAB62D41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934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9C2-150E-4020-B998-030112BF4F71}" type="datetimeFigureOut">
              <a:rPr lang="hr-HR" smtClean="0"/>
              <a:t>11.3.2015.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8F48-E4B3-4449-81F4-48CAB62D41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5001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9C2-150E-4020-B998-030112BF4F71}" type="datetimeFigureOut">
              <a:rPr lang="hr-HR" smtClean="0"/>
              <a:t>11.3.2015.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8F48-E4B3-4449-81F4-48CAB62D41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3276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9C2-150E-4020-B998-030112BF4F71}" type="datetimeFigureOut">
              <a:rPr lang="hr-HR" smtClean="0"/>
              <a:t>11.3.2015.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8F48-E4B3-4449-81F4-48CAB62D41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68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9C2-150E-4020-B998-030112BF4F71}" type="datetimeFigureOut">
              <a:rPr lang="hr-HR" smtClean="0"/>
              <a:t>11.3.2015.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8F48-E4B3-4449-81F4-48CAB62D41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7536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9C2-150E-4020-B998-030112BF4F71}" type="datetimeFigureOut">
              <a:rPr lang="hr-HR" smtClean="0"/>
              <a:t>11.3.2015.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8F48-E4B3-4449-81F4-48CAB62D41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1510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9C2-150E-4020-B998-030112BF4F71}" type="datetimeFigureOut">
              <a:rPr lang="hr-HR" smtClean="0"/>
              <a:t>11.3.2015.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8F48-E4B3-4449-81F4-48CAB62D41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367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9C2-150E-4020-B998-030112BF4F71}" type="datetimeFigureOut">
              <a:rPr lang="hr-HR" smtClean="0"/>
              <a:t>11.3.2015.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8F48-E4B3-4449-81F4-48CAB62D41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1204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9C2-150E-4020-B998-030112BF4F71}" type="datetimeFigureOut">
              <a:rPr lang="hr-HR" smtClean="0"/>
              <a:t>11.3.2015.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8F48-E4B3-4449-81F4-48CAB62D41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886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549C2-150E-4020-B998-030112BF4F71}" type="datetimeFigureOut">
              <a:rPr lang="hr-HR" smtClean="0"/>
              <a:t>11.3.2015.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08F48-E4B3-4449-81F4-48CAB62D41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901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7439" y="403762"/>
            <a:ext cx="2935310" cy="1540948"/>
          </a:xfrm>
        </p:spPr>
        <p:txBody>
          <a:bodyPr/>
          <a:lstStyle/>
          <a:p>
            <a:r>
              <a:rPr lang="hr-HR" b="1" dirty="0" smtClean="0">
                <a:solidFill>
                  <a:srgbClr val="0828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Legenda...</a:t>
            </a:r>
            <a:endParaRPr lang="hr-HR" b="1" dirty="0">
              <a:solidFill>
                <a:srgbClr val="0828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417" y="403762"/>
            <a:ext cx="8096684" cy="631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29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87" y="2075813"/>
            <a:ext cx="4547016" cy="443334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257" y="0"/>
            <a:ext cx="6291743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79775" cy="207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6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8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630" y="2311756"/>
            <a:ext cx="4810770" cy="1344188"/>
          </a:xfrm>
        </p:spPr>
        <p:txBody>
          <a:bodyPr>
            <a:normAutofit/>
          </a:bodyPr>
          <a:lstStyle/>
          <a:p>
            <a:r>
              <a:rPr lang="hr-HR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Članstvo u EU stalno se širi.</a:t>
            </a:r>
            <a:endParaRPr lang="hr-HR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082" y="-38638"/>
            <a:ext cx="9010919" cy="6890704"/>
          </a:xfrm>
        </p:spPr>
      </p:pic>
    </p:spTree>
    <p:extLst>
      <p:ext uri="{BB962C8B-B14F-4D97-AF65-F5344CB8AC3E}">
        <p14:creationId xmlns:p14="http://schemas.microsoft.com/office/powerpoint/2010/main" val="137993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8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0"/>
            <a:ext cx="5181600" cy="39624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25004" y="618186"/>
            <a:ext cx="7083380" cy="60788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000" dirty="0" smtClean="0">
                <a:solidFill>
                  <a:srgbClr val="FFCC00"/>
                </a:solidFill>
              </a:rPr>
              <a:t>EU – nastala kao rezultat procesa suradnje i integracije</a:t>
            </a:r>
          </a:p>
          <a:p>
            <a:pPr lvl="1"/>
            <a:r>
              <a:rPr lang="hr-HR" sz="2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1951. godine – Europska zajednica za ugljen i čelik </a:t>
            </a:r>
          </a:p>
          <a:p>
            <a:pPr marL="457200" lvl="1" indent="0">
              <a:buNone/>
            </a:pPr>
            <a:endParaRPr lang="hr-HR" sz="2800" b="1" dirty="0" smtClean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r>
              <a:rPr lang="hr-HR" sz="2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DRŽAVE OSNIVAČICE:</a:t>
            </a:r>
          </a:p>
          <a:p>
            <a:pPr marL="457200" lvl="1" indent="0">
              <a:buNone/>
            </a:pPr>
            <a:endParaRPr lang="hr-HR" sz="2800" b="1" dirty="0" smtClean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hr-HR" sz="2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FRANCUSKA</a:t>
            </a:r>
          </a:p>
          <a:p>
            <a:pPr lvl="1"/>
            <a:r>
              <a:rPr lang="hr-HR" sz="2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BELGIJA</a:t>
            </a:r>
          </a:p>
          <a:p>
            <a:pPr lvl="1"/>
            <a:r>
              <a:rPr lang="hr-HR" sz="2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LUKSEMBURG</a:t>
            </a:r>
          </a:p>
          <a:p>
            <a:pPr lvl="1"/>
            <a:r>
              <a:rPr lang="hr-HR" sz="2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NJEMAČKA</a:t>
            </a:r>
          </a:p>
          <a:p>
            <a:pPr lvl="1"/>
            <a:r>
              <a:rPr lang="hr-HR" sz="2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ITALIJA</a:t>
            </a:r>
          </a:p>
          <a:p>
            <a:pPr lvl="1"/>
            <a:r>
              <a:rPr lang="hr-HR" sz="2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NIZOZEMSKA</a:t>
            </a:r>
            <a:endParaRPr lang="hr-HR" dirty="0" smtClean="0">
              <a:solidFill>
                <a:srgbClr val="FFCC00"/>
              </a:solidFill>
            </a:endParaRPr>
          </a:p>
          <a:p>
            <a:pPr lvl="1"/>
            <a:endParaRPr lang="hr-HR" dirty="0">
              <a:solidFill>
                <a:srgbClr val="FFCC00"/>
              </a:solidFill>
            </a:endParaRPr>
          </a:p>
          <a:p>
            <a:pPr lvl="1"/>
            <a:endParaRPr lang="hr-HR" dirty="0" smtClean="0">
              <a:solidFill>
                <a:srgbClr val="FFCC00"/>
              </a:solidFill>
            </a:endParaRPr>
          </a:p>
          <a:p>
            <a:pPr lvl="1"/>
            <a:endParaRPr lang="hr-HR" dirty="0">
              <a:solidFill>
                <a:srgbClr val="FFCC00"/>
              </a:solidFill>
            </a:endParaRPr>
          </a:p>
          <a:p>
            <a:pPr lvl="1"/>
            <a:endParaRPr lang="hr-HR" dirty="0" smtClean="0">
              <a:solidFill>
                <a:srgbClr val="FFCC00"/>
              </a:solidFill>
            </a:endParaRPr>
          </a:p>
          <a:p>
            <a:endParaRPr lang="hr-HR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4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8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8"/>
          <a:stretch/>
        </p:blipFill>
        <p:spPr>
          <a:xfrm>
            <a:off x="0" y="0"/>
            <a:ext cx="7264463" cy="6858000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421450" y="1326523"/>
            <a:ext cx="4770550" cy="3849152"/>
          </a:xfrm>
        </p:spPr>
        <p:txBody>
          <a:bodyPr/>
          <a:lstStyle/>
          <a:p>
            <a:r>
              <a:rPr lang="hr-HR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država osnivačica</a:t>
            </a:r>
          </a:p>
          <a:p>
            <a:r>
              <a:rPr lang="hr-HR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Rimski ugovor</a:t>
            </a:r>
          </a:p>
          <a:p>
            <a:pPr lvl="1"/>
            <a:r>
              <a:rPr lang="hr-HR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Europska ekonomska zajednica</a:t>
            </a:r>
          </a:p>
          <a:p>
            <a:pPr lvl="1"/>
            <a:r>
              <a:rPr lang="hr-HR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Europska zajednica za atomsku energiju</a:t>
            </a:r>
          </a:p>
          <a:p>
            <a:pPr lvl="1"/>
            <a:endParaRPr lang="hr-HR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52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8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4"/>
          <a:stretch/>
        </p:blipFill>
        <p:spPr>
          <a:xfrm>
            <a:off x="154545" y="0"/>
            <a:ext cx="7024933" cy="6858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89442" y="1184856"/>
            <a:ext cx="4648974" cy="4482441"/>
          </a:xfrm>
        </p:spPr>
        <p:txBody>
          <a:bodyPr/>
          <a:lstStyle/>
          <a:p>
            <a:r>
              <a:rPr lang="hr-HR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 članice Europske zajednice</a:t>
            </a:r>
          </a:p>
          <a:p>
            <a:pPr marL="0" indent="0">
              <a:buNone/>
            </a:pPr>
            <a:endParaRPr lang="hr-HR" b="1" dirty="0" smtClean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556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8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4"/>
          <a:stretch/>
        </p:blipFill>
        <p:spPr>
          <a:xfrm>
            <a:off x="4262907" y="0"/>
            <a:ext cx="7034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8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0"/>
          <a:stretch/>
        </p:blipFill>
        <p:spPr>
          <a:xfrm>
            <a:off x="811368" y="0"/>
            <a:ext cx="701860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7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8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0"/>
          <a:stretch/>
        </p:blipFill>
        <p:spPr>
          <a:xfrm>
            <a:off x="4533363" y="0"/>
            <a:ext cx="70812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6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8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6"/>
          <a:stretch/>
        </p:blipFill>
        <p:spPr>
          <a:xfrm>
            <a:off x="584616" y="0"/>
            <a:ext cx="7083378" cy="686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2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8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9"/>
          <a:stretch/>
        </p:blipFill>
        <p:spPr>
          <a:xfrm>
            <a:off x="4272196" y="0"/>
            <a:ext cx="708180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1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596" y="0"/>
            <a:ext cx="4930462" cy="700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9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8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9"/>
          <a:stretch/>
        </p:blipFill>
        <p:spPr>
          <a:xfrm>
            <a:off x="884419" y="-5660"/>
            <a:ext cx="7105338" cy="686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49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504" y="-38636"/>
            <a:ext cx="8867683" cy="6781169"/>
          </a:xfrm>
          <a:prstGeom prst="rect">
            <a:avLst/>
          </a:prstGeom>
          <a:ln>
            <a:noFill/>
          </a:ln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4103" y="1864261"/>
            <a:ext cx="6373969" cy="5054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3000" b="1" dirty="0" smtClean="0">
                <a:solidFill>
                  <a:srgbClr val="0828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Europska unija danas broji 28 članica.</a:t>
            </a:r>
            <a:endParaRPr lang="hr-HR" sz="3000" b="1" dirty="0">
              <a:solidFill>
                <a:srgbClr val="0828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778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174" y="187817"/>
            <a:ext cx="5911404" cy="667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81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8802" y="344555"/>
            <a:ext cx="8627773" cy="63423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b="1" dirty="0" smtClean="0">
                <a:solidFill>
                  <a:srgbClr val="0828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Bruxelles – glavni grad Belgije i glavni grad Europske unije</a:t>
            </a:r>
            <a:endParaRPr lang="hr-HR" b="1" dirty="0">
              <a:solidFill>
                <a:srgbClr val="0828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626" y="1107745"/>
            <a:ext cx="8368048" cy="5123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161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4408" y="447585"/>
            <a:ext cx="6850488" cy="14842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000" b="1" dirty="0" smtClean="0">
                <a:solidFill>
                  <a:srgbClr val="0828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Geslo EU-a: </a:t>
            </a:r>
            <a:endParaRPr lang="hr-HR" sz="4500" b="1" dirty="0">
              <a:solidFill>
                <a:srgbClr val="0828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r-HR" sz="4500" b="1" dirty="0" smtClean="0">
                <a:solidFill>
                  <a:srgbClr val="0828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„Ujedinjeni u različitosti”</a:t>
            </a:r>
            <a:endParaRPr lang="hr-HR" sz="4500" b="1" dirty="0">
              <a:solidFill>
                <a:srgbClr val="0828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716" y="1691690"/>
            <a:ext cx="6583187" cy="4940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23929" y="3936171"/>
            <a:ext cx="3439733" cy="14600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000" b="1" dirty="0" smtClean="0">
                <a:solidFill>
                  <a:srgbClr val="0828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 Europe: </a:t>
            </a:r>
          </a:p>
          <a:p>
            <a:pPr marL="0" indent="0">
              <a:buNone/>
            </a:pPr>
            <a:r>
              <a:rPr lang="hr-HR" sz="4500" b="1" dirty="0" smtClean="0">
                <a:solidFill>
                  <a:srgbClr val="0828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svibnja</a:t>
            </a:r>
            <a:endParaRPr lang="hr-HR" sz="4500" b="1" dirty="0">
              <a:solidFill>
                <a:srgbClr val="0828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36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4432" y="5373754"/>
            <a:ext cx="6850488" cy="14842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500" b="1" dirty="0" smtClean="0">
                <a:solidFill>
                  <a:srgbClr val="0828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Republika Hrvatska – </a:t>
            </a:r>
            <a:endParaRPr lang="hr-HR" sz="3000" b="1" dirty="0" smtClean="0">
              <a:solidFill>
                <a:srgbClr val="0828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r-HR" sz="3000" b="1" dirty="0" smtClean="0">
                <a:solidFill>
                  <a:srgbClr val="0828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članica EU-a od </a:t>
            </a:r>
            <a:r>
              <a:rPr lang="hr-HR" sz="4500" b="1" dirty="0" smtClean="0">
                <a:solidFill>
                  <a:srgbClr val="0828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srpnja 2013. </a:t>
            </a:r>
            <a:endParaRPr lang="hr-HR" sz="4500" b="1" dirty="0">
              <a:solidFill>
                <a:srgbClr val="0828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359" y="1378658"/>
            <a:ext cx="5170634" cy="2789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80" y="353776"/>
            <a:ext cx="6330509" cy="483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9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46493" y="2186997"/>
            <a:ext cx="3908738" cy="1572096"/>
          </a:xfrm>
          <a:prstGeom prst="ellipse">
            <a:avLst/>
          </a:prstGeom>
          <a:solidFill>
            <a:srgbClr val="0828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000" dirty="0" smtClean="0"/>
              <a:t>Europska unija </a:t>
            </a:r>
          </a:p>
          <a:p>
            <a:pPr algn="ctr"/>
            <a:r>
              <a:rPr lang="hr-HR" sz="3000" dirty="0" smtClean="0"/>
              <a:t>EU</a:t>
            </a:r>
            <a:endParaRPr lang="hr-HR" sz="3000" dirty="0"/>
          </a:p>
        </p:txBody>
      </p:sp>
      <p:sp>
        <p:nvSpPr>
          <p:cNvPr id="3" name="Oval 2"/>
          <p:cNvSpPr/>
          <p:nvPr/>
        </p:nvSpPr>
        <p:spPr>
          <a:xfrm>
            <a:off x="144889" y="2669851"/>
            <a:ext cx="3284113" cy="1287887"/>
          </a:xfrm>
          <a:prstGeom prst="ellipse">
            <a:avLst/>
          </a:prstGeom>
          <a:solidFill>
            <a:srgbClr val="0828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500" dirty="0" smtClean="0"/>
              <a:t>Bruxelles – glavni grad EU-a</a:t>
            </a:r>
            <a:endParaRPr lang="hr-HR" sz="2500" dirty="0"/>
          </a:p>
        </p:txBody>
      </p:sp>
      <p:sp>
        <p:nvSpPr>
          <p:cNvPr id="4" name="Oval 3"/>
          <p:cNvSpPr/>
          <p:nvPr/>
        </p:nvSpPr>
        <p:spPr>
          <a:xfrm>
            <a:off x="8040710" y="3594029"/>
            <a:ext cx="3309871" cy="1148537"/>
          </a:xfrm>
          <a:prstGeom prst="ellipse">
            <a:avLst/>
          </a:prstGeom>
          <a:solidFill>
            <a:srgbClr val="0828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500" dirty="0" smtClean="0"/>
              <a:t>28 država članica</a:t>
            </a:r>
          </a:p>
        </p:txBody>
      </p:sp>
      <p:sp>
        <p:nvSpPr>
          <p:cNvPr id="5" name="Oval 4"/>
          <p:cNvSpPr/>
          <p:nvPr/>
        </p:nvSpPr>
        <p:spPr>
          <a:xfrm>
            <a:off x="882198" y="498556"/>
            <a:ext cx="3748829" cy="1290235"/>
          </a:xfrm>
          <a:prstGeom prst="ellipse">
            <a:avLst/>
          </a:prstGeom>
          <a:solidFill>
            <a:srgbClr val="0828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500" dirty="0" smtClean="0"/>
              <a:t>Euro – jedinstveni europski novac</a:t>
            </a:r>
            <a:endParaRPr lang="hr-HR" sz="2500" dirty="0"/>
          </a:p>
        </p:txBody>
      </p:sp>
      <p:sp>
        <p:nvSpPr>
          <p:cNvPr id="6" name="Oval 5"/>
          <p:cNvSpPr/>
          <p:nvPr/>
        </p:nvSpPr>
        <p:spPr>
          <a:xfrm>
            <a:off x="3942547" y="4305136"/>
            <a:ext cx="3606083" cy="1341549"/>
          </a:xfrm>
          <a:prstGeom prst="ellipse">
            <a:avLst/>
          </a:prstGeom>
          <a:solidFill>
            <a:srgbClr val="0828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500" dirty="0" smtClean="0"/>
              <a:t>zajednica nekih europskih zemalja</a:t>
            </a:r>
          </a:p>
        </p:txBody>
      </p:sp>
      <p:sp>
        <p:nvSpPr>
          <p:cNvPr id="7" name="Oval 6"/>
          <p:cNvSpPr/>
          <p:nvPr/>
        </p:nvSpPr>
        <p:spPr>
          <a:xfrm>
            <a:off x="7323786" y="1310826"/>
            <a:ext cx="2371860" cy="817541"/>
          </a:xfrm>
          <a:prstGeom prst="ellipse">
            <a:avLst/>
          </a:prstGeom>
          <a:solidFill>
            <a:srgbClr val="0828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500" dirty="0" smtClean="0"/>
              <a:t>Simboli </a:t>
            </a:r>
            <a:endParaRPr lang="hr-HR" sz="2500" dirty="0"/>
          </a:p>
        </p:txBody>
      </p:sp>
      <p:sp>
        <p:nvSpPr>
          <p:cNvPr id="8" name="Oval 7"/>
          <p:cNvSpPr/>
          <p:nvPr/>
        </p:nvSpPr>
        <p:spPr>
          <a:xfrm>
            <a:off x="9827083" y="1960239"/>
            <a:ext cx="2255948" cy="749190"/>
          </a:xfrm>
          <a:prstGeom prst="ellipse">
            <a:avLst/>
          </a:prstGeom>
          <a:solidFill>
            <a:srgbClr val="0828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500" dirty="0" smtClean="0"/>
              <a:t>Zastava  </a:t>
            </a:r>
            <a:endParaRPr lang="hr-HR" sz="2500" dirty="0"/>
          </a:p>
        </p:txBody>
      </p:sp>
      <p:sp>
        <p:nvSpPr>
          <p:cNvPr id="9" name="Oval 8"/>
          <p:cNvSpPr/>
          <p:nvPr/>
        </p:nvSpPr>
        <p:spPr>
          <a:xfrm>
            <a:off x="9304986" y="203400"/>
            <a:ext cx="2657339" cy="984430"/>
          </a:xfrm>
          <a:prstGeom prst="ellipse">
            <a:avLst/>
          </a:prstGeom>
          <a:solidFill>
            <a:srgbClr val="0828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500" dirty="0" smtClean="0"/>
              <a:t>Himna – </a:t>
            </a:r>
            <a:r>
              <a:rPr lang="hr-HR" sz="2500" i="1" dirty="0" smtClean="0"/>
              <a:t>Oda radosti </a:t>
            </a:r>
            <a:endParaRPr lang="hr-HR" sz="2500" i="1" dirty="0"/>
          </a:p>
        </p:txBody>
      </p:sp>
      <p:sp>
        <p:nvSpPr>
          <p:cNvPr id="11" name="Oval 10"/>
          <p:cNvSpPr/>
          <p:nvPr/>
        </p:nvSpPr>
        <p:spPr>
          <a:xfrm>
            <a:off x="9162245" y="5092897"/>
            <a:ext cx="2942823" cy="1044566"/>
          </a:xfrm>
          <a:prstGeom prst="ellipse">
            <a:avLst/>
          </a:prstGeom>
          <a:solidFill>
            <a:srgbClr val="0828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500" dirty="0" smtClean="0"/>
              <a:t>Hrvatska – 1. srpnja 2013.</a:t>
            </a:r>
            <a:endParaRPr lang="hr-HR" sz="2500" dirty="0"/>
          </a:p>
        </p:txBody>
      </p:sp>
      <p:sp>
        <p:nvSpPr>
          <p:cNvPr id="12" name="Oval 11"/>
          <p:cNvSpPr/>
          <p:nvPr/>
        </p:nvSpPr>
        <p:spPr>
          <a:xfrm>
            <a:off x="144889" y="4802416"/>
            <a:ext cx="3728433" cy="1569074"/>
          </a:xfrm>
          <a:prstGeom prst="ellipse">
            <a:avLst/>
          </a:prstGeom>
          <a:solidFill>
            <a:srgbClr val="0828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500" dirty="0" smtClean="0"/>
              <a:t>Jezici zemalja članica su službeni jezici EU-a</a:t>
            </a:r>
            <a:endParaRPr lang="hr-HR" sz="2500" dirty="0"/>
          </a:p>
        </p:txBody>
      </p:sp>
      <p:cxnSp>
        <p:nvCxnSpPr>
          <p:cNvPr id="14" name="Straight Connector 13"/>
          <p:cNvCxnSpPr>
            <a:stCxn id="5" idx="5"/>
          </p:cNvCxnSpPr>
          <p:nvPr/>
        </p:nvCxnSpPr>
        <p:spPr>
          <a:xfrm>
            <a:off x="4082024" y="1599840"/>
            <a:ext cx="549003" cy="734994"/>
          </a:xfrm>
          <a:prstGeom prst="line">
            <a:avLst/>
          </a:prstGeom>
          <a:ln w="38100">
            <a:solidFill>
              <a:srgbClr val="082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" idx="7"/>
            <a:endCxn id="7" idx="3"/>
          </p:cNvCxnSpPr>
          <p:nvPr/>
        </p:nvCxnSpPr>
        <p:spPr>
          <a:xfrm flipV="1">
            <a:off x="7182810" y="2008641"/>
            <a:ext cx="488327" cy="408584"/>
          </a:xfrm>
          <a:prstGeom prst="line">
            <a:avLst/>
          </a:prstGeom>
          <a:ln w="38100">
            <a:solidFill>
              <a:srgbClr val="082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323786" y="3301825"/>
            <a:ext cx="1232003" cy="606845"/>
          </a:xfrm>
          <a:prstGeom prst="line">
            <a:avLst/>
          </a:prstGeom>
          <a:ln w="38100">
            <a:solidFill>
              <a:srgbClr val="082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8918081" y="885632"/>
            <a:ext cx="677159" cy="561902"/>
          </a:xfrm>
          <a:prstGeom prst="line">
            <a:avLst/>
          </a:prstGeom>
          <a:ln w="38100">
            <a:solidFill>
              <a:srgbClr val="082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499234" y="1820397"/>
            <a:ext cx="771663" cy="239978"/>
          </a:xfrm>
          <a:prstGeom prst="line">
            <a:avLst/>
          </a:prstGeom>
          <a:ln w="38100">
            <a:solidFill>
              <a:srgbClr val="082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827231" y="3624196"/>
            <a:ext cx="55732" cy="998578"/>
          </a:xfrm>
          <a:prstGeom prst="line">
            <a:avLst/>
          </a:prstGeom>
          <a:ln w="38100">
            <a:solidFill>
              <a:srgbClr val="082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166694" y="3064791"/>
            <a:ext cx="915330" cy="114721"/>
          </a:xfrm>
          <a:prstGeom prst="line">
            <a:avLst/>
          </a:prstGeom>
          <a:ln w="38100">
            <a:solidFill>
              <a:srgbClr val="082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789619" y="3526416"/>
            <a:ext cx="1652522" cy="1474645"/>
          </a:xfrm>
          <a:prstGeom prst="line">
            <a:avLst/>
          </a:prstGeom>
          <a:ln w="38100">
            <a:solidFill>
              <a:srgbClr val="082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0441927" y="4391899"/>
            <a:ext cx="383455" cy="701334"/>
          </a:xfrm>
          <a:prstGeom prst="line">
            <a:avLst/>
          </a:prstGeom>
          <a:ln w="38100">
            <a:solidFill>
              <a:srgbClr val="082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84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2000" b="-8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2345" y="2518043"/>
            <a:ext cx="4581378" cy="2440818"/>
          </a:xfrm>
        </p:spPr>
        <p:txBody>
          <a:bodyPr>
            <a:noAutofit/>
          </a:bodyPr>
          <a:lstStyle/>
          <a:p>
            <a:r>
              <a:rPr lang="hr-HR" sz="90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Europska unija</a:t>
            </a:r>
            <a:endParaRPr lang="hr-HR" sz="90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415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2000" b="-8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2250" y="2193923"/>
            <a:ext cx="5492262" cy="1365202"/>
          </a:xfrm>
        </p:spPr>
        <p:txBody>
          <a:bodyPr>
            <a:normAutofit/>
          </a:bodyPr>
          <a:lstStyle/>
          <a:p>
            <a:r>
              <a:rPr lang="hr-HR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Europska unija</a:t>
            </a:r>
            <a:endParaRPr lang="hr-HR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87505" y="3699802"/>
            <a:ext cx="7644618" cy="1744395"/>
          </a:xfrm>
        </p:spPr>
        <p:txBody>
          <a:bodyPr>
            <a:normAutofit/>
          </a:bodyPr>
          <a:lstStyle/>
          <a:p>
            <a:r>
              <a:rPr lang="hr-HR" sz="3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zajednica nekih europskih zemalja</a:t>
            </a:r>
            <a:endParaRPr lang="hr-HR" sz="3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108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8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387" y="485995"/>
            <a:ext cx="10515600" cy="1325563"/>
          </a:xfrm>
        </p:spPr>
        <p:txBody>
          <a:bodyPr>
            <a:normAutofit/>
          </a:bodyPr>
          <a:lstStyle/>
          <a:p>
            <a:r>
              <a:rPr lang="hr-HR" sz="5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Europska unija</a:t>
            </a:r>
            <a:endParaRPr lang="hr-HR" sz="5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3621" y="1980370"/>
            <a:ext cx="10515600" cy="4351338"/>
          </a:xfrm>
        </p:spPr>
        <p:txBody>
          <a:bodyPr/>
          <a:lstStyle/>
          <a:p>
            <a:r>
              <a:rPr lang="hr-HR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STANOVNICI </a:t>
            </a:r>
          </a:p>
          <a:p>
            <a:pPr lvl="1"/>
            <a:r>
              <a:rPr lang="hr-HR" sz="3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putovanje</a:t>
            </a:r>
          </a:p>
          <a:p>
            <a:pPr lvl="1"/>
            <a:r>
              <a:rPr lang="hr-HR" sz="3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školovanje</a:t>
            </a:r>
          </a:p>
          <a:p>
            <a:pPr lvl="1"/>
            <a:r>
              <a:rPr lang="hr-HR" sz="3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posao</a:t>
            </a:r>
          </a:p>
          <a:p>
            <a:pPr marL="457200" lvl="1" indent="0">
              <a:buNone/>
            </a:pPr>
            <a:endParaRPr lang="hr-HR" sz="3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hr-HR" sz="3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Svaki stanovnik Europske unije državljanin je svoje države, ali i Europske unije</a:t>
            </a:r>
          </a:p>
          <a:p>
            <a:pPr lvl="1"/>
            <a:endParaRPr lang="hr-HR" dirty="0" smtClean="0"/>
          </a:p>
          <a:p>
            <a:pPr lvl="1"/>
            <a:endParaRPr lang="hr-HR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166" y="0"/>
            <a:ext cx="5645834" cy="431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7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8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9380" y="791115"/>
            <a:ext cx="5112435" cy="1300602"/>
          </a:xfrm>
        </p:spPr>
        <p:txBody>
          <a:bodyPr>
            <a:normAutofit/>
          </a:bodyPr>
          <a:lstStyle/>
          <a:p>
            <a:r>
              <a:rPr lang="hr-HR" sz="5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DRŽAVE ČLANICE</a:t>
            </a:r>
            <a:endParaRPr lang="hr-HR" sz="5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95424" y="2363371"/>
            <a:ext cx="9101798" cy="3291841"/>
          </a:xfrm>
        </p:spPr>
        <p:txBody>
          <a:bodyPr>
            <a:normAutofit/>
          </a:bodyPr>
          <a:lstStyle/>
          <a:p>
            <a:pPr lvl="1"/>
            <a:r>
              <a:rPr lang="hr-HR" sz="3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zadržavaju svoje državne simbole i svoj jezik</a:t>
            </a:r>
          </a:p>
          <a:p>
            <a:pPr lvl="1"/>
            <a:r>
              <a:rPr lang="hr-HR" sz="3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nema svoj posebni jezik</a:t>
            </a:r>
            <a:endParaRPr lang="hr-HR" sz="3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hr-HR" sz="35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hr-HR" sz="3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hr-HR" sz="3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svi jezici kojima se govori u zemljama članicama SLUŽBENI su JEZICI Europske unije</a:t>
            </a:r>
          </a:p>
          <a:p>
            <a:pPr lvl="1"/>
            <a:endParaRPr lang="hr-HR" sz="3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hr-HR" sz="35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hr-HR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544" y="0"/>
            <a:ext cx="5065930" cy="387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4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2000" b="-8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1153" y="2363013"/>
            <a:ext cx="7194454" cy="1313363"/>
          </a:xfrm>
        </p:spPr>
        <p:txBody>
          <a:bodyPr>
            <a:normAutofit/>
          </a:bodyPr>
          <a:lstStyle/>
          <a:p>
            <a:r>
              <a:rPr lang="hr-HR" sz="5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EUROPSKA UNIJA - simboli</a:t>
            </a:r>
            <a:endParaRPr lang="hr-HR" sz="5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259" y="3148343"/>
            <a:ext cx="7881871" cy="2325178"/>
          </a:xfrm>
        </p:spPr>
        <p:txBody>
          <a:bodyPr>
            <a:normAutofit fontScale="92500"/>
          </a:bodyPr>
          <a:lstStyle/>
          <a:p>
            <a:pPr marL="457200" lvl="1" indent="0">
              <a:buNone/>
            </a:pPr>
            <a:endParaRPr lang="hr-HR" sz="35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hr-HR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HIMNA – </a:t>
            </a:r>
            <a:r>
              <a:rPr lang="hr-HR" sz="6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Oda radosti</a:t>
            </a:r>
          </a:p>
          <a:p>
            <a:pPr lvl="2"/>
            <a:r>
              <a:rPr lang="hr-HR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ZASTAVA </a:t>
            </a:r>
            <a:endParaRPr lang="hr-HR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hr-HR" sz="35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387334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9745" y="5831059"/>
            <a:ext cx="11467399" cy="1026941"/>
          </a:xfrm>
        </p:spPr>
        <p:txBody>
          <a:bodyPr>
            <a:normAutofit/>
          </a:bodyPr>
          <a:lstStyle/>
          <a:p>
            <a:pPr marL="914400" lvl="2" indent="0" algn="ctr">
              <a:buNone/>
            </a:pPr>
            <a:r>
              <a:rPr lang="hr-HR" sz="3200" b="1" dirty="0" smtClean="0">
                <a:solidFill>
                  <a:srgbClr val="223C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ZASTAVA – simbolizira ujedinjenost europskih naroda i zemalja u jednu zajednicu </a:t>
            </a:r>
            <a:endParaRPr lang="hr-HR" sz="3200" b="1" dirty="0">
              <a:solidFill>
                <a:srgbClr val="223C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hr-HR" sz="35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hr-HR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554" y="119921"/>
            <a:ext cx="8398413" cy="559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8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0492" y="294728"/>
            <a:ext cx="9101798" cy="111434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hr-HR" sz="4500" b="1" dirty="0" smtClean="0">
                <a:solidFill>
                  <a:srgbClr val="0828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 – jedinstveni europski novac</a:t>
            </a:r>
            <a:endParaRPr lang="hr-HR" sz="4500" b="1" dirty="0">
              <a:solidFill>
                <a:srgbClr val="0828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hr-HR" sz="35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hr-HR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13" y="1409075"/>
            <a:ext cx="4871471" cy="46391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246" y="1636302"/>
            <a:ext cx="5779437" cy="433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3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215</Words>
  <Application>Microsoft Office PowerPoint</Application>
  <PresentationFormat>Widescreen</PresentationFormat>
  <Paragraphs>63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Legenda...</vt:lpstr>
      <vt:lpstr>PowerPoint Presentation</vt:lpstr>
      <vt:lpstr>Europska unija</vt:lpstr>
      <vt:lpstr>Europska unija</vt:lpstr>
      <vt:lpstr>Europska unija</vt:lpstr>
      <vt:lpstr>DRŽAVE ČLANICE</vt:lpstr>
      <vt:lpstr>EUROPSKA UNIJA - simboli</vt:lpstr>
      <vt:lpstr>PowerPoint Presentation</vt:lpstr>
      <vt:lpstr>PowerPoint Presentation</vt:lpstr>
      <vt:lpstr>PowerPoint Presentation</vt:lpstr>
      <vt:lpstr>Članstvo u EU stalno se širi.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Europska unija</dc:title>
  <dc:creator>Martina</dc:creator>
  <cp:lastModifiedBy>Martina</cp:lastModifiedBy>
  <cp:revision>25</cp:revision>
  <dcterms:created xsi:type="dcterms:W3CDTF">2015-03-09T18:56:34Z</dcterms:created>
  <dcterms:modified xsi:type="dcterms:W3CDTF">2015-03-11T20:13:54Z</dcterms:modified>
</cp:coreProperties>
</file>