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588EAA39-0746-4948-BED0-9D53E8C43BED}" type="datetimeFigureOut">
              <a:rPr lang="hr-HR" smtClean="0"/>
              <a:t>9.7.2016.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6069390-1BE9-4213-9FD0-26F3CC317483}" type="slidenum">
              <a:rPr lang="hr-HR" smtClean="0"/>
              <a:t>‹#›</a:t>
            </a:fld>
            <a:endParaRPr lang="hr-HR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A39-0746-4948-BED0-9D53E8C43BED}" type="datetimeFigureOut">
              <a:rPr lang="hr-HR" smtClean="0"/>
              <a:t>9.7.2016.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9390-1BE9-4213-9FD0-26F3CC31748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A39-0746-4948-BED0-9D53E8C43BED}" type="datetimeFigureOut">
              <a:rPr lang="hr-HR" smtClean="0"/>
              <a:t>9.7.2016.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9390-1BE9-4213-9FD0-26F3CC31748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A39-0746-4948-BED0-9D53E8C43BED}" type="datetimeFigureOut">
              <a:rPr lang="hr-HR" smtClean="0"/>
              <a:t>9.7.2016.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9390-1BE9-4213-9FD0-26F3CC31748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A39-0746-4948-BED0-9D53E8C43BED}" type="datetimeFigureOut">
              <a:rPr lang="hr-HR" smtClean="0"/>
              <a:t>9.7.2016.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9390-1BE9-4213-9FD0-26F3CC31748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A39-0746-4948-BED0-9D53E8C43BED}" type="datetimeFigureOut">
              <a:rPr lang="hr-HR" smtClean="0"/>
              <a:t>9.7.2016.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9390-1BE9-4213-9FD0-26F3CC317483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A39-0746-4948-BED0-9D53E8C43BED}" type="datetimeFigureOut">
              <a:rPr lang="hr-HR" smtClean="0"/>
              <a:t>9.7.2016.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9390-1BE9-4213-9FD0-26F3CC317483}" type="slidenum">
              <a:rPr lang="hr-HR" smtClean="0"/>
              <a:t>‹#›</a:t>
            </a:fld>
            <a:endParaRPr lang="hr-HR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A39-0746-4948-BED0-9D53E8C43BED}" type="datetimeFigureOut">
              <a:rPr lang="hr-HR" smtClean="0"/>
              <a:t>9.7.2016.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9390-1BE9-4213-9FD0-26F3CC31748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A39-0746-4948-BED0-9D53E8C43BED}" type="datetimeFigureOut">
              <a:rPr lang="hr-HR" smtClean="0"/>
              <a:t>9.7.2016.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9390-1BE9-4213-9FD0-26F3CC31748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A39-0746-4948-BED0-9D53E8C43BED}" type="datetimeFigureOut">
              <a:rPr lang="hr-HR" smtClean="0"/>
              <a:t>9.7.2016.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9390-1BE9-4213-9FD0-26F3CC31748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AA39-0746-4948-BED0-9D53E8C43BED}" type="datetimeFigureOut">
              <a:rPr lang="hr-HR" smtClean="0"/>
              <a:t>9.7.2016.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9390-1BE9-4213-9FD0-26F3CC31748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588EAA39-0746-4948-BED0-9D53E8C43BED}" type="datetimeFigureOut">
              <a:rPr lang="hr-HR" smtClean="0"/>
              <a:t>9.7.2016.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26069390-1BE9-4213-9FD0-26F3CC317483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duza.carnet.hr/index.php/media/watch/461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package" Target="../embeddings/Microsoft_Word_Document1.doc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Dokumentarni film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Hrvatski jezik, medijska kultura, 4.razred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940210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 smtClean="0"/>
              <a:t>Povijest hrvatske zastave i himne</a:t>
            </a:r>
            <a:r>
              <a:rPr lang="hr-HR" dirty="0"/>
              <a:t/>
            </a:r>
            <a:br>
              <a:rPr lang="hr-HR" dirty="0"/>
            </a:br>
            <a:r>
              <a:rPr lang="hr-HR" sz="2000" dirty="0">
                <a:hlinkClick r:id="rId2"/>
              </a:rPr>
              <a:t>https://meduza.carnet.hr/index.php/media/watch/4611</a:t>
            </a:r>
            <a:r>
              <a:rPr lang="hr-HR" dirty="0"/>
              <a:t/>
            </a:r>
            <a:br>
              <a:rPr lang="hr-HR" dirty="0"/>
            </a:br>
            <a:endParaRPr lang="hr-HR" sz="2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Pogledajmo </a:t>
            </a:r>
            <a:r>
              <a:rPr lang="hr-HR" dirty="0" smtClean="0"/>
              <a:t>film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4421729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Dokumentarni film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dirty="0">
                <a:solidFill>
                  <a:schemeClr val="tx1"/>
                </a:solidFill>
              </a:rPr>
              <a:t>Povijest hrvatske zastave i himne</a:t>
            </a: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r>
              <a:rPr lang="hr-HR" dirty="0">
                <a:solidFill>
                  <a:schemeClr val="tx1"/>
                </a:solidFill>
              </a:rPr>
              <a:t>scenarij: Jelena </a:t>
            </a:r>
            <a:r>
              <a:rPr lang="hr-HR" dirty="0" err="1">
                <a:solidFill>
                  <a:schemeClr val="tx1"/>
                </a:solidFill>
              </a:rPr>
              <a:t>Borošak</a:t>
            </a:r>
            <a:r>
              <a:rPr lang="hr-HR" dirty="0">
                <a:solidFill>
                  <a:schemeClr val="tx1"/>
                </a:solidFill>
              </a:rPr>
              <a:t>-</a:t>
            </a:r>
            <a:r>
              <a:rPr lang="hr-HR" dirty="0" err="1">
                <a:solidFill>
                  <a:schemeClr val="tx1"/>
                </a:solidFill>
              </a:rPr>
              <a:t>Marijanović</a:t>
            </a:r>
            <a:endParaRPr lang="hr-HR" dirty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  <a:p>
            <a:r>
              <a:rPr lang="hr-HR" dirty="0">
                <a:solidFill>
                  <a:schemeClr val="tx1"/>
                </a:solidFill>
              </a:rPr>
              <a:t>režija: Jelena Rajković</a:t>
            </a:r>
          </a:p>
          <a:p>
            <a:endParaRPr lang="hr-HR" dirty="0">
              <a:solidFill>
                <a:schemeClr val="tx1"/>
              </a:solidFill>
            </a:endParaRPr>
          </a:p>
          <a:p>
            <a:r>
              <a:rPr lang="hr-HR" dirty="0">
                <a:solidFill>
                  <a:schemeClr val="tx1"/>
                </a:solidFill>
              </a:rPr>
              <a:t>trajanje: 13 minuta</a:t>
            </a:r>
          </a:p>
          <a:p>
            <a:endParaRPr lang="hr-HR" dirty="0">
              <a:solidFill>
                <a:schemeClr val="tx1"/>
              </a:solidFill>
            </a:endParaRPr>
          </a:p>
          <a:p>
            <a:r>
              <a:rPr lang="hr-HR" dirty="0">
                <a:solidFill>
                  <a:schemeClr val="tx1"/>
                </a:solidFill>
              </a:rPr>
              <a:t>proizvodnja: </a:t>
            </a:r>
            <a:r>
              <a:rPr lang="hr-HR" dirty="0" err="1">
                <a:solidFill>
                  <a:schemeClr val="tx1"/>
                </a:solidFill>
              </a:rPr>
              <a:t>Filmoteka</a:t>
            </a:r>
            <a:r>
              <a:rPr lang="hr-HR" dirty="0">
                <a:solidFill>
                  <a:schemeClr val="tx1"/>
                </a:solidFill>
              </a:rPr>
              <a:t> 16, Zagreb</a:t>
            </a: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r>
              <a:rPr lang="hr-HR" dirty="0">
                <a:solidFill>
                  <a:schemeClr val="tx1"/>
                </a:solidFill>
              </a:rPr>
              <a:t>ostali podaci:</a:t>
            </a:r>
          </a:p>
          <a:p>
            <a:endParaRPr lang="hr-HR" dirty="0">
              <a:solidFill>
                <a:schemeClr val="tx1"/>
              </a:solidFill>
            </a:endParaRPr>
          </a:p>
          <a:p>
            <a:r>
              <a:rPr lang="hr-HR" dirty="0">
                <a:solidFill>
                  <a:schemeClr val="tx1"/>
                </a:solidFill>
              </a:rPr>
              <a:t>Ovaj video prikazuje postanak i razvoj hrvatske državne zastave od simbola banske časti do simbola hrvatskog državnog suvereniteta, a hrvatske himne od nastajanja Mihanovićeve “Lijepe naše domovine” do njezinog proglašenja hrvatskom državnom himnom. Kao i prvi od dva videozapisa o znakovlju Republike Hrvatske i ovaj se </a:t>
            </a:r>
            <a:r>
              <a:rPr lang="hr-HR" dirty="0" smtClean="0">
                <a:solidFill>
                  <a:schemeClr val="tx1"/>
                </a:solidFill>
              </a:rPr>
              <a:t>temelji </a:t>
            </a:r>
            <a:r>
              <a:rPr lang="hr-HR" dirty="0">
                <a:solidFill>
                  <a:schemeClr val="tx1"/>
                </a:solidFill>
              </a:rPr>
              <a:t>na povijesnim izvorima i njihovoj analizi. «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632942"/>
              </p:ext>
            </p:extLst>
          </p:nvPr>
        </p:nvGraphicFramePr>
        <p:xfrm>
          <a:off x="6588224" y="2132856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kument" showAsIcon="1" r:id="rId4" imgW="914400" imgH="771480" progId="Word.Document.12">
                  <p:embed/>
                </p:oleObj>
              </mc:Choice>
              <mc:Fallback>
                <p:oleObj name="Dokument" showAsIcon="1" r:id="rId4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88224" y="2132856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291272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Analiza </a:t>
            </a:r>
            <a:r>
              <a:rPr lang="hr-HR" dirty="0" err="1" smtClean="0"/>
              <a:t>odgledanog</a:t>
            </a:r>
            <a:r>
              <a:rPr lang="hr-HR" dirty="0" smtClean="0"/>
              <a:t> filma</a:t>
            </a:r>
            <a:br>
              <a:rPr lang="hr-HR" dirty="0" smtClean="0"/>
            </a:br>
            <a:r>
              <a:rPr lang="hr-HR" sz="1800" dirty="0" smtClean="0"/>
              <a:t>(učenici rade na listiću)</a:t>
            </a:r>
            <a:endParaRPr lang="hr-HR" sz="1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100" dirty="0" smtClean="0">
                <a:solidFill>
                  <a:schemeClr val="tx1"/>
                </a:solidFill>
              </a:rPr>
              <a:t>1. </a:t>
            </a:r>
            <a:r>
              <a:rPr lang="vi-VN" sz="2100" dirty="0" smtClean="0">
                <a:solidFill>
                  <a:schemeClr val="tx1"/>
                </a:solidFill>
              </a:rPr>
              <a:t>Filmska </a:t>
            </a:r>
            <a:r>
              <a:rPr lang="vi-VN" sz="2100" dirty="0">
                <a:solidFill>
                  <a:schemeClr val="tx1"/>
                </a:solidFill>
              </a:rPr>
              <a:t>vrsta, </a:t>
            </a:r>
            <a:r>
              <a:rPr lang="vi-VN" sz="2100" dirty="0" smtClean="0">
                <a:solidFill>
                  <a:schemeClr val="tx1"/>
                </a:solidFill>
              </a:rPr>
              <a:t>tema</a:t>
            </a:r>
            <a:endParaRPr lang="hr-HR" sz="21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sz="2100" dirty="0" smtClean="0">
                <a:solidFill>
                  <a:schemeClr val="tx1"/>
                </a:solidFill>
              </a:rPr>
              <a:t>2.</a:t>
            </a:r>
            <a:r>
              <a:rPr lang="vi-VN" sz="2100" dirty="0" smtClean="0">
                <a:solidFill>
                  <a:schemeClr val="tx1"/>
                </a:solidFill>
              </a:rPr>
              <a:t>Po </a:t>
            </a:r>
            <a:r>
              <a:rPr lang="vi-VN" sz="2100" dirty="0">
                <a:solidFill>
                  <a:schemeClr val="tx1"/>
                </a:solidFill>
              </a:rPr>
              <a:t>čemu možemo zaključiti da je riječ o dokumentarnome </a:t>
            </a:r>
            <a:r>
              <a:rPr lang="vi-VN" sz="2100" dirty="0" smtClean="0">
                <a:solidFill>
                  <a:schemeClr val="tx1"/>
                </a:solidFill>
              </a:rPr>
              <a:t>filmu?</a:t>
            </a:r>
            <a:endParaRPr lang="hr-HR" sz="21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sz="2100" dirty="0" smtClean="0">
                <a:solidFill>
                  <a:schemeClr val="tx1"/>
                </a:solidFill>
              </a:rPr>
              <a:t>3.</a:t>
            </a:r>
            <a:r>
              <a:rPr lang="vi-VN" sz="2100" dirty="0" smtClean="0">
                <a:solidFill>
                  <a:schemeClr val="tx1"/>
                </a:solidFill>
              </a:rPr>
              <a:t>Struktura </a:t>
            </a:r>
            <a:r>
              <a:rPr lang="vi-VN" sz="2100" dirty="0">
                <a:solidFill>
                  <a:schemeClr val="tx1"/>
                </a:solidFill>
              </a:rPr>
              <a:t>fabule</a:t>
            </a:r>
          </a:p>
          <a:p>
            <a:pPr marL="0" indent="0">
              <a:buNone/>
            </a:pPr>
            <a:r>
              <a:rPr lang="vi-VN" sz="2100" i="1" dirty="0">
                <a:solidFill>
                  <a:schemeClr val="tx1"/>
                </a:solidFill>
              </a:rPr>
              <a:t>Učenici u paru zapisuju bilješke o </a:t>
            </a:r>
            <a:r>
              <a:rPr lang="hr-HR" sz="2100" i="1" dirty="0" smtClean="0">
                <a:solidFill>
                  <a:schemeClr val="tx1"/>
                </a:solidFill>
              </a:rPr>
              <a:t>priči koju pratimo</a:t>
            </a:r>
            <a:r>
              <a:rPr lang="vi-VN" sz="2100" i="1" dirty="0" smtClean="0">
                <a:solidFill>
                  <a:schemeClr val="tx1"/>
                </a:solidFill>
              </a:rPr>
              <a:t>. </a:t>
            </a:r>
            <a:endParaRPr lang="hr-HR" sz="2100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vi-VN" sz="2100" i="1" dirty="0" smtClean="0">
                <a:solidFill>
                  <a:schemeClr val="tx1"/>
                </a:solidFill>
              </a:rPr>
              <a:t>Po </a:t>
            </a:r>
            <a:r>
              <a:rPr lang="vi-VN" sz="2100" i="1" dirty="0">
                <a:solidFill>
                  <a:schemeClr val="tx1"/>
                </a:solidFill>
              </a:rPr>
              <a:t>završetku usmeno prepričavaju </a:t>
            </a:r>
            <a:r>
              <a:rPr lang="hr-HR" sz="2100" i="1" dirty="0" smtClean="0">
                <a:solidFill>
                  <a:schemeClr val="tx1"/>
                </a:solidFill>
              </a:rPr>
              <a:t>priču </a:t>
            </a:r>
            <a:r>
              <a:rPr lang="vi-VN" sz="2100" i="1" dirty="0" smtClean="0">
                <a:solidFill>
                  <a:schemeClr val="tx1"/>
                </a:solidFill>
              </a:rPr>
              <a:t>filma.</a:t>
            </a:r>
            <a:endParaRPr lang="hr-HR" sz="2100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sz="2100" dirty="0" smtClean="0">
                <a:solidFill>
                  <a:schemeClr val="tx1"/>
                </a:solidFill>
              </a:rPr>
              <a:t>4. </a:t>
            </a:r>
            <a:r>
              <a:rPr lang="vi-VN" sz="2100" dirty="0" smtClean="0">
                <a:solidFill>
                  <a:schemeClr val="tx1"/>
                </a:solidFill>
              </a:rPr>
              <a:t>Tko </a:t>
            </a:r>
            <a:r>
              <a:rPr lang="vi-VN" sz="2100" dirty="0">
                <a:solidFill>
                  <a:schemeClr val="tx1"/>
                </a:solidFill>
              </a:rPr>
              <a:t>i što se sve pojavljuje u ovome filmu? </a:t>
            </a:r>
          </a:p>
          <a:p>
            <a:pPr marL="0" indent="0">
              <a:buNone/>
            </a:pPr>
            <a:r>
              <a:rPr lang="hr-HR" sz="2100" dirty="0" smtClean="0">
                <a:solidFill>
                  <a:schemeClr val="tx1"/>
                </a:solidFill>
              </a:rPr>
              <a:t>5. </a:t>
            </a:r>
            <a:r>
              <a:rPr lang="vi-VN" sz="2100" dirty="0" smtClean="0">
                <a:solidFill>
                  <a:schemeClr val="tx1"/>
                </a:solidFill>
              </a:rPr>
              <a:t>Iznošenje </a:t>
            </a:r>
            <a:r>
              <a:rPr lang="vi-VN" sz="2100" dirty="0">
                <a:solidFill>
                  <a:schemeClr val="tx1"/>
                </a:solidFill>
              </a:rPr>
              <a:t>ideje filma</a:t>
            </a:r>
          </a:p>
          <a:p>
            <a:pPr marL="0" indent="0">
              <a:buNone/>
            </a:pPr>
            <a:r>
              <a:rPr lang="hr-HR" sz="2100" dirty="0" smtClean="0">
                <a:solidFill>
                  <a:schemeClr val="tx1"/>
                </a:solidFill>
              </a:rPr>
              <a:t>6. </a:t>
            </a:r>
            <a:r>
              <a:rPr lang="vi-VN" sz="2100" dirty="0" smtClean="0">
                <a:solidFill>
                  <a:schemeClr val="tx1"/>
                </a:solidFill>
              </a:rPr>
              <a:t>O </a:t>
            </a:r>
            <a:r>
              <a:rPr lang="vi-VN" sz="2100" dirty="0">
                <a:solidFill>
                  <a:schemeClr val="tx1"/>
                </a:solidFill>
              </a:rPr>
              <a:t>čemu govori film?  </a:t>
            </a:r>
          </a:p>
          <a:p>
            <a:pPr marL="0" indent="0">
              <a:buNone/>
            </a:pPr>
            <a:r>
              <a:rPr lang="hr-HR" sz="2100" dirty="0" smtClean="0">
                <a:solidFill>
                  <a:schemeClr val="tx1"/>
                </a:solidFill>
              </a:rPr>
              <a:t>7. </a:t>
            </a:r>
            <a:r>
              <a:rPr lang="vi-VN" sz="2100" dirty="0" smtClean="0">
                <a:solidFill>
                  <a:schemeClr val="tx1"/>
                </a:solidFill>
              </a:rPr>
              <a:t>Filmska </a:t>
            </a:r>
            <a:r>
              <a:rPr lang="vi-VN" sz="2100" dirty="0">
                <a:solidFill>
                  <a:schemeClr val="tx1"/>
                </a:solidFill>
              </a:rPr>
              <a:t>izražajna sredstva</a:t>
            </a:r>
          </a:p>
          <a:p>
            <a:pPr marL="0" indent="0">
              <a:buNone/>
            </a:pPr>
            <a:r>
              <a:rPr lang="hr-HR" sz="2100" i="1" dirty="0" smtClean="0">
                <a:solidFill>
                  <a:schemeClr val="tx1"/>
                </a:solidFill>
              </a:rPr>
              <a:t>-razgovor o </a:t>
            </a:r>
            <a:r>
              <a:rPr lang="vi-VN" sz="2100" i="1" dirty="0" smtClean="0">
                <a:solidFill>
                  <a:schemeClr val="tx1"/>
                </a:solidFill>
              </a:rPr>
              <a:t>filmskim </a:t>
            </a:r>
            <a:r>
              <a:rPr lang="vi-VN" sz="2100" i="1" dirty="0">
                <a:solidFill>
                  <a:schemeClr val="tx1"/>
                </a:solidFill>
              </a:rPr>
              <a:t>izražajnim sredstvima u filmu (boja, zvuk). Po čemu se dokumentarni film razlikuje od igranog </a:t>
            </a:r>
            <a:r>
              <a:rPr lang="vi-VN" sz="2100" i="1" dirty="0" smtClean="0">
                <a:solidFill>
                  <a:schemeClr val="tx1"/>
                </a:solidFill>
              </a:rPr>
              <a:t>filma</a:t>
            </a:r>
            <a:r>
              <a:rPr lang="hr-HR" sz="2100" i="1" dirty="0" smtClean="0">
                <a:solidFill>
                  <a:schemeClr val="tx1"/>
                </a:solidFill>
              </a:rPr>
              <a:t>.</a:t>
            </a:r>
            <a:endParaRPr lang="vi-VN" sz="2100" i="1" dirty="0">
              <a:solidFill>
                <a:schemeClr val="tx1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5664116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Dokumentarni film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- pokazuje </a:t>
            </a:r>
            <a:r>
              <a:rPr lang="pl-PL" dirty="0"/>
              <a:t>stvarnost, nema glumaca i donosi nam mnogo informacija o predmetu koji pokazuje.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407366"/>
            <a:ext cx="4114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37978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Domaća zadaća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27584" y="1700808"/>
            <a:ext cx="7467600" cy="3951337"/>
          </a:xfrm>
        </p:spPr>
        <p:txBody>
          <a:bodyPr/>
          <a:lstStyle/>
          <a:p>
            <a:r>
              <a:rPr lang="hr-HR" dirty="0"/>
              <a:t>Pogledaj neki dokumentarni film iz televizijskog programa. Sam/sama izaberi hoće li to biti o životinjama, dalekim krajevima, ljudima, nekoj pojavi…</a:t>
            </a:r>
          </a:p>
          <a:p>
            <a:r>
              <a:rPr lang="hr-HR" dirty="0"/>
              <a:t>Zabilježi: naslov filma, redatelja, o čemu film govori - to možeš u natuknicama kratko bilježiti tijekom gledanja. </a:t>
            </a:r>
          </a:p>
          <a:p>
            <a:r>
              <a:rPr lang="hr-HR" dirty="0"/>
              <a:t>Pripremi se da na satu usmeno izvijestiš je li ti se film svidio (uz obrazloženje) i što si novoga naučio/naučila iz filma.</a:t>
            </a:r>
          </a:p>
          <a:p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5148064" y="587727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/>
              <a:t>S.Vuk</a:t>
            </a:r>
            <a:r>
              <a:rPr lang="hr-HR" dirty="0" smtClean="0"/>
              <a:t>, listopad 2013., OŠAŠ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3287353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Blok za crtanje</Template>
  <TotalTime>38</TotalTime>
  <Words>293</Words>
  <Application>Microsoft Office PowerPoint</Application>
  <PresentationFormat>Prikaz na zaslonu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8" baseType="lpstr">
      <vt:lpstr>Sketchbook</vt:lpstr>
      <vt:lpstr>Dokument</vt:lpstr>
      <vt:lpstr>Dokumentarni film</vt:lpstr>
      <vt:lpstr>Povijest hrvatske zastave i himne https://meduza.carnet.hr/index.php/media/watch/4611 </vt:lpstr>
      <vt:lpstr>Dokumentarni film</vt:lpstr>
      <vt:lpstr>Analiza odgledanog filma (učenici rade na listiću)</vt:lpstr>
      <vt:lpstr>Dokumentarni film</vt:lpstr>
      <vt:lpstr>Domaća zadaća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Dokumentarni film</dc:title>
  <dc:creator>Sandra</dc:creator>
  <cp:lastModifiedBy>Višnja</cp:lastModifiedBy>
  <cp:revision>5</cp:revision>
  <dcterms:created xsi:type="dcterms:W3CDTF">2013-10-30T09:49:54Z</dcterms:created>
  <dcterms:modified xsi:type="dcterms:W3CDTF">2016-07-09T16:09:13Z</dcterms:modified>
</cp:coreProperties>
</file>