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1" r:id="rId4"/>
    <p:sldId id="258" r:id="rId5"/>
    <p:sldId id="259" r:id="rId6"/>
    <p:sldId id="260" r:id="rId7"/>
    <p:sldId id="280" r:id="rId8"/>
    <p:sldId id="265" r:id="rId9"/>
    <p:sldId id="262" r:id="rId10"/>
    <p:sldId id="264" r:id="rId11"/>
    <p:sldId id="275" r:id="rId12"/>
    <p:sldId id="274" r:id="rId13"/>
    <p:sldId id="277" r:id="rId14"/>
    <p:sldId id="263" r:id="rId15"/>
    <p:sldId id="278" r:id="rId16"/>
    <p:sldId id="284" r:id="rId17"/>
    <p:sldId id="266" r:id="rId18"/>
    <p:sldId id="267" r:id="rId19"/>
    <p:sldId id="268" r:id="rId20"/>
    <p:sldId id="279" r:id="rId21"/>
    <p:sldId id="269" r:id="rId22"/>
    <p:sldId id="270" r:id="rId23"/>
    <p:sldId id="271" r:id="rId24"/>
    <p:sldId id="272" r:id="rId25"/>
    <p:sldId id="273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C015"/>
    <a:srgbClr val="011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4" autoAdjust="0"/>
  </p:normalViewPr>
  <p:slideViewPr>
    <p:cSldViewPr>
      <p:cViewPr>
        <p:scale>
          <a:sx n="78" d="100"/>
          <a:sy n="78" d="100"/>
        </p:scale>
        <p:origin x="-2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FBB3383-F71D-4F35-8D63-068AA1F560AB}" type="datetimeFigureOut">
              <a:rPr lang="sr-Latn-CS"/>
              <a:pPr>
                <a:defRPr/>
              </a:pPr>
              <a:t>4.4.2015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 smtClean="0"/>
              <a:t>Kliknite da biste uredili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0735B5E-C686-41D2-A344-D415C72E11B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0462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0"/>
            <a:ext cx="6934200" cy="1143000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581400"/>
            <a:ext cx="6400800" cy="1371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D2F14-6647-4C11-AEE0-F40C164537C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8965080"/>
      </p:ext>
    </p:extLst>
  </p:cSld>
  <p:clrMapOvr>
    <a:masterClrMapping/>
  </p:clrMapOvr>
  <p:transition advClick="0" advTm="8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7B97A-C00B-40DF-BD8D-79FF8B8CE9F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5211317"/>
      </p:ext>
    </p:extLst>
  </p:cSld>
  <p:clrMapOvr>
    <a:masterClrMapping/>
  </p:clrMapOvr>
  <p:transition advClick="0" advTm="8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9C47E-3699-4886-8328-5A0C3CEAAA3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620116"/>
      </p:ext>
    </p:extLst>
  </p:cSld>
  <p:clrMapOvr>
    <a:masterClrMapping/>
  </p:clrMapOvr>
  <p:transition advClick="0" advTm="8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46C87-2C17-44AB-B6F6-B290D8D86E0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3460594"/>
      </p:ext>
    </p:extLst>
  </p:cSld>
  <p:clrMapOvr>
    <a:masterClrMapping/>
  </p:clrMapOvr>
  <p:transition advClick="0" advTm="8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E5DBC-FDC5-430E-B17B-E3579FE85C4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3322880"/>
      </p:ext>
    </p:extLst>
  </p:cSld>
  <p:clrMapOvr>
    <a:masterClrMapping/>
  </p:clrMapOvr>
  <p:transition advClick="0" advTm="8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867E7-0511-4409-8A6F-22B6FA271BA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0489919"/>
      </p:ext>
    </p:extLst>
  </p:cSld>
  <p:clrMapOvr>
    <a:masterClrMapping/>
  </p:clrMapOvr>
  <p:transition advClick="0" advTm="8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7E7B1-C157-4F4A-BD13-86A6C3ADB75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0071864"/>
      </p:ext>
    </p:extLst>
  </p:cSld>
  <p:clrMapOvr>
    <a:masterClrMapping/>
  </p:clrMapOvr>
  <p:transition advClick="0" advTm="8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03C78-AFB1-4825-BBFA-D70973594BC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6164866"/>
      </p:ext>
    </p:extLst>
  </p:cSld>
  <p:clrMapOvr>
    <a:masterClrMapping/>
  </p:clrMapOvr>
  <p:transition advClick="0" advTm="8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141FB-C56E-4243-92E1-D829C5A8490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4370723"/>
      </p:ext>
    </p:extLst>
  </p:cSld>
  <p:clrMapOvr>
    <a:masterClrMapping/>
  </p:clrMapOvr>
  <p:transition advClick="0" advTm="8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2980B-AB08-4540-91C0-F1CE45C8335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6634053"/>
      </p:ext>
    </p:extLst>
  </p:cSld>
  <p:clrMapOvr>
    <a:masterClrMapping/>
  </p:clrMapOvr>
  <p:transition advClick="0" advTm="8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Pritisnite ikonu za dodavanje slike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0A02F-8FEA-45E5-825E-A4392186AFD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395920"/>
      </p:ext>
    </p:extLst>
  </p:cSld>
  <p:clrMapOvr>
    <a:masterClrMapping/>
  </p:clrMapOvr>
  <p:transition advClick="0" advTm="8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22AC86EE-48DD-4DC1-939B-409BB070361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advClick="0" advTm="8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381;eljko\My%20Documents\My%20Music\04%20Prima%20Band%20-%20I%20ja%20jesam%20moslavacko%20dijete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http://www.cromaps.com/cms/cache/58eef970fd77d6c1cd11ac3e55be9357.jp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hyperlink" Target="http://www.cromaps.com/article/CroMaps/Galerije/Bjelovar-foto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hyperlink" Target="http://www.tzbbz.hr/manifestacije/zapovijedpodlipom.php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6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hyperlink" Target="http://www.tzbbz.hr/manifestacije/bozicna_prica.php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0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tzbbz.hr/manifestacije/zapovijedpodlipom.php" TargetMode="External"/><Relationship Id="rId5" Type="http://schemas.openxmlformats.org/officeDocument/2006/relationships/image" Target="../media/image59.jpeg"/><Relationship Id="rId4" Type="http://schemas.openxmlformats.org/officeDocument/2006/relationships/hyperlink" Target="http://www.tzbbz.hr/manifestacije/terezijana.php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hr/imgres?imgurl=http://free-sk.t-com.hr/bicikl/blog5/IMG_1706.jpg&amp;imgrefurl=http://moslavci.blog.hr/arhiva-2006-05.html&amp;usg=__Vs0-7hbmtz9tifgo-h5xofTL3YY=&amp;h=375&amp;w=500&amp;sz=54&amp;hl=hr&amp;start=3&amp;um=1&amp;tbnid=ADE8N1--eX4bxM:&amp;tbnh=98&amp;tbnw=130&amp;prev=/images?q=rijeka+%C4%8Desma&amp;hl=hr&amp;rlz=1T4GZEZ_hrHR325HR325&amp;sa=N&amp;um=1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arta-bb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642938"/>
            <a:ext cx="6977062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Naslov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7177088" cy="1143000"/>
          </a:xfrm>
        </p:spPr>
        <p:txBody>
          <a:bodyPr/>
          <a:lstStyle/>
          <a:p>
            <a:pPr eaLnBrk="1" hangingPunct="1"/>
            <a:r>
              <a:rPr lang="hr-HR" altLang="sr-Latn-RS" smtClean="0">
                <a:solidFill>
                  <a:srgbClr val="00B050"/>
                </a:solidFill>
              </a:rPr>
              <a:t>    </a:t>
            </a:r>
            <a:r>
              <a:rPr lang="hr-HR" altLang="sr-Latn-RS" sz="6600" smtClean="0">
                <a:solidFill>
                  <a:srgbClr val="FFFF00"/>
                </a:solidFill>
                <a:latin typeface="Castellar" pitchFamily="18" charset="0"/>
              </a:rPr>
              <a:t>MOJA    </a:t>
            </a:r>
            <a:br>
              <a:rPr lang="hr-HR" altLang="sr-Latn-RS" sz="6600" smtClean="0">
                <a:solidFill>
                  <a:srgbClr val="FFFF00"/>
                </a:solidFill>
                <a:latin typeface="Castellar" pitchFamily="18" charset="0"/>
              </a:rPr>
            </a:br>
            <a:r>
              <a:rPr lang="hr-HR" altLang="sr-Latn-RS" sz="6600" smtClean="0">
                <a:solidFill>
                  <a:srgbClr val="FFFF00"/>
                </a:solidFill>
                <a:latin typeface="Castellar" pitchFamily="18" charset="0"/>
              </a:rPr>
              <a:t>  ŽUPANIJA</a:t>
            </a:r>
          </a:p>
        </p:txBody>
      </p:sp>
      <p:sp>
        <p:nvSpPr>
          <p:cNvPr id="3076" name="Podnaslov 2"/>
          <p:cNvSpPr>
            <a:spLocks noGrp="1"/>
          </p:cNvSpPr>
          <p:nvPr>
            <p:ph type="subTitle" idx="1"/>
          </p:nvPr>
        </p:nvSpPr>
        <p:spPr>
          <a:xfrm>
            <a:off x="838200" y="3581400"/>
            <a:ext cx="6948488" cy="1371600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    Bjelovarsko – bilogorska županija</a:t>
            </a:r>
          </a:p>
        </p:txBody>
      </p:sp>
      <p:pic>
        <p:nvPicPr>
          <p:cNvPr id="3077" name="Picture 2" descr="E:\Slike 3. razred\BBZ\IMG_01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85382">
            <a:off x="449263" y="355600"/>
            <a:ext cx="2417762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" descr="E:\Slike 3. razred\BBZ\IMG_01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8" y="5083175"/>
            <a:ext cx="2366962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" descr="D:\Fotografije zupanijskih sredista\Bjelovarsko-bilogorska zupanija\Trg Eugena Kvaternik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3217">
            <a:off x="6073775" y="417513"/>
            <a:ext cx="2500313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" descr="C:\Documents and Settings\Željko\My Documents\My Pictures\Škola\13442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84791">
            <a:off x="361950" y="4446588"/>
            <a:ext cx="2916238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04 Prima Band - I ja jesam moslavacko dijet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12291" name="Picture 2" descr="D:\2. razr - SLIKE\Jesen - 7.10\IMG_055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0800"/>
            <a:ext cx="9210675" cy="6908800"/>
          </a:xfrm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Slika 1" descr="125202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Slika 1" descr="131556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Fotografije zupanijskih sredista\Bjelovarsko-bilogorska zupanija\Predgradje Bjelova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1588"/>
            <a:ext cx="914082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000125"/>
          </a:xfrm>
        </p:spPr>
        <p:txBody>
          <a:bodyPr/>
          <a:lstStyle/>
          <a:p>
            <a:pPr algn="l" eaLnBrk="1" hangingPunct="1"/>
            <a:r>
              <a:rPr lang="hr-HR" altLang="sr-Latn-RS" smtClean="0"/>
              <a:t>Bjelovar – središte županije</a:t>
            </a:r>
          </a:p>
        </p:txBody>
      </p:sp>
      <p:sp>
        <p:nvSpPr>
          <p:cNvPr id="16387" name="Rezervirano mjesto sadržaja 2"/>
          <p:cNvSpPr>
            <a:spLocks noGrp="1"/>
          </p:cNvSpPr>
          <p:nvPr>
            <p:ph idx="1"/>
          </p:nvPr>
        </p:nvSpPr>
        <p:spPr>
          <a:xfrm>
            <a:off x="685800" y="1285875"/>
            <a:ext cx="7772400" cy="4810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z="2800" smtClean="0"/>
              <a:t>Poljoprivredno je upravno, trgovinsko,</a:t>
            </a:r>
          </a:p>
          <a:p>
            <a:pPr eaLnBrk="1" hangingPunct="1">
              <a:buFontTx/>
              <a:buNone/>
            </a:pPr>
            <a:r>
              <a:rPr lang="hr-HR" altLang="sr-Latn-RS" sz="2800" smtClean="0"/>
              <a:t>industrijsko, kulturno, prosvjetno, sportsko, </a:t>
            </a:r>
          </a:p>
          <a:p>
            <a:pPr eaLnBrk="1" hangingPunct="1">
              <a:buFontTx/>
              <a:buNone/>
            </a:pPr>
            <a:r>
              <a:rPr lang="hr-HR" altLang="sr-Latn-RS" sz="2800" smtClean="0"/>
              <a:t>turističko središte naše županije.</a:t>
            </a:r>
          </a:p>
          <a:p>
            <a:pPr eaLnBrk="1" hangingPunct="1">
              <a:buFontTx/>
              <a:buNone/>
            </a:pPr>
            <a:endParaRPr lang="hr-HR" altLang="sr-Latn-RS" sz="2800" smtClean="0"/>
          </a:p>
          <a:p>
            <a:pPr eaLnBrk="1" hangingPunct="1">
              <a:buFontTx/>
              <a:buNone/>
            </a:pPr>
            <a:r>
              <a:rPr lang="hr-HR" altLang="sr-Latn-RS" sz="2800" smtClean="0"/>
              <a:t>Nazivaju ga i </a:t>
            </a:r>
            <a:r>
              <a:rPr lang="hr-HR" altLang="sr-Latn-RS" sz="2800" u="sng" smtClean="0">
                <a:solidFill>
                  <a:srgbClr val="FF0000"/>
                </a:solidFill>
              </a:rPr>
              <a:t>gradom rukometa, gradom sira i </a:t>
            </a:r>
          </a:p>
          <a:p>
            <a:pPr eaLnBrk="1" hangingPunct="1">
              <a:buFontTx/>
              <a:buNone/>
            </a:pPr>
            <a:r>
              <a:rPr lang="hr-HR" altLang="sr-Latn-RS" sz="2800" u="sng" smtClean="0">
                <a:solidFill>
                  <a:srgbClr val="FF0000"/>
                </a:solidFill>
              </a:rPr>
              <a:t>sajamskim gradom</a:t>
            </a:r>
            <a:r>
              <a:rPr lang="hr-HR" altLang="sr-Latn-RS" sz="2800" smtClean="0"/>
              <a:t>.</a:t>
            </a:r>
          </a:p>
          <a:p>
            <a:pPr eaLnBrk="1" hangingPunct="1">
              <a:buFontTx/>
              <a:buNone/>
            </a:pPr>
            <a:endParaRPr lang="hr-HR" altLang="sr-Latn-RS" sz="2800" smtClean="0"/>
          </a:p>
        </p:txBody>
      </p:sp>
      <p:pic>
        <p:nvPicPr>
          <p:cNvPr id="16388" name="Picture 2" descr="E:\Slike 3. razred\BBZ\IMG_01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572000"/>
            <a:ext cx="2322513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 descr="E:\Slike 3. razred\BBZ\IMG_01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572000"/>
            <a:ext cx="2366962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Slika 30" descr="http://www.tzbbz.hr/images/manifestacije/bjsaj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857750"/>
            <a:ext cx="2500313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Slika 2" descr="http://www.bjelovar.hr/Portals/BjelovarHr/Sadrzaj/GradBjelovar/images/marija_terezij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0"/>
            <a:ext cx="15716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17411" name="Picture 2" descr="D:\Fotografije zupanijskih sredista\Bjelovarsko-bilogorska zupanija\Trg Eugena Kvaternik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79925" cy="3357563"/>
          </a:xfrm>
        </p:spPr>
      </p:pic>
      <p:pic>
        <p:nvPicPr>
          <p:cNvPr id="17412" name="Picture 2" descr="D:\Fotografije zupanijskih sredista\Bjelovarsko-bilogorska zupanija\Fontana Panonski kitov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3357563"/>
            <a:ext cx="467042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bjelovar3_cromaps.jpg">
            <a:hlinkClick r:id="rId4" tooltip="bjelovar3_cromaps.jpg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0"/>
            <a:ext cx="4714875" cy="33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" descr="bjelovar2_cromaps.jpg">
            <a:hlinkClick r:id="rId4" tooltip="bjelovar2_cromaps.jpg"/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500563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hr-HR" altLang="sr-Latn-RS"/>
          </a:p>
        </p:txBody>
      </p:sp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hr-HR" altLang="sr-Latn-RS"/>
          </a:p>
        </p:txBody>
      </p:sp>
      <p:sp>
        <p:nvSpPr>
          <p:cNvPr id="17417" name="Rectangle 8"/>
          <p:cNvSpPr>
            <a:spLocks noChangeArrowheads="1"/>
          </p:cNvSpPr>
          <p:nvPr/>
        </p:nvSpPr>
        <p:spPr bwMode="auto">
          <a:xfrm>
            <a:off x="0" y="4448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hr-HR" altLang="sr-Latn-RS"/>
          </a:p>
        </p:txBody>
      </p:sp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sp>
        <p:nvSpPr>
          <p:cNvPr id="18435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18436" name="lightbox-image" descr="http://www.bjelovar.hr/Portals/BjelovarHr/Gallery/Album/190/13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7675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lightbox-image" descr="http://www.bjelovar.hr/Portals/BjelovarHr/Gallery/Album/190/22-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447675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lightbox-image" descr="http://www.bjelovar.hr/Portals/BjelovarHr/Gallery/Album/190/25-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0"/>
            <a:ext cx="466725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lightbox-image" descr="http://www.bjelovar.hr/Portals/BjelovarHr/Gallery/Album/190/32-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429000"/>
            <a:ext cx="25717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lightbox-image" descr="http://www.bjelovar.hr/Portals/BjelovarHr/Gallery/Album/190/37-7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429000"/>
            <a:ext cx="27527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/>
          <p:cNvSpPr>
            <a:spLocks noGrp="1"/>
          </p:cNvSpPr>
          <p:nvPr>
            <p:ph type="title"/>
          </p:nvPr>
        </p:nvSpPr>
        <p:spPr>
          <a:xfrm>
            <a:off x="685800" y="357188"/>
            <a:ext cx="7772400" cy="642937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Prošlost županije</a:t>
            </a:r>
          </a:p>
        </p:txBody>
      </p:sp>
      <p:sp>
        <p:nvSpPr>
          <p:cNvPr id="19459" name="Rezervirano mjesto sadržaja 2"/>
          <p:cNvSpPr>
            <a:spLocks noGrp="1"/>
          </p:cNvSpPr>
          <p:nvPr>
            <p:ph idx="1"/>
          </p:nvPr>
        </p:nvSpPr>
        <p:spPr>
          <a:xfrm>
            <a:off x="685800" y="1285875"/>
            <a:ext cx="7772400" cy="4810125"/>
          </a:xfrm>
        </p:spPr>
        <p:txBody>
          <a:bodyPr/>
          <a:lstStyle/>
          <a:p>
            <a:pPr eaLnBrk="1" hangingPunct="1"/>
            <a:r>
              <a:rPr lang="hr-HR" altLang="sr-Latn-RS" sz="2000" smtClean="0"/>
              <a:t>stare drvene kuće, pokrivene slamom</a:t>
            </a:r>
          </a:p>
          <a:p>
            <a:pPr eaLnBrk="1" hangingPunct="1"/>
            <a:r>
              <a:rPr lang="hr-HR" altLang="sr-Latn-RS" sz="2000" smtClean="0"/>
              <a:t>dvorac Janković u Daruvaru</a:t>
            </a:r>
          </a:p>
          <a:p>
            <a:pPr eaLnBrk="1" hangingPunct="1"/>
            <a:r>
              <a:rPr lang="hr-HR" altLang="sr-Latn-RS" sz="2000" smtClean="0"/>
              <a:t>Marijin dvorac ili dvorac Dioš u selu Dioš  nedaleko od Končanice</a:t>
            </a:r>
          </a:p>
          <a:p>
            <a:pPr eaLnBrk="1" hangingPunct="1"/>
            <a:r>
              <a:rPr lang="hr-HR" altLang="sr-Latn-RS" sz="2000" smtClean="0"/>
              <a:t>ostaci nekadašnjeg Garić – grada</a:t>
            </a:r>
          </a:p>
          <a:p>
            <a:pPr eaLnBrk="1" hangingPunct="1"/>
            <a:r>
              <a:rPr lang="hr-HR" altLang="sr-Latn-RS" sz="2000" smtClean="0"/>
              <a:t>crkva Marije Magdalene u Čazmi sa najljepšim i najočuvanijim orguljama</a:t>
            </a:r>
          </a:p>
          <a:p>
            <a:pPr eaLnBrk="1" hangingPunct="1"/>
            <a:r>
              <a:rPr lang="hr-HR" altLang="sr-Latn-RS" sz="2000" smtClean="0"/>
              <a:t>različiti predmeti u muzejima</a:t>
            </a:r>
          </a:p>
          <a:p>
            <a:pPr eaLnBrk="1" hangingPunct="1"/>
            <a:r>
              <a:rPr lang="hr-HR" altLang="sr-Latn-RS" sz="2000" smtClean="0"/>
              <a:t>arheološki ostaci u raznim mjestima – Nova Rača, Severin, Gudovac, Daruvar, Čazma, Letičani …</a:t>
            </a:r>
          </a:p>
          <a:p>
            <a:pPr eaLnBrk="1" hangingPunct="1">
              <a:buFontTx/>
              <a:buNone/>
            </a:pPr>
            <a:endParaRPr lang="hr-HR" altLang="sr-Latn-RS" sz="2800" smtClean="0"/>
          </a:p>
        </p:txBody>
      </p:sp>
      <p:pic>
        <p:nvPicPr>
          <p:cNvPr id="19460" name="Slika 63" descr="http://www.muzej-moslavine.hr/Portals/0/zenska%20narodna%20nosn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28625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76213"/>
          </a:xfrm>
        </p:spPr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20483" name="Picture 4" descr="E:\Slike 3. razred\BBZ\IMG_01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7688" cy="3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zervirano mjesto sadržaja 6"/>
          <p:cNvSpPr>
            <a:spLocks noGrp="1"/>
          </p:cNvSpPr>
          <p:nvPr>
            <p:ph idx="1"/>
          </p:nvPr>
        </p:nvSpPr>
        <p:spPr>
          <a:xfrm>
            <a:off x="685800" y="3143250"/>
            <a:ext cx="7772400" cy="142875"/>
          </a:xfrm>
        </p:spPr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20485" name="Picture 2" descr="Dvorac Dioš / Marijin Dv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352800"/>
            <a:ext cx="478631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lightboxImage" descr="http://www.tzbbz.hr/images/zapovijed/3v.jpg">
            <a:hlinkClick r:id="rId4" tooltip="&quot;Zatvori prikaz&quot;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659313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3" descr="C:\Documents and Settings\Željko\Desktop\3. razred\Slike\PC0700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0"/>
            <a:ext cx="4786312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21507" name="Picture 2" descr="E:\Anita\P50604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82975"/>
            <a:ext cx="4500563" cy="3375025"/>
          </a:xfrm>
        </p:spPr>
      </p:pic>
      <p:pic>
        <p:nvPicPr>
          <p:cNvPr id="21508" name="Picture 3" descr="E:\Anita\P50604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0"/>
            <a:ext cx="4714875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 descr="garicgrad6q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3433763"/>
            <a:ext cx="4786312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Slika 10" descr="http://www.tzbbz.hr/images/jankovi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2938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57250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Smještaj županije</a:t>
            </a:r>
          </a:p>
        </p:txBody>
      </p:sp>
      <p:sp>
        <p:nvSpPr>
          <p:cNvPr id="4099" name="Rezervirano mjesto sadržaja 2"/>
          <p:cNvSpPr>
            <a:spLocks noGrp="1"/>
          </p:cNvSpPr>
          <p:nvPr>
            <p:ph idx="1"/>
          </p:nvPr>
        </p:nvSpPr>
        <p:spPr>
          <a:xfrm>
            <a:off x="214313" y="642938"/>
            <a:ext cx="8929687" cy="57864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z="2700" smtClean="0"/>
              <a:t>Smještena je u sjeveroistočnom  Republike Hrvatske. </a:t>
            </a:r>
          </a:p>
          <a:p>
            <a:pPr eaLnBrk="1" hangingPunct="1">
              <a:buFontTx/>
              <a:buNone/>
            </a:pPr>
            <a:r>
              <a:rPr lang="hr-HR" altLang="sr-Latn-RS" sz="2700" smtClean="0"/>
              <a:t>Glavno </a:t>
            </a:r>
            <a:r>
              <a:rPr lang="hr-HR" altLang="sr-Latn-RS" sz="2700" smtClean="0">
                <a:solidFill>
                  <a:srgbClr val="FF0000"/>
                </a:solidFill>
              </a:rPr>
              <a:t>središte županije </a:t>
            </a:r>
            <a:r>
              <a:rPr lang="hr-HR" altLang="sr-Latn-RS" sz="2700" smtClean="0"/>
              <a:t>je grad </a:t>
            </a:r>
            <a:r>
              <a:rPr lang="hr-HR" altLang="sr-Latn-RS" sz="2700" smtClean="0">
                <a:solidFill>
                  <a:srgbClr val="FF0000"/>
                </a:solidFill>
              </a:rPr>
              <a:t>BJELOVAR</a:t>
            </a:r>
            <a:r>
              <a:rPr lang="hr-HR" altLang="sr-Latn-RS" sz="2700" smtClean="0"/>
              <a:t>.</a:t>
            </a:r>
          </a:p>
          <a:p>
            <a:pPr eaLnBrk="1" hangingPunct="1">
              <a:buFontTx/>
              <a:buNone/>
            </a:pPr>
            <a:endParaRPr lang="hr-HR" altLang="sr-Latn-RS" sz="2700" smtClean="0"/>
          </a:p>
          <a:p>
            <a:pPr eaLnBrk="1" hangingPunct="1">
              <a:buFontTx/>
              <a:buNone/>
            </a:pPr>
            <a:endParaRPr lang="hr-HR" altLang="sr-Latn-RS" sz="2400" smtClean="0"/>
          </a:p>
          <a:p>
            <a:pPr eaLnBrk="1" hangingPunct="1">
              <a:buFontTx/>
              <a:buNone/>
            </a:pPr>
            <a:endParaRPr lang="hr-HR" altLang="sr-Latn-RS" sz="2400" smtClean="0"/>
          </a:p>
          <a:p>
            <a:pPr eaLnBrk="1" hangingPunct="1">
              <a:buFontTx/>
              <a:buNone/>
            </a:pPr>
            <a:endParaRPr lang="hr-HR" altLang="sr-Latn-RS" sz="2400" smtClean="0"/>
          </a:p>
          <a:p>
            <a:pPr eaLnBrk="1" hangingPunct="1">
              <a:buFontTx/>
              <a:buNone/>
            </a:pPr>
            <a:endParaRPr lang="hr-HR" altLang="sr-Latn-RS" sz="2400" smtClean="0"/>
          </a:p>
          <a:p>
            <a:pPr eaLnBrk="1" hangingPunct="1">
              <a:buFontTx/>
              <a:buNone/>
            </a:pPr>
            <a:endParaRPr lang="hr-HR" altLang="sr-Latn-RS" sz="2400" smtClean="0"/>
          </a:p>
          <a:p>
            <a:pPr eaLnBrk="1" hangingPunct="1">
              <a:buFontTx/>
              <a:buNone/>
            </a:pPr>
            <a:r>
              <a:rPr lang="hr-HR" altLang="sr-Latn-RS" sz="2400" smtClean="0"/>
              <a:t>Graniči s </a:t>
            </a:r>
            <a:r>
              <a:rPr lang="hr-HR" altLang="sr-Latn-RS" sz="2400" u="sng" smtClean="0"/>
              <a:t>Koprivničko – križevačkom županijom  </a:t>
            </a:r>
            <a:r>
              <a:rPr lang="hr-HR" altLang="sr-Latn-RS" sz="2400" smtClean="0"/>
              <a:t>na sjeveru, sa </a:t>
            </a:r>
          </a:p>
          <a:p>
            <a:pPr eaLnBrk="1" hangingPunct="1">
              <a:buFontTx/>
              <a:buNone/>
            </a:pPr>
            <a:r>
              <a:rPr lang="hr-HR" altLang="sr-Latn-RS" sz="2400" u="sng" smtClean="0"/>
              <a:t>Zagrebačkom</a:t>
            </a:r>
            <a:r>
              <a:rPr lang="hr-HR" altLang="sr-Latn-RS" sz="2400" smtClean="0"/>
              <a:t> na zapadu, sa </a:t>
            </a:r>
            <a:r>
              <a:rPr lang="hr-HR" altLang="sr-Latn-RS" sz="2400" u="sng" smtClean="0"/>
              <a:t>Sisačko  – moslavačkom</a:t>
            </a:r>
            <a:r>
              <a:rPr lang="hr-HR" altLang="sr-Latn-RS" sz="2400" smtClean="0"/>
              <a:t> i  s </a:t>
            </a:r>
            <a:r>
              <a:rPr lang="hr-HR" altLang="sr-Latn-RS" sz="2400" u="sng" smtClean="0"/>
              <a:t>Požeško </a:t>
            </a:r>
          </a:p>
          <a:p>
            <a:pPr eaLnBrk="1" hangingPunct="1">
              <a:buFontTx/>
              <a:buNone/>
            </a:pPr>
            <a:r>
              <a:rPr lang="hr-HR" altLang="sr-Latn-RS" sz="2400" u="sng" smtClean="0"/>
              <a:t>slavonskom </a:t>
            </a:r>
            <a:r>
              <a:rPr lang="hr-HR" altLang="sr-Latn-RS" sz="2400" smtClean="0"/>
              <a:t>na jugu te </a:t>
            </a:r>
            <a:r>
              <a:rPr lang="hr-HR" altLang="sr-Latn-RS" sz="2400" u="sng" smtClean="0"/>
              <a:t>Virovitičko – podravskom</a:t>
            </a:r>
            <a:r>
              <a:rPr lang="hr-HR" altLang="sr-Latn-RS" sz="2400" smtClean="0"/>
              <a:t> na sjeveroistoku </a:t>
            </a:r>
          </a:p>
          <a:p>
            <a:pPr eaLnBrk="1" hangingPunct="1">
              <a:buFontTx/>
              <a:buNone/>
            </a:pPr>
            <a:r>
              <a:rPr lang="hr-HR" altLang="sr-Latn-RS" sz="2400" smtClean="0"/>
              <a:t>Republike  Hrvatske.</a:t>
            </a:r>
          </a:p>
          <a:p>
            <a:pPr eaLnBrk="1" hangingPunct="1">
              <a:buFontTx/>
              <a:buNone/>
            </a:pPr>
            <a:endParaRPr lang="hr-HR" altLang="sr-Latn-RS" sz="2400" smtClean="0"/>
          </a:p>
          <a:p>
            <a:pPr eaLnBrk="1" hangingPunct="1">
              <a:buFontTx/>
              <a:buNone/>
            </a:pPr>
            <a:endParaRPr lang="hr-HR" altLang="sr-Latn-RS" sz="2700" smtClean="0"/>
          </a:p>
          <a:p>
            <a:pPr eaLnBrk="1" hangingPunct="1">
              <a:buFontTx/>
              <a:buNone/>
            </a:pPr>
            <a:endParaRPr lang="hr-HR" altLang="sr-Latn-RS" sz="2700" smtClean="0"/>
          </a:p>
          <a:p>
            <a:pPr eaLnBrk="1" hangingPunct="1">
              <a:buFontTx/>
              <a:buNone/>
            </a:pPr>
            <a:endParaRPr lang="hr-HR" altLang="sr-Latn-RS" sz="2700" smtClean="0"/>
          </a:p>
          <a:p>
            <a:pPr eaLnBrk="1" hangingPunct="1">
              <a:buFontTx/>
              <a:buNone/>
            </a:pPr>
            <a:endParaRPr lang="hr-HR" altLang="sr-Latn-RS" sz="2700" smtClean="0"/>
          </a:p>
          <a:p>
            <a:pPr eaLnBrk="1" hangingPunct="1">
              <a:buFontTx/>
              <a:buNone/>
            </a:pPr>
            <a:endParaRPr lang="hr-HR" altLang="sr-Latn-RS" sz="2700" smtClean="0"/>
          </a:p>
        </p:txBody>
      </p:sp>
      <p:pic>
        <p:nvPicPr>
          <p:cNvPr id="4100" name="Picture 2" descr="zemljopisni položaj bjelovarsko bilogorske župani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43063"/>
            <a:ext cx="2714625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Slika 1" descr="http://public.carnet.hr/fame/banner/hr-0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571625"/>
            <a:ext cx="3143250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22531" name="Picture 2" descr="Župna Crkva Sv. Marije Magdalene, Čazm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857750" cy="3916363"/>
          </a:xfrm>
        </p:spPr>
      </p:pic>
      <p:pic>
        <p:nvPicPr>
          <p:cNvPr id="22532" name="Picture 6" descr="Orgul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0"/>
            <a:ext cx="2714625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3" descr="E:\Slike 3. razred\Anita\P50604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786188"/>
            <a:ext cx="3929062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Slika 76" descr="http://upload.wikimedia.org/wikipedia/commons/thumb/f/f5/Bjelovar_roman_relief.jpg/200px-Bjelovar_roman_relie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1500188"/>
            <a:ext cx="22129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Slika 19" descr="http://upload.wikimedia.org/wikipedia/commons/7/76/Muzej_u_Cazm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4775"/>
            <a:ext cx="4214813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slov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pPr algn="l" eaLnBrk="1" hangingPunct="1"/>
            <a:r>
              <a:rPr lang="hr-HR" altLang="sr-Latn-RS" smtClean="0"/>
              <a:t>Gospodarstvo naše županije</a:t>
            </a:r>
          </a:p>
        </p:txBody>
      </p:sp>
      <p:sp>
        <p:nvSpPr>
          <p:cNvPr id="23555" name="Rezervirano mjesto sadržaja 2"/>
          <p:cNvSpPr>
            <a:spLocks noGrp="1"/>
          </p:cNvSpPr>
          <p:nvPr>
            <p:ph idx="1"/>
          </p:nvPr>
        </p:nvSpPr>
        <p:spPr>
          <a:xfrm>
            <a:off x="685800" y="1285875"/>
            <a:ext cx="7772400" cy="4810125"/>
          </a:xfrm>
        </p:spPr>
        <p:txBody>
          <a:bodyPr/>
          <a:lstStyle/>
          <a:p>
            <a:pPr eaLnBrk="1" hangingPunct="1"/>
            <a:r>
              <a:rPr lang="hr-HR" altLang="sr-Latn-RS" smtClean="0">
                <a:solidFill>
                  <a:srgbClr val="FF0000"/>
                </a:solidFill>
              </a:rPr>
              <a:t>prehrambena industrija </a:t>
            </a:r>
            <a:r>
              <a:rPr lang="hr-HR" altLang="sr-Latn-RS" smtClean="0"/>
              <a:t>( Sirela, Koestlin, Zdenka, Čipsara Franc, Daruvarska pivovara, Mesna industrija MAT,…)</a:t>
            </a:r>
          </a:p>
          <a:p>
            <a:pPr eaLnBrk="1" hangingPunct="1"/>
            <a:r>
              <a:rPr lang="hr-HR" altLang="sr-Latn-RS" smtClean="0">
                <a:solidFill>
                  <a:srgbClr val="FF0000"/>
                </a:solidFill>
              </a:rPr>
              <a:t>metalska industrija </a:t>
            </a:r>
            <a:r>
              <a:rPr lang="hr-HR" altLang="sr-Latn-RS" smtClean="0"/>
              <a:t>(Ljevaonica Bjelovar, Hittner, Dalit, Esco, Siop,…)</a:t>
            </a:r>
          </a:p>
          <a:p>
            <a:pPr eaLnBrk="1" hangingPunct="1"/>
            <a:r>
              <a:rPr lang="hr-HR" altLang="sr-Latn-RS" smtClean="0">
                <a:solidFill>
                  <a:srgbClr val="FF0000"/>
                </a:solidFill>
              </a:rPr>
              <a:t>drvna industrija </a:t>
            </a:r>
            <a:r>
              <a:rPr lang="hr-HR" altLang="sr-Latn-RS" smtClean="0"/>
              <a:t>( DI Česma, Iverica, Šperploča, Javor Patkovac, Jasen, Prima,…)</a:t>
            </a:r>
          </a:p>
        </p:txBody>
      </p:sp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slov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247650"/>
          </a:xfrm>
        </p:spPr>
        <p:txBody>
          <a:bodyPr/>
          <a:lstStyle/>
          <a:p>
            <a:pPr eaLnBrk="1" hangingPunct="1"/>
            <a:endParaRPr lang="hr-HR" altLang="sr-Latn-RS" smtClean="0"/>
          </a:p>
        </p:txBody>
      </p:sp>
      <p:sp>
        <p:nvSpPr>
          <p:cNvPr id="24579" name="Rezervirano mjesto sadržaja 2"/>
          <p:cNvSpPr>
            <a:spLocks noGrp="1"/>
          </p:cNvSpPr>
          <p:nvPr>
            <p:ph idx="1"/>
          </p:nvPr>
        </p:nvSpPr>
        <p:spPr>
          <a:xfrm>
            <a:off x="685800" y="500063"/>
            <a:ext cx="7772400" cy="5595937"/>
          </a:xfrm>
        </p:spPr>
        <p:txBody>
          <a:bodyPr/>
          <a:lstStyle/>
          <a:p>
            <a:pPr eaLnBrk="1" hangingPunct="1"/>
            <a:r>
              <a:rPr lang="hr-HR" altLang="sr-Latn-RS" smtClean="0">
                <a:solidFill>
                  <a:srgbClr val="FF0000"/>
                </a:solidFill>
              </a:rPr>
              <a:t>tekstilna industrija </a:t>
            </a:r>
            <a:r>
              <a:rPr lang="hr-HR" altLang="sr-Latn-RS" smtClean="0"/>
              <a:t>(Modea)</a:t>
            </a:r>
            <a:endParaRPr lang="hr-HR" altLang="sr-Latn-RS" smtClean="0">
              <a:solidFill>
                <a:srgbClr val="FF0000"/>
              </a:solidFill>
            </a:endParaRPr>
          </a:p>
          <a:p>
            <a:pPr eaLnBrk="1" hangingPunct="1"/>
            <a:r>
              <a:rPr lang="hr-HR" altLang="sr-Latn-RS" smtClean="0">
                <a:solidFill>
                  <a:srgbClr val="FF0000"/>
                </a:solidFill>
              </a:rPr>
              <a:t>voćarstvo</a:t>
            </a:r>
            <a:r>
              <a:rPr lang="hr-HR" altLang="sr-Latn-RS" smtClean="0"/>
              <a:t> ( jabuke, breskve, lješnjaci, kruške, orah…)</a:t>
            </a:r>
          </a:p>
          <a:p>
            <a:pPr eaLnBrk="1" hangingPunct="1"/>
            <a:r>
              <a:rPr lang="hr-HR" altLang="sr-Latn-RS" smtClean="0">
                <a:solidFill>
                  <a:srgbClr val="FF0000"/>
                </a:solidFill>
              </a:rPr>
              <a:t>šumarstvo, lov </a:t>
            </a:r>
          </a:p>
          <a:p>
            <a:pPr eaLnBrk="1" hangingPunct="1"/>
            <a:r>
              <a:rPr lang="hr-HR" altLang="sr-Latn-RS" smtClean="0">
                <a:solidFill>
                  <a:srgbClr val="FF0000"/>
                </a:solidFill>
              </a:rPr>
              <a:t>prijevoznik Čazmatrans</a:t>
            </a:r>
          </a:p>
          <a:p>
            <a:pPr eaLnBrk="1" hangingPunct="1"/>
            <a:r>
              <a:rPr lang="hr-HR" altLang="sr-Latn-RS" smtClean="0">
                <a:solidFill>
                  <a:srgbClr val="FF0000"/>
                </a:solidFill>
              </a:rPr>
              <a:t>turizam </a:t>
            </a:r>
            <a:r>
              <a:rPr lang="hr-HR" altLang="sr-Latn-RS" smtClean="0"/>
              <a:t>(lječilišni turizam Daruvarske toplice, šume, izletišta, vinske ceste, stari dvorci…)</a:t>
            </a:r>
          </a:p>
          <a:p>
            <a:pPr eaLnBrk="1" hangingPunct="1"/>
            <a:r>
              <a:rPr lang="hr-HR" altLang="sr-Latn-RS" smtClean="0">
                <a:solidFill>
                  <a:srgbClr val="FF0000"/>
                </a:solidFill>
              </a:rPr>
              <a:t>uslužne djelatnosti </a:t>
            </a:r>
            <a:r>
              <a:rPr lang="hr-HR" altLang="sr-Latn-RS" smtClean="0"/>
              <a:t>(škole, trgovine, kulturne ustanove, bolnice,…)</a:t>
            </a:r>
          </a:p>
        </p:txBody>
      </p:sp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slov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76275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Poznate osobe</a:t>
            </a:r>
          </a:p>
        </p:txBody>
      </p:sp>
      <p:sp>
        <p:nvSpPr>
          <p:cNvPr id="25603" name="Rezervirano mjesto sadržaja 2"/>
          <p:cNvSpPr>
            <a:spLocks noGrp="1"/>
          </p:cNvSpPr>
          <p:nvPr>
            <p:ph idx="1"/>
          </p:nvPr>
        </p:nvSpPr>
        <p:spPr>
          <a:xfrm>
            <a:off x="685800" y="1357313"/>
            <a:ext cx="7772400" cy="47386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Slavko Kolar – pisac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Mato Lovrak – književnik i pisac za djecu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Edo Murtić – slikar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Ivo Serdar – glumac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Ivo Robić – pjevač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Petar Preradović – pjesnik, političar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itd.</a:t>
            </a:r>
          </a:p>
        </p:txBody>
      </p:sp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slov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714375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Događanja tijekom godine</a:t>
            </a:r>
          </a:p>
        </p:txBody>
      </p:sp>
      <p:sp>
        <p:nvSpPr>
          <p:cNvPr id="26627" name="Rezervirano mjesto sadržaja 2"/>
          <p:cNvSpPr>
            <a:spLocks noGrp="1"/>
          </p:cNvSpPr>
          <p:nvPr>
            <p:ph idx="1"/>
          </p:nvPr>
        </p:nvSpPr>
        <p:spPr>
          <a:xfrm>
            <a:off x="685800" y="1000125"/>
            <a:ext cx="7772400" cy="5643563"/>
          </a:xfrm>
        </p:spPr>
        <p:txBody>
          <a:bodyPr/>
          <a:lstStyle/>
          <a:p>
            <a:pPr eaLnBrk="1" hangingPunct="1"/>
            <a:r>
              <a:rPr lang="hr-HR" altLang="sr-Latn-RS" sz="2200" smtClean="0"/>
              <a:t>Terezijana u Bjelovaru (kao uspomena na caricu Mariju Tereziju koja je carskim dekretom osnovala grad Bjelovar)</a:t>
            </a:r>
          </a:p>
          <a:p>
            <a:pPr eaLnBrk="1" hangingPunct="1"/>
            <a:r>
              <a:rPr lang="hr-HR" altLang="sr-Latn-RS" sz="2200" smtClean="0"/>
              <a:t>BOK fest - kazališni festival u Bjelovaru</a:t>
            </a:r>
          </a:p>
          <a:p>
            <a:pPr eaLnBrk="1" hangingPunct="1"/>
            <a:r>
              <a:rPr lang="hr-HR" altLang="sr-Latn-RS" sz="2200" smtClean="0"/>
              <a:t>Zapovijed pod lipom u Mikloušu</a:t>
            </a:r>
          </a:p>
          <a:p>
            <a:pPr eaLnBrk="1" hangingPunct="1"/>
            <a:r>
              <a:rPr lang="hr-HR" altLang="sr-Latn-RS" sz="2200" smtClean="0"/>
              <a:t>Božićna priča u Grabovnici pored Čazme</a:t>
            </a:r>
          </a:p>
          <a:p>
            <a:pPr eaLnBrk="1" hangingPunct="1"/>
            <a:r>
              <a:rPr lang="hr-HR" altLang="sr-Latn-RS" sz="2200" smtClean="0"/>
              <a:t>Maraton “Od Kaptola do Kaptola” – Čazma</a:t>
            </a:r>
          </a:p>
          <a:p>
            <a:pPr eaLnBrk="1" hangingPunct="1"/>
            <a:r>
              <a:rPr lang="hr-HR" altLang="sr-Latn-RS" sz="2200" smtClean="0"/>
              <a:t>Bjelovarski sajam u Gudovcu</a:t>
            </a:r>
          </a:p>
          <a:p>
            <a:pPr eaLnBrk="1" hangingPunct="1"/>
            <a:r>
              <a:rPr lang="hr-HR" altLang="sr-Latn-RS" sz="2200" smtClean="0"/>
              <a:t>Vinodar u Daruvaru – izložba vina</a:t>
            </a:r>
          </a:p>
          <a:p>
            <a:pPr eaLnBrk="1" hangingPunct="1"/>
            <a:r>
              <a:rPr lang="hr-HR" altLang="sr-Latn-RS" sz="2200" smtClean="0"/>
              <a:t>"Obžinky", žetvene svečanosti Čeha</a:t>
            </a:r>
          </a:p>
          <a:p>
            <a:pPr eaLnBrk="1" hangingPunct="1"/>
            <a:r>
              <a:rPr lang="hr-HR" altLang="sr-Latn-RS" sz="2200" smtClean="0"/>
              <a:t> Dani sira u Bjelovaru</a:t>
            </a:r>
          </a:p>
          <a:p>
            <a:pPr eaLnBrk="1" hangingPunct="1"/>
            <a:r>
              <a:rPr lang="hr-HR" altLang="sr-Latn-RS" sz="2200" smtClean="0"/>
              <a:t>Lovrakovi  dani kulture u Velikom Grđevcu</a:t>
            </a:r>
          </a:p>
          <a:p>
            <a:pPr eaLnBrk="1" hangingPunct="1">
              <a:buFontTx/>
              <a:buNone/>
            </a:pPr>
            <a:endParaRPr lang="hr-HR" altLang="sr-Latn-RS" smtClean="0"/>
          </a:p>
        </p:txBody>
      </p:sp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slov 5"/>
          <p:cNvSpPr>
            <a:spLocks noGrp="1"/>
          </p:cNvSpPr>
          <p:nvPr>
            <p:ph type="title"/>
          </p:nvPr>
        </p:nvSpPr>
        <p:spPr>
          <a:xfrm>
            <a:off x="0" y="3500438"/>
            <a:ext cx="8643938" cy="214312"/>
          </a:xfrm>
        </p:spPr>
        <p:txBody>
          <a:bodyPr/>
          <a:lstStyle/>
          <a:p>
            <a:pPr eaLnBrk="1" hangingPunct="1"/>
            <a:r>
              <a:rPr lang="hr-HR" altLang="sr-Latn-RS" sz="1200" smtClean="0"/>
              <a:t>Bjelovarski sajam                                                                                             Božićna priča u Grabovnici</a:t>
            </a:r>
          </a:p>
        </p:txBody>
      </p:sp>
      <p:sp>
        <p:nvSpPr>
          <p:cNvPr id="27651" name="Rezervirano mjesto teksta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27652" name="Picture 12" descr="http://www.adventure-sport.net/images/stories/velike/_cestovno_trcanje_Zagreb-Cazma_Nas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8075"/>
            <a:ext cx="4357688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" descr="http://www.index.hr/images2/bozicnabajkakodsalejevihM_pixs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429125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lightboxImage" descr="http://www.tzbbz.hr/images/bozicnaprica/6v.jpg">
            <a:hlinkClick r:id="rId4" tooltip="&quot;Zatvori prikaz&quot;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3690938"/>
            <a:ext cx="4214812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Slika 27" descr="http://www.tzbbz.hr/images/manifestacije/supermarat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8375"/>
            <a:ext cx="178593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Slika 68" descr="http://www.bj-sajam.hr/uploads/images/o%20sajmu/bjelovarski_saja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88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slov 1"/>
          <p:cNvSpPr>
            <a:spLocks noGrp="1"/>
          </p:cNvSpPr>
          <p:nvPr>
            <p:ph type="title"/>
          </p:nvPr>
        </p:nvSpPr>
        <p:spPr>
          <a:xfrm>
            <a:off x="3286125" y="6072188"/>
            <a:ext cx="2714625" cy="285750"/>
          </a:xfrm>
        </p:spPr>
        <p:txBody>
          <a:bodyPr/>
          <a:lstStyle/>
          <a:p>
            <a:pPr eaLnBrk="1" hangingPunct="1"/>
            <a:r>
              <a:rPr lang="hr-HR" altLang="sr-Latn-RS" b="0" smtClean="0"/>
              <a:t>Terezijana u Bjelovaru</a:t>
            </a:r>
          </a:p>
        </p:txBody>
      </p:sp>
      <p:sp>
        <p:nvSpPr>
          <p:cNvPr id="28675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204787"/>
          </a:xfrm>
        </p:spPr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28676" name="Picture 2" descr="4v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286250" cy="3214688"/>
          </a:xfrm>
        </p:spPr>
      </p:pic>
      <p:pic>
        <p:nvPicPr>
          <p:cNvPr id="28677" name="Slika 54" descr="http://www.tzbbz.hr/images/dozin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0"/>
            <a:ext cx="4714875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Pravokutnik 6"/>
          <p:cNvSpPr>
            <a:spLocks noChangeArrowheads="1"/>
          </p:cNvSpPr>
          <p:nvPr/>
        </p:nvSpPr>
        <p:spPr bwMode="auto">
          <a:xfrm>
            <a:off x="4572000" y="3286125"/>
            <a:ext cx="3541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/>
              <a:t>"Obžinky", žetvene svečanosti Čeha</a:t>
            </a:r>
          </a:p>
        </p:txBody>
      </p:sp>
      <p:sp>
        <p:nvSpPr>
          <p:cNvPr id="28679" name="Pravokutnik 7"/>
          <p:cNvSpPr>
            <a:spLocks noChangeArrowheads="1"/>
          </p:cNvSpPr>
          <p:nvPr/>
        </p:nvSpPr>
        <p:spPr bwMode="auto">
          <a:xfrm>
            <a:off x="571500" y="3214688"/>
            <a:ext cx="3427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/>
              <a:t>"Zapovijed pod lipom“ u Mikloušu </a:t>
            </a:r>
          </a:p>
        </p:txBody>
      </p:sp>
      <p:pic>
        <p:nvPicPr>
          <p:cNvPr id="28680" name="lightboxImage" descr="http://www.tzbbz.hr/images/terezijana/3v.jpg">
            <a:hlinkClick r:id="rId4" tooltip="&quot;Zatvori prikaz&quot;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3643313"/>
            <a:ext cx="271462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lightboxImage" descr="http://www.tzbbz.hr/images/zapovijed/2v.jpg">
            <a:hlinkClick r:id="rId6" tooltip="&quot;Zatvori prikaz&quot;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571875"/>
            <a:ext cx="3243263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Slika 3" descr="Centar Mate Lovrak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643438" cy="3482975"/>
          </a:xfrm>
        </p:spPr>
      </p:pic>
      <p:pic>
        <p:nvPicPr>
          <p:cNvPr id="29699" name="Slika 2" descr="Centar Mate Lovra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0"/>
            <a:ext cx="44450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Pravokutnik 6"/>
          <p:cNvSpPr>
            <a:spLocks noChangeArrowheads="1"/>
          </p:cNvSpPr>
          <p:nvPr/>
        </p:nvSpPr>
        <p:spPr bwMode="auto">
          <a:xfrm>
            <a:off x="2143125" y="3643313"/>
            <a:ext cx="4714875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b="1"/>
              <a:t>Lovrakov centar u Velikom Grđevcu - mlin iz filma Družbe Pere Kvržice i stara lokomotiva i  vagoni iz filma Vlak u snijegu</a:t>
            </a:r>
          </a:p>
          <a:p>
            <a:pPr eaLnBrk="1" hangingPunct="1"/>
            <a:endParaRPr lang="hr-HR" altLang="sr-Latn-RS" b="1"/>
          </a:p>
          <a:p>
            <a:pPr eaLnBrk="1" hangingPunct="1"/>
            <a:endParaRPr lang="hr-HR" altLang="sr-Latn-RS" b="1"/>
          </a:p>
          <a:p>
            <a:pPr eaLnBrk="1" hangingPunct="1"/>
            <a:endParaRPr lang="hr-HR" altLang="sr-Latn-RS" b="1"/>
          </a:p>
          <a:p>
            <a:pPr eaLnBrk="1" hangingPunct="1"/>
            <a:endParaRPr lang="hr-HR" altLang="sr-Latn-RS" b="1"/>
          </a:p>
          <a:p>
            <a:pPr eaLnBrk="1" hangingPunct="1"/>
            <a:endParaRPr lang="hr-HR" altLang="sr-Latn-RS" b="1"/>
          </a:p>
          <a:p>
            <a:pPr algn="ctr" eaLnBrk="1" hangingPunct="1"/>
            <a:r>
              <a:rPr lang="hr-HR" altLang="sr-Latn-RS" b="1"/>
              <a:t>                                         Dani sira u gradu sira</a:t>
            </a:r>
            <a:endParaRPr lang="hr-HR" altLang="sr-Latn-RS"/>
          </a:p>
        </p:txBody>
      </p:sp>
      <p:pic>
        <p:nvPicPr>
          <p:cNvPr id="29701" name="Picture 2" descr="http://www.agro-hit.com/images/uploads/08_si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3692525"/>
            <a:ext cx="222250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ravokutnik 1"/>
          <p:cNvSpPr>
            <a:spLocks noChangeArrowheads="1"/>
          </p:cNvSpPr>
          <p:nvPr/>
        </p:nvSpPr>
        <p:spPr bwMode="auto">
          <a:xfrm>
            <a:off x="785813" y="2357438"/>
            <a:ext cx="8001000" cy="36925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b="1">
                <a:latin typeface="Georgia" pitchFamily="18" charset="0"/>
              </a:rPr>
              <a:t>Obrazovna  postignuća:</a:t>
            </a:r>
          </a:p>
          <a:p>
            <a:pPr eaLnBrk="1" hangingPunct="1">
              <a:buFont typeface="Arial" charset="0"/>
              <a:buChar char="•"/>
            </a:pPr>
            <a:r>
              <a:rPr lang="hr-HR" altLang="sr-Latn-RS">
                <a:latin typeface="Georgia" pitchFamily="18" charset="0"/>
              </a:rPr>
              <a:t> znati ime grada-središta županije</a:t>
            </a:r>
          </a:p>
          <a:p>
            <a:pPr eaLnBrk="1" hangingPunct="1">
              <a:buFont typeface="Arial" charset="0"/>
              <a:buChar char="•"/>
            </a:pPr>
            <a:r>
              <a:rPr lang="hr-HR" altLang="sr-Latn-RS">
                <a:latin typeface="Georgia" pitchFamily="18" charset="0"/>
              </a:rPr>
              <a:t> razumjeti značaj središta županije za život ljudi</a:t>
            </a:r>
          </a:p>
          <a:p>
            <a:pPr eaLnBrk="1" hangingPunct="1">
              <a:buFont typeface="Arial" charset="0"/>
              <a:buChar char="•"/>
            </a:pPr>
            <a:r>
              <a:rPr lang="hr-HR" altLang="sr-Latn-RS">
                <a:latin typeface="Georgia" pitchFamily="18" charset="0"/>
              </a:rPr>
              <a:t> pronaći na zemljovidu središte županije</a:t>
            </a:r>
          </a:p>
          <a:p>
            <a:pPr eaLnBrk="1" hangingPunct="1">
              <a:buFont typeface="Arial" charset="0"/>
              <a:buChar char="•"/>
            </a:pPr>
            <a:r>
              <a:rPr lang="pl-PL" altLang="sr-Latn-RS">
                <a:latin typeface="Georgia" pitchFamily="18" charset="0"/>
              </a:rPr>
              <a:t> znati neke važne kulturno-povijesne spomenike u </a:t>
            </a:r>
            <a:r>
              <a:rPr lang="hr-HR" altLang="sr-Latn-RS">
                <a:latin typeface="Georgia" pitchFamily="18" charset="0"/>
              </a:rPr>
              <a:t>županiji</a:t>
            </a:r>
          </a:p>
          <a:p>
            <a:pPr eaLnBrk="1" hangingPunct="1"/>
            <a:endParaRPr lang="hr-HR" altLang="sr-Latn-RS">
              <a:latin typeface="Georgia" pitchFamily="18" charset="0"/>
            </a:endParaRPr>
          </a:p>
          <a:p>
            <a:pPr eaLnBrk="1" hangingPunct="1"/>
            <a:r>
              <a:rPr lang="hr-HR" altLang="sr-Latn-RS" b="1">
                <a:latin typeface="Georgia" pitchFamily="18" charset="0"/>
              </a:rPr>
              <a:t>Odgojni i socijalizirajući  ciljevi:</a:t>
            </a:r>
          </a:p>
          <a:p>
            <a:pPr eaLnBrk="1" hangingPunct="1">
              <a:buFont typeface="Arial" charset="0"/>
              <a:buChar char="•"/>
            </a:pPr>
            <a:r>
              <a:rPr lang="hr-HR" altLang="sr-Latn-RS">
                <a:latin typeface="Georgia" pitchFamily="18" charset="0"/>
              </a:rPr>
              <a:t> promicati ljubav i ponos na zavičaj i domovinu</a:t>
            </a:r>
          </a:p>
          <a:p>
            <a:pPr eaLnBrk="1" hangingPunct="1">
              <a:buFont typeface="Arial" charset="0"/>
              <a:buChar char="•"/>
            </a:pPr>
            <a:r>
              <a:rPr lang="hr-HR" altLang="sr-Latn-RS">
                <a:latin typeface="Georgia" pitchFamily="18" charset="0"/>
              </a:rPr>
              <a:t> razvijati  ekološku osviještenost</a:t>
            </a:r>
          </a:p>
          <a:p>
            <a:pPr eaLnBrk="1" hangingPunct="1">
              <a:buFont typeface="Arial" charset="0"/>
              <a:buChar char="•"/>
            </a:pPr>
            <a:r>
              <a:rPr lang="hr-HR" altLang="sr-Latn-RS">
                <a:latin typeface="Georgia" pitchFamily="18" charset="0"/>
              </a:rPr>
              <a:t> razvijati interesi poticati na istraživanje,usustavljivanje  </a:t>
            </a:r>
            <a:r>
              <a:rPr lang="pl-PL" altLang="sr-Latn-RS">
                <a:latin typeface="Georgia" pitchFamily="18" charset="0"/>
              </a:rPr>
              <a:t>i pronalaženje   </a:t>
            </a:r>
          </a:p>
          <a:p>
            <a:pPr eaLnBrk="1" hangingPunct="1"/>
            <a:r>
              <a:rPr lang="pl-PL" altLang="sr-Latn-RS">
                <a:latin typeface="Georgia" pitchFamily="18" charset="0"/>
              </a:rPr>
              <a:t>  novih podataka i informacija</a:t>
            </a:r>
          </a:p>
          <a:p>
            <a:pPr eaLnBrk="1" hangingPunct="1">
              <a:buFont typeface="Arial" charset="0"/>
              <a:buChar char="•"/>
            </a:pPr>
            <a:r>
              <a:rPr lang="hr-HR" altLang="sr-Latn-RS">
                <a:latin typeface="Georgia" pitchFamily="18" charset="0"/>
              </a:rPr>
              <a:t> razvijati osjećaj pripadnosti svome gradu, uljudnost na javnim mjestima;</a:t>
            </a:r>
            <a:endParaRPr lang="pl-PL" altLang="sr-Latn-RS">
              <a:latin typeface="Georgia" pitchFamily="18" charset="0"/>
            </a:endParaRPr>
          </a:p>
          <a:p>
            <a:pPr eaLnBrk="1" hangingPunct="1"/>
            <a:endParaRPr lang="hr-HR" altLang="sr-Latn-RS">
              <a:latin typeface="Georgia" pitchFamily="18" charset="0"/>
            </a:endParaRPr>
          </a:p>
        </p:txBody>
      </p:sp>
      <p:sp>
        <p:nvSpPr>
          <p:cNvPr id="6" name="Vodoravni svitak 5"/>
          <p:cNvSpPr/>
          <p:nvPr/>
        </p:nvSpPr>
        <p:spPr>
          <a:xfrm>
            <a:off x="785813" y="0"/>
            <a:ext cx="7572375" cy="235743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Ključni pojmovi</a:t>
            </a:r>
            <a:r>
              <a:rPr lang="hr-HR" dirty="0">
                <a:solidFill>
                  <a:srgbClr val="FF0000"/>
                </a:solidFill>
              </a:rPr>
              <a:t>: </a:t>
            </a:r>
            <a:r>
              <a:rPr lang="hr-HR" dirty="0"/>
              <a:t>županija i županijsko središte</a:t>
            </a:r>
            <a:endParaRPr lang="hr-HR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Novi stručni nazivi: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/>
              <a:t>  upravno-prometno-gospodarsko središte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/>
              <a:t>  kulturno-povijesne i prosvjetne ustanove, kulturno-povijesni   spomenici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/>
          </p:cNvSpPr>
          <p:nvPr>
            <p:ph type="title"/>
          </p:nvPr>
        </p:nvSpPr>
        <p:spPr>
          <a:xfrm>
            <a:off x="685800" y="357188"/>
            <a:ext cx="7772400" cy="2714625"/>
          </a:xfrm>
        </p:spPr>
        <p:txBody>
          <a:bodyPr/>
          <a:lstStyle/>
          <a:p>
            <a:pPr algn="l" eaLnBrk="1" hangingPunct="1"/>
            <a:r>
              <a:rPr lang="hr-HR" altLang="sr-Latn-RS" sz="2800" smtClean="0"/>
              <a:t/>
            </a:r>
            <a:br>
              <a:rPr lang="hr-HR" altLang="sr-Latn-RS" sz="2800" smtClean="0"/>
            </a:br>
            <a:r>
              <a:rPr lang="hr-HR" altLang="sr-Latn-RS" sz="2800" smtClean="0"/>
              <a:t>Njezini stanovnici je nazivaju </a:t>
            </a:r>
            <a:r>
              <a:rPr lang="hr-HR" altLang="sr-Latn-RS" sz="2800" i="1" smtClean="0">
                <a:solidFill>
                  <a:srgbClr val="FF0000"/>
                </a:solidFill>
              </a:rPr>
              <a:t>zelenom </a:t>
            </a:r>
            <a:br>
              <a:rPr lang="hr-HR" altLang="sr-Latn-RS" sz="2800" i="1" smtClean="0">
                <a:solidFill>
                  <a:srgbClr val="FF0000"/>
                </a:solidFill>
              </a:rPr>
            </a:br>
            <a:r>
              <a:rPr lang="hr-HR" altLang="sr-Latn-RS" sz="2800" i="1" smtClean="0">
                <a:solidFill>
                  <a:srgbClr val="FF0000"/>
                </a:solidFill>
              </a:rPr>
              <a:t>oazom  zdravlja, znanja i tradicijskih vrijednosti.</a:t>
            </a:r>
            <a:r>
              <a:rPr lang="hr-HR" altLang="sr-Latn-RS" sz="2400" i="1" smtClean="0">
                <a:solidFill>
                  <a:srgbClr val="FF0000"/>
                </a:solidFill>
              </a:rPr>
              <a:t/>
            </a:r>
            <a:br>
              <a:rPr lang="hr-HR" altLang="sr-Latn-RS" sz="2400" i="1" smtClean="0">
                <a:solidFill>
                  <a:srgbClr val="FF0000"/>
                </a:solidFill>
              </a:rPr>
            </a:br>
            <a:r>
              <a:rPr lang="hr-HR" altLang="sr-Latn-RS" sz="2600" smtClean="0"/>
              <a:t>Područje županije </a:t>
            </a:r>
            <a:r>
              <a:rPr lang="hr-HR" altLang="sr-Latn-RS" sz="2600" u="sng" smtClean="0"/>
              <a:t>obiluje bogatom povijesti i tradicijom koja seže i u vrijeme prije rimskog doba. U muzejima i crkvama čuvaju se dragocjenosti kao dokazi postojanja, trajanja i čuvanja života na ovom području. </a:t>
            </a:r>
            <a:r>
              <a:rPr lang="hr-HR" altLang="sr-Latn-RS" sz="2800" smtClean="0"/>
              <a:t/>
            </a:r>
            <a:br>
              <a:rPr lang="hr-HR" altLang="sr-Latn-RS" sz="2800" smtClean="0"/>
            </a:br>
            <a:endParaRPr lang="hr-HR" altLang="sr-Latn-RS" sz="2800" smtClean="0"/>
          </a:p>
        </p:txBody>
      </p:sp>
      <p:sp>
        <p:nvSpPr>
          <p:cNvPr id="5123" name="Rezervirano mjesto sadržaja 2"/>
          <p:cNvSpPr>
            <a:spLocks noGrp="1"/>
          </p:cNvSpPr>
          <p:nvPr>
            <p:ph idx="1"/>
          </p:nvPr>
        </p:nvSpPr>
        <p:spPr>
          <a:xfrm>
            <a:off x="685800" y="3286125"/>
            <a:ext cx="7772400" cy="46038"/>
          </a:xfrm>
        </p:spPr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5124" name="Picture 2" descr="headb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357563"/>
            <a:ext cx="7358062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>
          <a:xfrm>
            <a:off x="685800" y="357188"/>
            <a:ext cx="7772400" cy="785812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Zastava i grb BBŽ</a:t>
            </a:r>
          </a:p>
        </p:txBody>
      </p:sp>
      <p:sp>
        <p:nvSpPr>
          <p:cNvPr id="6147" name="Rezervirano mjesto sadržaja 3"/>
          <p:cNvSpPr>
            <a:spLocks noGrp="1"/>
          </p:cNvSpPr>
          <p:nvPr>
            <p:ph idx="1"/>
          </p:nvPr>
        </p:nvSpPr>
        <p:spPr>
          <a:xfrm>
            <a:off x="714375" y="3857625"/>
            <a:ext cx="7772400" cy="13573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z="1400" smtClean="0"/>
              <a:t>        Zastava Bjelovarsko – bilogorske županije		Grb Bjelovarsko – bilogorske županije</a:t>
            </a:r>
          </a:p>
          <a:p>
            <a:pPr eaLnBrk="1" hangingPunct="1">
              <a:buFontTx/>
              <a:buNone/>
            </a:pPr>
            <a:endParaRPr lang="hr-HR" altLang="sr-Latn-RS" sz="1400" smtClean="0"/>
          </a:p>
          <a:p>
            <a:pPr eaLnBrk="1" hangingPunct="1">
              <a:buFontTx/>
              <a:buNone/>
            </a:pPr>
            <a:r>
              <a:rPr lang="hr-HR" altLang="sr-Latn-RS" sz="2800" u="sng" smtClean="0">
                <a:solidFill>
                  <a:srgbClr val="FF0000"/>
                </a:solidFill>
              </a:rPr>
              <a:t>Glavni grad županije je BJELOVAR</a:t>
            </a:r>
            <a:r>
              <a:rPr lang="hr-HR" altLang="sr-Latn-RS" sz="2800" smtClean="0"/>
              <a:t>, u kojem je </a:t>
            </a:r>
          </a:p>
          <a:p>
            <a:pPr eaLnBrk="1" hangingPunct="1">
              <a:buFontTx/>
              <a:buNone/>
            </a:pPr>
            <a:r>
              <a:rPr lang="hr-HR" altLang="sr-Latn-RS" sz="2800" smtClean="0"/>
              <a:t>upravno središte županije.</a:t>
            </a:r>
          </a:p>
          <a:p>
            <a:pPr eaLnBrk="1" hangingPunct="1">
              <a:buFontTx/>
              <a:buNone/>
            </a:pPr>
            <a:r>
              <a:rPr lang="hr-HR" altLang="sr-Latn-RS" sz="2800" u="sng" smtClean="0"/>
              <a:t>Županijom upravlja </a:t>
            </a:r>
            <a:r>
              <a:rPr lang="hr-HR" altLang="sr-Latn-RS" sz="2800" u="sng" smtClean="0">
                <a:solidFill>
                  <a:srgbClr val="FF0000"/>
                </a:solidFill>
              </a:rPr>
              <a:t>ŽUPAN.</a:t>
            </a:r>
          </a:p>
        </p:txBody>
      </p:sp>
      <p:pic>
        <p:nvPicPr>
          <p:cNvPr id="6148" name="Picture 2" descr="Zastava Bjelovarsko-bilogorske župani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500188"/>
            <a:ext cx="414337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 descr="CROMA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773238"/>
            <a:ext cx="1571625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/>
          </p:cNvSpPr>
          <p:nvPr>
            <p:ph type="title"/>
          </p:nvPr>
        </p:nvSpPr>
        <p:spPr>
          <a:xfrm>
            <a:off x="685800" y="428625"/>
            <a:ext cx="7772400" cy="71438"/>
          </a:xfrm>
        </p:spPr>
        <p:txBody>
          <a:bodyPr/>
          <a:lstStyle/>
          <a:p>
            <a:pPr eaLnBrk="1" hangingPunct="1"/>
            <a:endParaRPr lang="hr-HR" altLang="sr-Latn-RS" smtClean="0"/>
          </a:p>
        </p:txBody>
      </p:sp>
      <p:sp>
        <p:nvSpPr>
          <p:cNvPr id="7171" name="Rezervirano mjesto sadržaja 2"/>
          <p:cNvSpPr>
            <a:spLocks noGrp="1"/>
          </p:cNvSpPr>
          <p:nvPr>
            <p:ph idx="1"/>
          </p:nvPr>
        </p:nvSpPr>
        <p:spPr>
          <a:xfrm>
            <a:off x="685800" y="642938"/>
            <a:ext cx="7772400" cy="2714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Županiju čini 5 gradova i 18 općina.</a:t>
            </a:r>
          </a:p>
          <a:p>
            <a:pPr eaLnBrk="1" hangingPunct="1">
              <a:buFontTx/>
              <a:buNone/>
            </a:pPr>
            <a:r>
              <a:rPr lang="hr-HR" altLang="sr-Latn-RS" smtClean="0">
                <a:solidFill>
                  <a:srgbClr val="FF0000"/>
                </a:solidFill>
              </a:rPr>
              <a:t>Gradovi su: </a:t>
            </a:r>
            <a:r>
              <a:rPr lang="hr-HR" altLang="sr-Latn-RS" smtClean="0"/>
              <a:t>Bjelovar, Čazma, Daruvar,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Garešnica i Grubišno Polje.</a:t>
            </a: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hr-HR" altLang="sr-Latn-RS"/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hr-HR" altLang="sr-Latn-RS"/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0" y="4448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hr-HR" altLang="sr-Latn-RS"/>
          </a:p>
        </p:txBody>
      </p:sp>
      <p:sp>
        <p:nvSpPr>
          <p:cNvPr id="7175" name="Rectangle 9"/>
          <p:cNvSpPr>
            <a:spLocks noChangeArrowheads="1"/>
          </p:cNvSpPr>
          <p:nvPr/>
        </p:nvSpPr>
        <p:spPr bwMode="auto">
          <a:xfrm>
            <a:off x="0" y="72390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sr-Latn-CS" altLang="sr-Latn-RS">
              <a:latin typeface="Arial" charset="0"/>
            </a:endParaRPr>
          </a:p>
        </p:txBody>
      </p:sp>
      <p:pic>
        <p:nvPicPr>
          <p:cNvPr id="7176" name="Picture 2" descr="karta-bb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428875"/>
            <a:ext cx="6143625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/>
          </p:cNvSpPr>
          <p:nvPr>
            <p:ph type="title"/>
          </p:nvPr>
        </p:nvSpPr>
        <p:spPr>
          <a:xfrm>
            <a:off x="685800" y="357188"/>
            <a:ext cx="7772400" cy="142875"/>
          </a:xfrm>
        </p:spPr>
        <p:txBody>
          <a:bodyPr/>
          <a:lstStyle/>
          <a:p>
            <a:pPr eaLnBrk="1" hangingPunct="1"/>
            <a:endParaRPr lang="hr-HR" altLang="sr-Latn-RS" smtClean="0"/>
          </a:p>
        </p:txBody>
      </p:sp>
      <p:sp>
        <p:nvSpPr>
          <p:cNvPr id="8195" name="Rezervirano mjesto sadržaja 2"/>
          <p:cNvSpPr>
            <a:spLocks noGrp="1"/>
          </p:cNvSpPr>
          <p:nvPr>
            <p:ph idx="1"/>
          </p:nvPr>
        </p:nvSpPr>
        <p:spPr>
          <a:xfrm>
            <a:off x="685800" y="928688"/>
            <a:ext cx="7772400" cy="51673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z="2800" smtClean="0"/>
              <a:t>BBŽ je nizinska županija, obrubljena </a:t>
            </a:r>
          </a:p>
          <a:p>
            <a:pPr eaLnBrk="1" hangingPunct="1">
              <a:buFontTx/>
              <a:buNone/>
            </a:pPr>
            <a:r>
              <a:rPr lang="hr-HR" altLang="sr-Latn-RS" sz="2800" smtClean="0">
                <a:solidFill>
                  <a:srgbClr val="FF0000"/>
                </a:solidFill>
              </a:rPr>
              <a:t>brežuljcima</a:t>
            </a:r>
            <a:r>
              <a:rPr lang="hr-HR" altLang="sr-Latn-RS" sz="2800" smtClean="0"/>
              <a:t> </a:t>
            </a:r>
            <a:r>
              <a:rPr lang="hr-HR" altLang="sr-Latn-RS" sz="2800" u="sng" smtClean="0"/>
              <a:t>Bilogore</a:t>
            </a:r>
            <a:r>
              <a:rPr lang="hr-HR" altLang="sr-Latn-RS" sz="2800" smtClean="0"/>
              <a:t>, </a:t>
            </a:r>
            <a:r>
              <a:rPr lang="hr-HR" altLang="sr-Latn-RS" sz="2800" u="sng" smtClean="0"/>
              <a:t>Moslavačke gore , </a:t>
            </a:r>
          </a:p>
          <a:p>
            <a:pPr eaLnBrk="1" hangingPunct="1">
              <a:buFontTx/>
              <a:buNone/>
            </a:pPr>
            <a:r>
              <a:rPr lang="hr-HR" altLang="sr-Latn-RS" sz="2800" u="sng" smtClean="0"/>
              <a:t>rubne  masive Papuka i</a:t>
            </a:r>
            <a:r>
              <a:rPr lang="hr-HR" altLang="sr-Latn-RS" sz="2800" smtClean="0"/>
              <a:t> </a:t>
            </a:r>
            <a:r>
              <a:rPr lang="hr-HR" altLang="sr-Latn-RS" sz="2800" u="sng" smtClean="0"/>
              <a:t>Ravne gore</a:t>
            </a:r>
            <a:r>
              <a:rPr lang="hr-HR" altLang="sr-Latn-RS" sz="2800" smtClean="0"/>
              <a:t>.</a:t>
            </a:r>
            <a:endParaRPr lang="hr-HR" altLang="sr-Latn-RS" sz="1200" smtClean="0"/>
          </a:p>
          <a:p>
            <a:pPr eaLnBrk="1" hangingPunct="1">
              <a:buFontTx/>
              <a:buNone/>
            </a:pPr>
            <a:endParaRPr lang="hr-HR" altLang="sr-Latn-RS" sz="1200" smtClean="0"/>
          </a:p>
          <a:p>
            <a:pPr eaLnBrk="1" hangingPunct="1">
              <a:buFontTx/>
              <a:buNone/>
            </a:pPr>
            <a:r>
              <a:rPr lang="hr-HR" altLang="sr-Latn-RS" sz="2700" smtClean="0"/>
              <a:t>Njome teku </a:t>
            </a:r>
            <a:r>
              <a:rPr lang="hr-HR" altLang="sr-Latn-RS" sz="2700" smtClean="0">
                <a:solidFill>
                  <a:srgbClr val="FF0000"/>
                </a:solidFill>
              </a:rPr>
              <a:t>rijeke </a:t>
            </a:r>
            <a:r>
              <a:rPr lang="hr-HR" altLang="sr-Latn-RS" sz="2700" u="sng" smtClean="0"/>
              <a:t>Česma, Ilova, Glogovnica i </a:t>
            </a:r>
          </a:p>
          <a:p>
            <a:pPr eaLnBrk="1" hangingPunct="1">
              <a:buFontTx/>
              <a:buNone/>
            </a:pPr>
            <a:r>
              <a:rPr lang="hr-HR" altLang="sr-Latn-RS" sz="2700" u="sng" smtClean="0"/>
              <a:t>Toplica</a:t>
            </a:r>
            <a:r>
              <a:rPr lang="hr-HR" altLang="sr-Latn-RS" sz="2700" smtClean="0"/>
              <a:t>. Prošarana je potocima i </a:t>
            </a:r>
            <a:r>
              <a:rPr lang="hr-HR" altLang="sr-Latn-RS" sz="2700" smtClean="0">
                <a:solidFill>
                  <a:srgbClr val="FF0000"/>
                </a:solidFill>
              </a:rPr>
              <a:t>ribnjacima</a:t>
            </a:r>
            <a:r>
              <a:rPr lang="hr-HR" altLang="sr-Latn-RS" sz="2700" smtClean="0"/>
              <a:t> </a:t>
            </a:r>
          </a:p>
          <a:p>
            <a:pPr eaLnBrk="1" hangingPunct="1">
              <a:buFontTx/>
              <a:buNone/>
            </a:pPr>
            <a:r>
              <a:rPr lang="hr-HR" altLang="sr-Latn-RS" sz="2700" smtClean="0"/>
              <a:t>(</a:t>
            </a:r>
            <a:r>
              <a:rPr lang="hr-HR" altLang="sr-Latn-RS" sz="2700" u="sng" smtClean="0"/>
              <a:t>Siščani, Narta, Končanica, ribnjaci pored </a:t>
            </a:r>
          </a:p>
          <a:p>
            <a:pPr eaLnBrk="1" hangingPunct="1">
              <a:buFontTx/>
              <a:buNone/>
            </a:pPr>
            <a:r>
              <a:rPr lang="hr-HR" altLang="sr-Latn-RS" sz="2700" u="sng" smtClean="0"/>
              <a:t>Garešnice</a:t>
            </a:r>
            <a:r>
              <a:rPr lang="hr-HR" altLang="sr-Latn-RS" sz="2700" smtClean="0"/>
              <a:t>). </a:t>
            </a:r>
            <a:endParaRPr lang="hr-HR" altLang="sr-Latn-RS" sz="1600" smtClean="0"/>
          </a:p>
          <a:p>
            <a:pPr eaLnBrk="1" hangingPunct="1">
              <a:buFontTx/>
              <a:buNone/>
            </a:pPr>
            <a:endParaRPr lang="hr-HR" altLang="sr-Latn-RS" sz="1200" smtClean="0"/>
          </a:p>
          <a:p>
            <a:pPr eaLnBrk="1" hangingPunct="1">
              <a:buFontTx/>
              <a:buNone/>
            </a:pPr>
            <a:r>
              <a:rPr lang="hr-HR" altLang="sr-Latn-RS" sz="2700" smtClean="0"/>
              <a:t>Zime su joj hladne i snježne, a ljeta vruća. Tijekom </a:t>
            </a:r>
          </a:p>
          <a:p>
            <a:pPr eaLnBrk="1" hangingPunct="1">
              <a:buFontTx/>
              <a:buNone/>
            </a:pPr>
            <a:r>
              <a:rPr lang="hr-HR" altLang="sr-Latn-RS" sz="2700" smtClean="0"/>
              <a:t>cijele godine pada dovoljno padalina.</a:t>
            </a:r>
          </a:p>
        </p:txBody>
      </p:sp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9219" name="Picture 2" descr="E:\Slike 3. razred\Anita\PA08053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942975"/>
            <a:ext cx="9385300" cy="7800975"/>
          </a:xfrm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10243" name="Picture 2" descr="D:\2. razr - SLIKE\Predstava, Ribarska 6.5\IMG_11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691063" cy="3357563"/>
          </a:xfrm>
        </p:spPr>
      </p:pic>
      <p:pic>
        <p:nvPicPr>
          <p:cNvPr id="10244" name="Picture 2" descr="E:\Anita\PA0805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500562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ribolo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379788"/>
            <a:ext cx="4500562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" descr="mx_1200064222_Ribnjak_Siscan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6434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" descr="IMG_1706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820863"/>
            <a:ext cx="207168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76213"/>
          </a:xfrm>
        </p:spPr>
        <p:txBody>
          <a:bodyPr/>
          <a:lstStyle/>
          <a:p>
            <a:pPr eaLnBrk="1" hangingPunct="1"/>
            <a:endParaRPr lang="hr-HR" altLang="sr-Latn-RS" smtClean="0"/>
          </a:p>
        </p:txBody>
      </p:sp>
      <p:sp>
        <p:nvSpPr>
          <p:cNvPr id="11267" name="Rezervirano mjesto sadržaja 2"/>
          <p:cNvSpPr>
            <a:spLocks noGrp="1"/>
          </p:cNvSpPr>
          <p:nvPr>
            <p:ph idx="1"/>
          </p:nvPr>
        </p:nvSpPr>
        <p:spPr>
          <a:xfrm>
            <a:off x="685800" y="571500"/>
            <a:ext cx="7772400" cy="55245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z="2800" smtClean="0"/>
              <a:t>Tlo je pogodno za </a:t>
            </a:r>
            <a:r>
              <a:rPr lang="hr-HR" altLang="sr-Latn-RS" sz="2800" u="sng" smtClean="0"/>
              <a:t>oranice </a:t>
            </a:r>
            <a:r>
              <a:rPr lang="hr-HR" altLang="sr-Latn-RS" sz="2800" smtClean="0"/>
              <a:t>pa se stanovništvo </a:t>
            </a:r>
          </a:p>
          <a:p>
            <a:pPr eaLnBrk="1" hangingPunct="1">
              <a:buFontTx/>
              <a:buNone/>
            </a:pPr>
            <a:r>
              <a:rPr lang="hr-HR" altLang="sr-Latn-RS" sz="2800" smtClean="0"/>
              <a:t>bavi </a:t>
            </a:r>
            <a:r>
              <a:rPr lang="hr-HR" altLang="sr-Latn-RS" sz="2800" smtClean="0">
                <a:solidFill>
                  <a:srgbClr val="FF0000"/>
                </a:solidFill>
              </a:rPr>
              <a:t>poljoprivredom, stočarstvom, voćarstvom, </a:t>
            </a:r>
          </a:p>
          <a:p>
            <a:pPr eaLnBrk="1" hangingPunct="1">
              <a:buFontTx/>
              <a:buNone/>
            </a:pPr>
            <a:r>
              <a:rPr lang="hr-HR" altLang="sr-Latn-RS" sz="2800" smtClean="0">
                <a:solidFill>
                  <a:srgbClr val="FF0000"/>
                </a:solidFill>
              </a:rPr>
              <a:t>vinogradarstvom, šumarstvom</a:t>
            </a:r>
            <a:r>
              <a:rPr lang="hr-HR" altLang="sr-Latn-RS" sz="2800" smtClean="0"/>
              <a:t>.</a:t>
            </a:r>
          </a:p>
          <a:p>
            <a:pPr eaLnBrk="1" hangingPunct="1">
              <a:buFontTx/>
              <a:buNone/>
            </a:pPr>
            <a:endParaRPr lang="hr-HR" altLang="sr-Latn-RS" sz="2800" smtClean="0"/>
          </a:p>
          <a:p>
            <a:pPr eaLnBrk="1" hangingPunct="1">
              <a:buFontTx/>
              <a:buNone/>
            </a:pPr>
            <a:r>
              <a:rPr lang="hr-HR" altLang="sr-Latn-RS" sz="2800" smtClean="0"/>
              <a:t>Također se bave i </a:t>
            </a:r>
            <a:r>
              <a:rPr lang="hr-HR" altLang="sr-Latn-RS" sz="2800" smtClean="0">
                <a:solidFill>
                  <a:srgbClr val="FF0000"/>
                </a:solidFill>
              </a:rPr>
              <a:t>uzgojem slatkovodne ribe </a:t>
            </a:r>
            <a:r>
              <a:rPr lang="hr-HR" altLang="sr-Latn-RS" sz="2800" smtClean="0"/>
              <a:t>– </a:t>
            </a:r>
          </a:p>
          <a:p>
            <a:pPr eaLnBrk="1" hangingPunct="1">
              <a:buFontTx/>
              <a:buNone/>
            </a:pPr>
            <a:r>
              <a:rPr lang="hr-HR" altLang="sr-Latn-RS" sz="2800" smtClean="0">
                <a:solidFill>
                  <a:srgbClr val="FF0000"/>
                </a:solidFill>
              </a:rPr>
              <a:t>ribnjačarstvom, lovom i turizmom.</a:t>
            </a:r>
            <a:endParaRPr lang="hr-HR" altLang="sr-Latn-RS" sz="2800" smtClean="0"/>
          </a:p>
          <a:p>
            <a:pPr eaLnBrk="1" hangingPunct="1">
              <a:buFontTx/>
              <a:buNone/>
            </a:pPr>
            <a:endParaRPr lang="hr-HR" altLang="sr-Latn-RS" sz="2800" smtClean="0"/>
          </a:p>
          <a:p>
            <a:pPr eaLnBrk="1" hangingPunct="1">
              <a:buFontTx/>
              <a:buNone/>
            </a:pPr>
            <a:endParaRPr lang="hr-HR" altLang="sr-Latn-RS" sz="2800" u="sng" smtClean="0"/>
          </a:p>
          <a:p>
            <a:pPr eaLnBrk="1" hangingPunct="1">
              <a:buFontTx/>
              <a:buNone/>
            </a:pPr>
            <a:endParaRPr lang="hr-HR" altLang="sr-Latn-RS" sz="2800" u="sng" smtClean="0"/>
          </a:p>
        </p:txBody>
      </p:sp>
      <p:pic>
        <p:nvPicPr>
          <p:cNvPr id="11268" name="Picture 2" descr="E:\Slike 3. razred\BBZ\IMG_01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08940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E:\Anita\P50603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143375"/>
            <a:ext cx="3357563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oto journal design template">
  <a:themeElements>
    <a:clrScheme name="Office tem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e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e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Photo journal design template</Template>
  <TotalTime>450</TotalTime>
  <Words>639</Words>
  <Application>Microsoft Office PowerPoint</Application>
  <PresentationFormat>Prikaz na zaslonu (4:3)</PresentationFormat>
  <Paragraphs>118</Paragraphs>
  <Slides>28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34" baseType="lpstr">
      <vt:lpstr>Times New Roman</vt:lpstr>
      <vt:lpstr>Arial</vt:lpstr>
      <vt:lpstr>Calibri</vt:lpstr>
      <vt:lpstr>Castellar</vt:lpstr>
      <vt:lpstr>Georgia</vt:lpstr>
      <vt:lpstr>Photo journal design template</vt:lpstr>
      <vt:lpstr>    MOJA       ŽUPANIJA</vt:lpstr>
      <vt:lpstr>Smještaj županije</vt:lpstr>
      <vt:lpstr> Njezini stanovnici je nazivaju zelenom  oazom  zdravlja, znanja i tradicijskih vrijednosti. Područje županije obiluje bogatom povijesti i tradicijom koja seže i u vrijeme prije rimskog doba. U muzejima i crkvama čuvaju se dragocjenosti kao dokazi postojanja, trajanja i čuvanja života na ovom području.  </vt:lpstr>
      <vt:lpstr>Zastava i grb BBŽ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Bjelovar – središte županije</vt:lpstr>
      <vt:lpstr>PowerPointova prezentacija</vt:lpstr>
      <vt:lpstr>PowerPointova prezentacija</vt:lpstr>
      <vt:lpstr>Prošlost županije</vt:lpstr>
      <vt:lpstr>PowerPointova prezentacija</vt:lpstr>
      <vt:lpstr>PowerPointova prezentacija</vt:lpstr>
      <vt:lpstr>PowerPointova prezentacija</vt:lpstr>
      <vt:lpstr>Gospodarstvo naše županije</vt:lpstr>
      <vt:lpstr>PowerPointova prezentacija</vt:lpstr>
      <vt:lpstr>Poznate osobe</vt:lpstr>
      <vt:lpstr>Događanja tijekom godine</vt:lpstr>
      <vt:lpstr>Bjelovarski sajam                                                                                             Božićna priča u Grabovnici</vt:lpstr>
      <vt:lpstr>Terezijana u Bjelovaru</vt:lpstr>
      <vt:lpstr>PowerPointova prezentacija</vt:lpstr>
      <vt:lpstr>PowerPointova prezentacija</vt:lpstr>
    </vt:vector>
  </TitlesOfParts>
  <Company>ZF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ŽUPANIJA</dc:title>
  <dc:creator>ZF</dc:creator>
  <cp:lastModifiedBy>Višnja</cp:lastModifiedBy>
  <cp:revision>89</cp:revision>
  <cp:lastPrinted>1601-01-01T00:00:00Z</cp:lastPrinted>
  <dcterms:created xsi:type="dcterms:W3CDTF">2009-10-07T19:57:53Z</dcterms:created>
  <dcterms:modified xsi:type="dcterms:W3CDTF">2015-04-04T16:45:06Z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TC010903071033</vt:lpwstr>
  </property>
</Properties>
</file>