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7"/>
  </p:notesMasterIdLst>
  <p:sldIdLst>
    <p:sldId id="256" r:id="rId2"/>
    <p:sldId id="260" r:id="rId3"/>
    <p:sldId id="259" r:id="rId4"/>
    <p:sldId id="258" r:id="rId5"/>
    <p:sldId id="261" r:id="rId6"/>
  </p:sldIdLst>
  <p:sldSz cx="9144000" cy="6858000" type="screen4x3"/>
  <p:notesSz cx="9144000" cy="6858000"/>
  <p:defaultTextStyle>
    <a:defPPr>
      <a:defRPr lang="sr-Latn-C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rednji stil 2 - Isticanj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2471" autoAdjust="0"/>
  </p:normalViewPr>
  <p:slideViewPr>
    <p:cSldViewPr>
      <p:cViewPr>
        <p:scale>
          <a:sx n="77" d="100"/>
          <a:sy n="77" d="100"/>
        </p:scale>
        <p:origin x="-306" y="4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74" d="100"/>
          <a:sy n="74" d="100"/>
        </p:scale>
        <p:origin x="-1074" y="-102"/>
      </p:cViewPr>
      <p:guideLst>
        <p:guide orient="horz" pos="2160"/>
        <p:guide pos="288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zaglavlj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dirty="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3" name="Rezervirano mjesto datuma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FC64FF16-146F-45DD-99AE-4517942C509B}" type="datetimeFigureOut">
              <a:rPr lang="sr-Latn-CS"/>
              <a:pPr>
                <a:defRPr/>
              </a:pPr>
              <a:t>6.4.2015</a:t>
            </a:fld>
            <a:endParaRPr lang="hr-HR" dirty="0"/>
          </a:p>
        </p:txBody>
      </p:sp>
      <p:sp>
        <p:nvSpPr>
          <p:cNvPr id="4" name="Rezervirano mjesto slike slajda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hr-HR" noProof="0"/>
          </a:p>
        </p:txBody>
      </p:sp>
      <p:sp>
        <p:nvSpPr>
          <p:cNvPr id="5" name="Rezervirano mjesto bilježaka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 noProof="0" dirty="0" smtClean="0"/>
              <a:t>Kliknite da biste uredili stilove teksta matrice</a:t>
            </a:r>
          </a:p>
          <a:p>
            <a:pPr lvl="1"/>
            <a:r>
              <a:rPr lang="hr-HR" noProof="0" dirty="0" smtClean="0"/>
              <a:t>Druga razina</a:t>
            </a:r>
          </a:p>
          <a:p>
            <a:pPr lvl="2"/>
            <a:r>
              <a:rPr lang="hr-HR" noProof="0" dirty="0" smtClean="0"/>
              <a:t>Treća razina</a:t>
            </a:r>
          </a:p>
          <a:p>
            <a:pPr lvl="3"/>
            <a:r>
              <a:rPr lang="hr-HR" noProof="0" dirty="0" smtClean="0"/>
              <a:t>Četvrta razina</a:t>
            </a:r>
          </a:p>
          <a:p>
            <a:pPr lvl="4"/>
            <a:r>
              <a:rPr lang="hr-HR" noProof="0" dirty="0" smtClean="0"/>
              <a:t>Peta razina</a:t>
            </a:r>
            <a:endParaRPr lang="hr-HR" noProof="0" dirty="0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dirty="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478A1CF5-AB30-45A0-B74C-487AB3DF87CC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32583499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zervirano mjesto slike slajd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" name="Rezervirano mjesto bilježaka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r-HR" b="1" dirty="0" smtClean="0"/>
              <a:t>Nastavna jedinica:  ZRAK – UVJET ŽIVOTA                                                                                                                 redni broj sata: 74.</a:t>
            </a:r>
            <a:endParaRPr lang="hr-HR" dirty="0" smtClean="0"/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r-HR" b="1" dirty="0" smtClean="0"/>
              <a:t> </a:t>
            </a:r>
            <a:endParaRPr lang="hr-HR" dirty="0" smtClean="0"/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r-HR" dirty="0" smtClean="0"/>
              <a:t> 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r-HR" b="1" dirty="0" smtClean="0"/>
              <a:t>Tip sata:  </a:t>
            </a:r>
            <a:r>
              <a:rPr lang="hr-HR" dirty="0" smtClean="0"/>
              <a:t>praktično-istraživački rad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r-HR" b="1" dirty="0" smtClean="0"/>
              <a:t>Ključni pojmovi: </a:t>
            </a:r>
            <a:r>
              <a:rPr lang="hr-HR" dirty="0" smtClean="0"/>
              <a:t>zrak, svojstva zraka, sastav zraka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r-HR" b="1" dirty="0" smtClean="0"/>
              <a:t> </a:t>
            </a:r>
            <a:endParaRPr lang="hr-HR" dirty="0" smtClean="0"/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r-HR" b="1" dirty="0" smtClean="0"/>
              <a:t>Nastavne metode: </a:t>
            </a:r>
            <a:r>
              <a:rPr lang="hr-HR" dirty="0" smtClean="0"/>
              <a:t>verbalne, zorne i praktične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r-HR" b="1" dirty="0" smtClean="0"/>
              <a:t> </a:t>
            </a:r>
            <a:endParaRPr lang="hr-HR" dirty="0" smtClean="0"/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r-HR" b="1" dirty="0" smtClean="0"/>
              <a:t>Zadaci nastave:</a:t>
            </a:r>
            <a:endParaRPr lang="hr-HR" dirty="0" smtClean="0"/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r-HR" b="1" dirty="0" smtClean="0"/>
              <a:t>OBRAZOVNI:</a:t>
            </a:r>
            <a:endParaRPr lang="hr-HR" dirty="0" smtClean="0"/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r-HR" dirty="0" smtClean="0"/>
              <a:t>upoznati svojstva zraka na temelju pokusa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r-HR" dirty="0" smtClean="0"/>
              <a:t>znati sastav zraka (najzastupljeniji plinovi: kisik, dušik, ugljikov dioksid)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r-HR" dirty="0" smtClean="0"/>
              <a:t>razumjeti važnost zraka za život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r-HR" dirty="0" smtClean="0"/>
              <a:t>razumjeti važnost zaštite zraka od onečišćenja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r-HR" dirty="0" smtClean="0"/>
              <a:t>razvijati sposobnost izvođenja pokusa, motrenja, opisivanja, uspoređivanja, zaključivanja i primjene u životu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r-HR" dirty="0" smtClean="0"/>
              <a:t>razvijati interes za promatranje prirode i prirodnih pojava </a:t>
            </a:r>
            <a:br>
              <a:rPr lang="hr-HR" dirty="0" smtClean="0"/>
            </a:br>
            <a:endParaRPr lang="hr-HR" dirty="0" smtClean="0"/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r-HR" b="1" dirty="0" smtClean="0"/>
              <a:t>ODGOJNI:</a:t>
            </a:r>
            <a:endParaRPr lang="hr-HR" dirty="0" smtClean="0"/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r-HR" dirty="0" smtClean="0"/>
              <a:t>razvijati ekološku svijest kod učenika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r-HR" dirty="0" smtClean="0"/>
              <a:t>razvijati pravilan odnos prema prirodi, živjeti u skladu s prirodom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r-HR" dirty="0" smtClean="0"/>
              <a:t> 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r-HR" b="1" dirty="0" smtClean="0"/>
              <a:t> </a:t>
            </a:r>
            <a:endParaRPr lang="hr-HR" dirty="0" smtClean="0"/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r-HR" b="1" dirty="0" smtClean="0"/>
              <a:t> </a:t>
            </a:r>
            <a:endParaRPr lang="hr-HR" dirty="0" smtClean="0"/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r-HR" b="1" dirty="0" smtClean="0"/>
              <a:t> </a:t>
            </a:r>
            <a:endParaRPr lang="hr-HR" dirty="0" smtClean="0"/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r-HR" b="1" dirty="0" smtClean="0"/>
              <a:t> </a:t>
            </a:r>
            <a:endParaRPr lang="hr-HR" dirty="0" smtClean="0"/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r-HR" b="1" dirty="0" smtClean="0"/>
              <a:t>Oblici rada: </a:t>
            </a:r>
            <a:r>
              <a:rPr lang="hr-HR" dirty="0" smtClean="0"/>
              <a:t>frontalni, individualni, rad u skupini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r-HR" b="1" dirty="0" smtClean="0"/>
              <a:t> </a:t>
            </a:r>
            <a:endParaRPr lang="hr-HR" dirty="0" smtClean="0"/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r-HR" b="1" dirty="0" smtClean="0"/>
              <a:t> </a:t>
            </a:r>
            <a:endParaRPr lang="hr-HR" dirty="0" smtClean="0"/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r-HR" b="1" dirty="0" smtClean="0"/>
              <a:t> </a:t>
            </a:r>
            <a:endParaRPr lang="hr-HR" dirty="0" smtClean="0"/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r-HR" b="1" dirty="0" smtClean="0"/>
              <a:t>Izvori i nastavna sredstva: </a:t>
            </a:r>
            <a:r>
              <a:rPr lang="hr-HR" dirty="0" smtClean="0"/>
              <a:t>neposredna stvarnost</a:t>
            </a:r>
            <a:r>
              <a:rPr lang="hr-HR" b="1" dirty="0" smtClean="0"/>
              <a:t>, </a:t>
            </a:r>
            <a:r>
              <a:rPr lang="hr-HR" dirty="0" smtClean="0"/>
              <a:t>udžbenik </a:t>
            </a:r>
            <a:r>
              <a:rPr lang="hr-HR" i="1" dirty="0" smtClean="0"/>
              <a:t>Korak u svijet 4</a:t>
            </a:r>
            <a:r>
              <a:rPr lang="hr-HR" dirty="0" smtClean="0"/>
              <a:t>, radna bilježnica </a:t>
            </a:r>
            <a:r>
              <a:rPr lang="hr-HR" i="1" dirty="0" smtClean="0"/>
              <a:t>Korak u svijet 4</a:t>
            </a:r>
            <a:r>
              <a:rPr lang="hr-HR" dirty="0" smtClean="0"/>
              <a:t>, plakatni papir, flomasteri u boji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r-HR" dirty="0" smtClean="0"/>
              <a:t> 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r-HR" b="1" dirty="0" smtClean="0"/>
              <a:t> </a:t>
            </a:r>
            <a:endParaRPr lang="hr-HR" dirty="0" smtClean="0"/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r-HR" b="1" dirty="0" smtClean="0"/>
              <a:t> </a:t>
            </a:r>
            <a:endParaRPr lang="hr-HR" dirty="0" smtClean="0"/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r-HR" b="1" dirty="0" smtClean="0"/>
              <a:t> </a:t>
            </a:r>
            <a:endParaRPr lang="hr-HR" dirty="0" smtClean="0"/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r-HR" b="1" dirty="0" smtClean="0"/>
              <a:t> </a:t>
            </a:r>
            <a:endParaRPr lang="hr-HR" dirty="0" smtClean="0"/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r-HR" b="1" dirty="0" smtClean="0"/>
              <a:t>Korelacija: </a:t>
            </a:r>
            <a:endParaRPr lang="hr-HR" dirty="0" smtClean="0"/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r-HR" b="1" dirty="0" smtClean="0"/>
              <a:t>Hrvatski jezik</a:t>
            </a:r>
            <a:r>
              <a:rPr lang="hr-HR" dirty="0" smtClean="0"/>
              <a:t>: jezično izražavanje, opisivanje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r-HR" b="1" dirty="0" smtClean="0"/>
              <a:t>Likovna kultura</a:t>
            </a:r>
            <a:r>
              <a:rPr lang="hr-HR" dirty="0" smtClean="0"/>
              <a:t>: akromatski tonovi boja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r-HR" dirty="0" smtClean="0"/>
              <a:t> 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r-HR" dirty="0" smtClean="0"/>
              <a:t> 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r-HR" dirty="0" smtClean="0"/>
              <a:t> 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r-HR" b="1" dirty="0" smtClean="0"/>
              <a:t>MOGUĆI TIJEK NASTAVE</a:t>
            </a:r>
            <a:endParaRPr lang="hr-HR" dirty="0" smtClean="0"/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r-HR" b="1" dirty="0" smtClean="0"/>
              <a:t> </a:t>
            </a:r>
            <a:endParaRPr lang="hr-HR" dirty="0" smtClean="0"/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r-HR" dirty="0" smtClean="0"/>
              <a:t>UVOD: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r-HR" dirty="0" smtClean="0"/>
              <a:t>Organiziramo popularnu dječju igru </a:t>
            </a:r>
            <a:r>
              <a:rPr lang="hr-HR" i="1" dirty="0" smtClean="0"/>
              <a:t>Vješala</a:t>
            </a:r>
            <a:r>
              <a:rPr lang="hr-HR" dirty="0" smtClean="0"/>
              <a:t> u kojoj učenici trebaju pogoditi zadani pojam: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r-HR" dirty="0" smtClean="0"/>
              <a:t> 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r-HR" dirty="0" smtClean="0"/>
              <a:t>                          _ _ _ _  -  _ _ _ _ _   _ _ _ _ _ _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r-HR" dirty="0" smtClean="0"/>
              <a:t>                          (ZRAK – UVJET    ŽIVOTA)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r-HR" dirty="0" smtClean="0"/>
              <a:t> 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r-HR" dirty="0" smtClean="0"/>
              <a:t>Nakon otkrivanja pojma pokušavamo zajednički objasniti zbog čega je zrak uvjet života.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r-HR" dirty="0" smtClean="0"/>
              <a:t> 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r-HR" dirty="0" smtClean="0"/>
              <a:t> 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r-HR" dirty="0" smtClean="0"/>
              <a:t>GLAVNI DIO: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r-HR" dirty="0" smtClean="0"/>
              <a:t>Učenike podijelimo u skupine. Svaka skupina dobije zadatak koji će prikazati crtežom i tekstom.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r-HR" dirty="0" smtClean="0"/>
              <a:t>1. Koja su svojstva zraka?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r-HR" dirty="0" smtClean="0"/>
              <a:t>2. Kako biljke poboljšavaju kvalitetu zraka?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r-HR" dirty="0" smtClean="0"/>
              <a:t>3. Zbog čega nastaje smog?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r-HR" dirty="0" smtClean="0"/>
              <a:t>4. Kako zagađenje zraka djeluje na živi svijet?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r-HR" dirty="0" smtClean="0"/>
              <a:t>Izložene gotove plakate predstavnici skupina kratko predstavljaju. Ostali učenici mogu predstavnicima skupina postavljati pitanja.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r-HR" dirty="0" smtClean="0"/>
              <a:t> 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r-HR" dirty="0" smtClean="0"/>
              <a:t>ZAVRŠNI DIO: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r-HR" dirty="0" smtClean="0"/>
              <a:t>Nastavljamo individualnim radom na preostalim zadacima u radnoj bilježnici.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hr-HR" dirty="0" smtClean="0"/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hr-HR" dirty="0"/>
          </a:p>
        </p:txBody>
      </p:sp>
      <p:sp>
        <p:nvSpPr>
          <p:cNvPr id="8196" name="Rezervirano mjesto broja slajda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7FB33BD4-62B7-4532-944E-02935CD98FB9}" type="slidenum">
              <a:rPr lang="hr-HR" altLang="sr-Latn-RS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hr-HR" altLang="sr-Latn-R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zervirano mjesto slike slajd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19" name="Rezervirano mjesto bilježaka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hr-HR" altLang="sr-Latn-RS" smtClean="0"/>
              <a:t>Upute za igru:</a:t>
            </a:r>
          </a:p>
          <a:p>
            <a:pPr>
              <a:spcBef>
                <a:spcPct val="0"/>
              </a:spcBef>
            </a:pPr>
            <a:endParaRPr lang="hr-HR" altLang="sr-Latn-RS" smtClean="0"/>
          </a:p>
          <a:p>
            <a:pPr>
              <a:spcBef>
                <a:spcPct val="0"/>
              </a:spcBef>
            </a:pPr>
            <a:r>
              <a:rPr lang="hr-HR" altLang="sr-Latn-RS" smtClean="0"/>
              <a:t>Skupine se dogovaraju i pogađaju slova. Ako pogode slovo mogu nastaviti pogađati, a ako pogriješe crta se dio “vješala” i skupina mora prepustit red narednoj skupini.</a:t>
            </a:r>
          </a:p>
          <a:p>
            <a:pPr>
              <a:spcBef>
                <a:spcPct val="0"/>
              </a:spcBef>
            </a:pPr>
            <a:r>
              <a:rPr lang="hr-HR" altLang="sr-Latn-RS" smtClean="0"/>
              <a:t>Skupine čije greške prouzroče dovršenje crteža “vješala” ispadaju iz igre, a “vješala” se crtaju iz početka za preostale skupine sve dok se pojam ne pogodi.</a:t>
            </a:r>
          </a:p>
          <a:p>
            <a:pPr>
              <a:spcBef>
                <a:spcPct val="0"/>
              </a:spcBef>
            </a:pPr>
            <a:endParaRPr lang="hr-HR" altLang="sr-Latn-RS" smtClean="0"/>
          </a:p>
          <a:p>
            <a:pPr>
              <a:spcBef>
                <a:spcPct val="0"/>
              </a:spcBef>
            </a:pPr>
            <a:r>
              <a:rPr lang="hr-HR" altLang="sr-Latn-RS" smtClean="0"/>
              <a:t>Tehničke upute:</a:t>
            </a:r>
          </a:p>
          <a:p>
            <a:pPr>
              <a:spcBef>
                <a:spcPct val="0"/>
              </a:spcBef>
              <a:buFontTx/>
              <a:buChar char="-"/>
            </a:pPr>
            <a:r>
              <a:rPr lang="hr-HR" altLang="sr-Latn-RS" smtClean="0"/>
              <a:t> pljesak: pogodak   - klikom na zadano slovo otvaramo isto i u zadanom pojmu; potrebno je klikati dok se sva ista slova ne otvore u pojmu;</a:t>
            </a:r>
          </a:p>
          <a:p>
            <a:pPr>
              <a:spcBef>
                <a:spcPct val="0"/>
              </a:spcBef>
              <a:buFontTx/>
              <a:buChar char="-"/>
            </a:pPr>
            <a:r>
              <a:rPr lang="hr-HR" altLang="sr-Latn-RS" smtClean="0"/>
              <a:t> mjehurić: promašaj  - crtanje dijela “vješala”</a:t>
            </a:r>
          </a:p>
          <a:p>
            <a:pPr>
              <a:spcBef>
                <a:spcPct val="0"/>
              </a:spcBef>
            </a:pPr>
            <a:endParaRPr lang="hr-HR" altLang="sr-Latn-RS" smtClean="0"/>
          </a:p>
        </p:txBody>
      </p:sp>
      <p:sp>
        <p:nvSpPr>
          <p:cNvPr id="9220" name="Rezervirano mjesto broja slajda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E9F3BD54-EB35-4558-B127-9B00E1044198}" type="slidenum">
              <a:rPr lang="hr-HR" altLang="sr-Latn-RS"/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hr-HR" altLang="sr-Latn-R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zervirano mjesto slike slajd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" name="Rezervirano mjesto bilježaka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r-HR" dirty="0" smtClean="0"/>
              <a:t>Tehničke upute: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hr-HR" dirty="0" smtClean="0"/>
              <a:t> pljesak: pogodak   - klikom na zadano slovo otvaramo isto i u zadanom pojmu; potrebno je </a:t>
            </a:r>
            <a:r>
              <a:rPr lang="hr-HR" dirty="0" err="1" smtClean="0"/>
              <a:t>klikati</a:t>
            </a:r>
            <a:r>
              <a:rPr lang="hr-HR" dirty="0" smtClean="0"/>
              <a:t> dok se sva ista slova ne otvore u pojmu;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hr-HR" dirty="0" smtClean="0"/>
              <a:t> mjehurić: promašaj  - crtanje dijela “vješala”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hr-HR" b="1" dirty="0" smtClean="0"/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r-HR" b="1" dirty="0" smtClean="0"/>
              <a:t>Nastavna jedinica:  ZRAK – UVJET ŽIVOTA                                                                                                                 redni broj sata: 74.</a:t>
            </a:r>
            <a:endParaRPr lang="hr-HR" dirty="0" smtClean="0"/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r-HR" b="1" dirty="0" smtClean="0"/>
              <a:t> </a:t>
            </a:r>
            <a:endParaRPr lang="hr-HR" dirty="0" smtClean="0"/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r-HR" dirty="0" smtClean="0"/>
              <a:t> 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r-HR" b="1" dirty="0" smtClean="0"/>
              <a:t>Tip sata:  </a:t>
            </a:r>
            <a:r>
              <a:rPr lang="hr-HR" dirty="0" smtClean="0"/>
              <a:t>praktično-istraživački rad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r-HR" b="1" dirty="0" smtClean="0"/>
              <a:t>Ključni pojmovi: </a:t>
            </a:r>
            <a:r>
              <a:rPr lang="hr-HR" dirty="0" smtClean="0"/>
              <a:t>zrak, svojstva zraka, sastav zraka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r-HR" b="1" dirty="0" smtClean="0"/>
              <a:t> </a:t>
            </a:r>
            <a:endParaRPr lang="hr-HR" dirty="0" smtClean="0"/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r-HR" b="1" dirty="0" smtClean="0"/>
              <a:t>Nastavne metode: </a:t>
            </a:r>
            <a:r>
              <a:rPr lang="hr-HR" dirty="0" smtClean="0"/>
              <a:t>verbalne, zorne i praktične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r-HR" b="1" dirty="0" smtClean="0"/>
              <a:t> </a:t>
            </a:r>
            <a:endParaRPr lang="hr-HR" dirty="0" smtClean="0"/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r-HR" b="1" dirty="0" smtClean="0"/>
              <a:t>Zadaci nastave:</a:t>
            </a:r>
            <a:endParaRPr lang="hr-HR" dirty="0" smtClean="0"/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r-HR" b="1" dirty="0" smtClean="0"/>
              <a:t>OBRAZOVNI:</a:t>
            </a:r>
            <a:endParaRPr lang="hr-HR" dirty="0" smtClean="0"/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r-HR" dirty="0" smtClean="0"/>
              <a:t>upoznati svojstva zraka na temelju pokusa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r-HR" dirty="0" smtClean="0"/>
              <a:t>znati sastav zraka (najzastupljeniji plinovi: kisik, dušik, ugljikov dioksid)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r-HR" dirty="0" smtClean="0"/>
              <a:t>razumjeti važnost zraka za život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r-HR" dirty="0" smtClean="0"/>
              <a:t>razumjeti važnost zaštite zraka od onečišćenja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r-HR" dirty="0" smtClean="0"/>
              <a:t>razvijati sposobnost izvođenja pokusa, motrenja, opisivanja, uspoređivanja, zaključivanja i primjene u životu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r-HR" dirty="0" smtClean="0"/>
              <a:t>razvijati interes za promatranje prirode i prirodnih pojava </a:t>
            </a:r>
            <a:br>
              <a:rPr lang="hr-HR" dirty="0" smtClean="0"/>
            </a:br>
            <a:endParaRPr lang="hr-HR" dirty="0" smtClean="0"/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r-HR" b="1" dirty="0" smtClean="0"/>
              <a:t>ODGOJNI:</a:t>
            </a:r>
            <a:endParaRPr lang="hr-HR" dirty="0" smtClean="0"/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r-HR" dirty="0" smtClean="0"/>
              <a:t>razvijati ekološku svijest kod učenika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r-HR" dirty="0" smtClean="0"/>
              <a:t>razvijati pravilan odnos prema prirodi, živjeti u skladu s prirodom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r-HR" dirty="0" smtClean="0"/>
              <a:t> 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r-HR" b="1" dirty="0" smtClean="0"/>
              <a:t> </a:t>
            </a:r>
            <a:endParaRPr lang="hr-HR" dirty="0" smtClean="0"/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r-HR" b="1" dirty="0" smtClean="0"/>
              <a:t> </a:t>
            </a:r>
            <a:endParaRPr lang="hr-HR" dirty="0" smtClean="0"/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r-HR" b="1" dirty="0" smtClean="0"/>
              <a:t> </a:t>
            </a:r>
            <a:endParaRPr lang="hr-HR" dirty="0" smtClean="0"/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r-HR" b="1" dirty="0" smtClean="0"/>
              <a:t> </a:t>
            </a:r>
            <a:endParaRPr lang="hr-HR" dirty="0" smtClean="0"/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r-HR" b="1" dirty="0" smtClean="0"/>
              <a:t>Oblici rada: </a:t>
            </a:r>
            <a:r>
              <a:rPr lang="hr-HR" dirty="0" smtClean="0"/>
              <a:t>frontalni, individualni, rad u skupini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r-HR" b="1" dirty="0" smtClean="0"/>
              <a:t> </a:t>
            </a:r>
            <a:endParaRPr lang="hr-HR" dirty="0" smtClean="0"/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r-HR" b="1" dirty="0" smtClean="0"/>
              <a:t> </a:t>
            </a:r>
            <a:endParaRPr lang="hr-HR" dirty="0" smtClean="0"/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r-HR" b="1" dirty="0" smtClean="0"/>
              <a:t> </a:t>
            </a:r>
            <a:endParaRPr lang="hr-HR" dirty="0" smtClean="0"/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r-HR" b="1" dirty="0" smtClean="0"/>
              <a:t>Izvori i nastavna sredstva: </a:t>
            </a:r>
            <a:r>
              <a:rPr lang="hr-HR" dirty="0" smtClean="0"/>
              <a:t>neposredna stvarnost</a:t>
            </a:r>
            <a:r>
              <a:rPr lang="hr-HR" b="1" dirty="0" smtClean="0"/>
              <a:t>, </a:t>
            </a:r>
            <a:r>
              <a:rPr lang="hr-HR" dirty="0" smtClean="0"/>
              <a:t>udžbenik </a:t>
            </a:r>
            <a:r>
              <a:rPr lang="hr-HR" i="1" dirty="0" smtClean="0"/>
              <a:t>Korak u svijet 4</a:t>
            </a:r>
            <a:r>
              <a:rPr lang="hr-HR" dirty="0" smtClean="0"/>
              <a:t>, radna bilježnica </a:t>
            </a:r>
            <a:r>
              <a:rPr lang="hr-HR" i="1" dirty="0" smtClean="0"/>
              <a:t>Korak u svijet 4</a:t>
            </a:r>
            <a:r>
              <a:rPr lang="hr-HR" dirty="0" smtClean="0"/>
              <a:t>, plakatni papir, flomasteri u boji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r-HR" dirty="0" smtClean="0"/>
              <a:t> 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r-HR" b="1" dirty="0" smtClean="0"/>
              <a:t> </a:t>
            </a:r>
            <a:endParaRPr lang="hr-HR" dirty="0" smtClean="0"/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r-HR" b="1" dirty="0" smtClean="0"/>
              <a:t> </a:t>
            </a:r>
            <a:endParaRPr lang="hr-HR" dirty="0" smtClean="0"/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r-HR" b="1" dirty="0" smtClean="0"/>
              <a:t> </a:t>
            </a:r>
            <a:endParaRPr lang="hr-HR" dirty="0" smtClean="0"/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r-HR" b="1" dirty="0" smtClean="0"/>
              <a:t> </a:t>
            </a:r>
            <a:endParaRPr lang="hr-HR" dirty="0" smtClean="0"/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r-HR" b="1" dirty="0" smtClean="0"/>
              <a:t>Korelacija: </a:t>
            </a:r>
            <a:endParaRPr lang="hr-HR" dirty="0" smtClean="0"/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r-HR" b="1" dirty="0" smtClean="0"/>
              <a:t>Hrvatski jezik</a:t>
            </a:r>
            <a:r>
              <a:rPr lang="hr-HR" dirty="0" smtClean="0"/>
              <a:t>: jezično izražavanje, opisivanje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r-HR" b="1" dirty="0" smtClean="0"/>
              <a:t>Likovna kultura</a:t>
            </a:r>
            <a:r>
              <a:rPr lang="hr-HR" dirty="0" smtClean="0"/>
              <a:t>: akromatski tonovi boja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r-HR" dirty="0" smtClean="0"/>
              <a:t> 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r-HR" dirty="0" smtClean="0"/>
              <a:t> 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r-HR" dirty="0" smtClean="0"/>
              <a:t> 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r-HR" b="1" dirty="0" smtClean="0"/>
              <a:t>MOGUĆI TIJEK NASTAVE</a:t>
            </a:r>
            <a:endParaRPr lang="hr-HR" dirty="0" smtClean="0"/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r-HR" b="1" dirty="0" smtClean="0"/>
              <a:t> </a:t>
            </a:r>
            <a:endParaRPr lang="hr-HR" dirty="0" smtClean="0"/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r-HR" dirty="0" smtClean="0"/>
              <a:t>UVOD: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r-HR" dirty="0" smtClean="0"/>
              <a:t>Organiziramo popularnu dječju igru </a:t>
            </a:r>
            <a:r>
              <a:rPr lang="hr-HR" i="1" dirty="0" smtClean="0"/>
              <a:t>Vješala</a:t>
            </a:r>
            <a:r>
              <a:rPr lang="hr-HR" dirty="0" smtClean="0"/>
              <a:t> u kojoj učenici trebaju pogoditi zadani pojam: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r-HR" dirty="0" smtClean="0"/>
              <a:t> 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r-HR" dirty="0" smtClean="0"/>
              <a:t>                          _ _ _ _  -  _ _ _ _ _   _ _ _ _ _ _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r-HR" dirty="0" smtClean="0"/>
              <a:t>                          (ZRAK – UVJET    ŽIVOTA)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r-HR" dirty="0" smtClean="0"/>
              <a:t> 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r-HR" dirty="0" smtClean="0"/>
              <a:t>Nakon otkrivanja pojma pokušavamo zajednički objasniti zbog čega je zrak uvjet života.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r-HR" dirty="0" smtClean="0"/>
              <a:t> 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r-HR" dirty="0" smtClean="0"/>
              <a:t> 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r-HR" dirty="0" smtClean="0"/>
              <a:t>GLAVNI DIO: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r-HR" dirty="0" smtClean="0"/>
              <a:t>Učenike podijelimo u skupine. Svaka skupina dobije zadatak koji će prikazati crtežom i tekstom.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r-HR" dirty="0" smtClean="0"/>
              <a:t>1. Koja su svojstva zraka?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r-HR" dirty="0" smtClean="0"/>
              <a:t>2. Kako biljke poboljšavaju kvalitetu zraka?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r-HR" dirty="0" smtClean="0"/>
              <a:t>3. Zbog čega nastaje smog?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r-HR" dirty="0" smtClean="0"/>
              <a:t>4. Kako zagađenje zraka djeluje na živi svijet?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r-HR" dirty="0" smtClean="0"/>
              <a:t>Izložene gotove plakate predstavnici skupina kratko predstavljaju. Ostali učenici mogu predstavnicima skupina postavljati pitanja.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r-HR" dirty="0" smtClean="0"/>
              <a:t> 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r-HR" dirty="0" smtClean="0"/>
              <a:t>ZAVRŠNI DIO: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r-HR" dirty="0" smtClean="0"/>
              <a:t>Nastavljamo individualnim radom na preostalim zadacima u radnoj bilježnici.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hr-HR" dirty="0" smtClean="0"/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hr-HR" dirty="0"/>
          </a:p>
        </p:txBody>
      </p:sp>
      <p:sp>
        <p:nvSpPr>
          <p:cNvPr id="10244" name="Rezervirano mjesto broja slajda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BBE297F5-63E1-4FC7-A41F-77EDBF7E4C01}" type="slidenum">
              <a:rPr lang="hr-HR" altLang="sr-Latn-RS"/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hr-HR" altLang="sr-Latn-R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zervirano mjesto slike slajd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" name="Rezervirano mjesto bilježaka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r-HR" b="1" dirty="0" smtClean="0"/>
              <a:t>Nastavna jedinica:  ZRAK – UVJET ŽIVOTA                                                                                                                 redni broj sata: 74.</a:t>
            </a:r>
            <a:endParaRPr lang="hr-HR" dirty="0" smtClean="0"/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r-HR" b="1" dirty="0" smtClean="0"/>
              <a:t> </a:t>
            </a:r>
            <a:endParaRPr lang="hr-HR" dirty="0" smtClean="0"/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r-HR" dirty="0" smtClean="0"/>
              <a:t> 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r-HR" b="1" dirty="0" smtClean="0"/>
              <a:t>Tip sata:  </a:t>
            </a:r>
            <a:r>
              <a:rPr lang="hr-HR" dirty="0" smtClean="0"/>
              <a:t>praktično-istraživački rad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r-HR" b="1" dirty="0" smtClean="0"/>
              <a:t>Ključni pojmovi: </a:t>
            </a:r>
            <a:r>
              <a:rPr lang="hr-HR" dirty="0" smtClean="0"/>
              <a:t>zrak, svojstva zraka, sastav zraka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r-HR" b="1" dirty="0" smtClean="0"/>
              <a:t> </a:t>
            </a:r>
            <a:endParaRPr lang="hr-HR" dirty="0" smtClean="0"/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r-HR" b="1" dirty="0" smtClean="0"/>
              <a:t>Nastavne metode: </a:t>
            </a:r>
            <a:r>
              <a:rPr lang="hr-HR" dirty="0" smtClean="0"/>
              <a:t>verbalne, zorne i praktične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r-HR" b="1" dirty="0" smtClean="0"/>
              <a:t> </a:t>
            </a:r>
            <a:endParaRPr lang="hr-HR" dirty="0" smtClean="0"/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r-HR" b="1" dirty="0" smtClean="0"/>
              <a:t>Zadaci nastave:</a:t>
            </a:r>
            <a:endParaRPr lang="hr-HR" dirty="0" smtClean="0"/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r-HR" b="1" dirty="0" smtClean="0"/>
              <a:t>OBRAZOVNI:</a:t>
            </a:r>
            <a:endParaRPr lang="hr-HR" dirty="0" smtClean="0"/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r-HR" dirty="0" smtClean="0"/>
              <a:t>upoznati svojstva zraka na temelju pokusa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r-HR" dirty="0" smtClean="0"/>
              <a:t>znati sastav zraka (najzastupljeniji plinovi: kisik, dušik, ugljikov dioksid)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r-HR" dirty="0" smtClean="0"/>
              <a:t>razumjeti važnost zraka za život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r-HR" dirty="0" smtClean="0"/>
              <a:t>razumjeti važnost zaštite zraka od onečišćenja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r-HR" dirty="0" smtClean="0"/>
              <a:t>razvijati sposobnost izvođenja pokusa, motrenja, opisivanja, uspoređivanja, zaključivanja i primjene u životu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r-HR" dirty="0" smtClean="0"/>
              <a:t>razvijati interes za promatranje prirode i prirodnih pojava </a:t>
            </a:r>
            <a:br>
              <a:rPr lang="hr-HR" dirty="0" smtClean="0"/>
            </a:br>
            <a:endParaRPr lang="hr-HR" dirty="0" smtClean="0"/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r-HR" b="1" dirty="0" smtClean="0"/>
              <a:t>ODGOJNI:</a:t>
            </a:r>
            <a:endParaRPr lang="hr-HR" dirty="0" smtClean="0"/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r-HR" dirty="0" smtClean="0"/>
              <a:t>razvijati ekološku svijest kod učenika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r-HR" dirty="0" smtClean="0"/>
              <a:t>razvijati pravilan odnos prema prirodi, živjeti u skladu s prirodom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r-HR" dirty="0" smtClean="0"/>
              <a:t> 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r-HR" b="1" dirty="0" smtClean="0"/>
              <a:t> </a:t>
            </a:r>
            <a:endParaRPr lang="hr-HR" dirty="0" smtClean="0"/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r-HR" b="1" dirty="0" smtClean="0"/>
              <a:t> </a:t>
            </a:r>
            <a:endParaRPr lang="hr-HR" dirty="0" smtClean="0"/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r-HR" b="1" dirty="0" smtClean="0"/>
              <a:t> </a:t>
            </a:r>
            <a:endParaRPr lang="hr-HR" dirty="0" smtClean="0"/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r-HR" b="1" dirty="0" smtClean="0"/>
              <a:t> </a:t>
            </a:r>
            <a:endParaRPr lang="hr-HR" dirty="0" smtClean="0"/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r-HR" b="1" dirty="0" smtClean="0"/>
              <a:t>Oblici rada: </a:t>
            </a:r>
            <a:r>
              <a:rPr lang="hr-HR" dirty="0" smtClean="0"/>
              <a:t>frontalni, individualni, rad u skupini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r-HR" b="1" dirty="0" smtClean="0"/>
              <a:t> </a:t>
            </a:r>
            <a:endParaRPr lang="hr-HR" dirty="0" smtClean="0"/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r-HR" b="1" dirty="0" smtClean="0"/>
              <a:t> </a:t>
            </a:r>
            <a:endParaRPr lang="hr-HR" dirty="0" smtClean="0"/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r-HR" b="1" dirty="0" smtClean="0"/>
              <a:t> </a:t>
            </a:r>
            <a:endParaRPr lang="hr-HR" dirty="0" smtClean="0"/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r-HR" b="1" dirty="0" smtClean="0"/>
              <a:t>Izvori i nastavna sredstva: </a:t>
            </a:r>
            <a:r>
              <a:rPr lang="hr-HR" dirty="0" smtClean="0"/>
              <a:t>neposredna stvarnost</a:t>
            </a:r>
            <a:r>
              <a:rPr lang="hr-HR" b="1" dirty="0" smtClean="0"/>
              <a:t>, </a:t>
            </a:r>
            <a:r>
              <a:rPr lang="hr-HR" dirty="0" smtClean="0"/>
              <a:t>udžbenik </a:t>
            </a:r>
            <a:r>
              <a:rPr lang="hr-HR" i="1" dirty="0" smtClean="0"/>
              <a:t>Korak u svijet 4</a:t>
            </a:r>
            <a:r>
              <a:rPr lang="hr-HR" dirty="0" smtClean="0"/>
              <a:t>, radna bilježnica </a:t>
            </a:r>
            <a:r>
              <a:rPr lang="hr-HR" i="1" dirty="0" smtClean="0"/>
              <a:t>Korak u svijet 4</a:t>
            </a:r>
            <a:r>
              <a:rPr lang="hr-HR" dirty="0" smtClean="0"/>
              <a:t>, plakatni papir, flomasteri u boji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r-HR" dirty="0" smtClean="0"/>
              <a:t> 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r-HR" b="1" dirty="0" smtClean="0"/>
              <a:t> </a:t>
            </a:r>
            <a:endParaRPr lang="hr-HR" dirty="0" smtClean="0"/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r-HR" b="1" dirty="0" smtClean="0"/>
              <a:t> </a:t>
            </a:r>
            <a:endParaRPr lang="hr-HR" dirty="0" smtClean="0"/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r-HR" b="1" dirty="0" smtClean="0"/>
              <a:t> </a:t>
            </a:r>
            <a:endParaRPr lang="hr-HR" dirty="0" smtClean="0"/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r-HR" b="1" dirty="0" smtClean="0"/>
              <a:t> </a:t>
            </a:r>
            <a:endParaRPr lang="hr-HR" dirty="0" smtClean="0"/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r-HR" b="1" dirty="0" smtClean="0"/>
              <a:t>Korelacija: </a:t>
            </a:r>
            <a:endParaRPr lang="hr-HR" dirty="0" smtClean="0"/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r-HR" b="1" dirty="0" smtClean="0"/>
              <a:t>Hrvatski jezik</a:t>
            </a:r>
            <a:r>
              <a:rPr lang="hr-HR" dirty="0" smtClean="0"/>
              <a:t>: jezično izražavanje, opisivanje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r-HR" b="1" dirty="0" smtClean="0"/>
              <a:t>Likovna kultura</a:t>
            </a:r>
            <a:r>
              <a:rPr lang="hr-HR" dirty="0" smtClean="0"/>
              <a:t>: akromatski tonovi boja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r-HR" dirty="0" smtClean="0"/>
              <a:t> 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r-HR" dirty="0" smtClean="0"/>
              <a:t> 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r-HR" dirty="0" smtClean="0"/>
              <a:t> 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r-HR" b="1" dirty="0" smtClean="0"/>
              <a:t>MOGUĆI TIJEK NASTAVE</a:t>
            </a:r>
            <a:endParaRPr lang="hr-HR" dirty="0" smtClean="0"/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r-HR" b="1" dirty="0" smtClean="0"/>
              <a:t> </a:t>
            </a:r>
            <a:endParaRPr lang="hr-HR" dirty="0" smtClean="0"/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r-HR" dirty="0" smtClean="0"/>
              <a:t>UVOD: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r-HR" dirty="0" smtClean="0"/>
              <a:t>Organiziramo popularnu dječju igru </a:t>
            </a:r>
            <a:r>
              <a:rPr lang="hr-HR" i="1" dirty="0" smtClean="0"/>
              <a:t>Vješala</a:t>
            </a:r>
            <a:r>
              <a:rPr lang="hr-HR" dirty="0" smtClean="0"/>
              <a:t> u kojoj učenici trebaju pogoditi zadani pojam: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r-HR" dirty="0" smtClean="0"/>
              <a:t> 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r-HR" dirty="0" smtClean="0"/>
              <a:t>                          _ _ _ _  -  _ _ _ _ _   _ _ _ _ _ _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r-HR" dirty="0" smtClean="0"/>
              <a:t>                          (ZRAK – UVJET    ŽIVOTA)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r-HR" dirty="0" smtClean="0"/>
              <a:t> 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r-HR" dirty="0" smtClean="0"/>
              <a:t>Nakon otkrivanja pojma pokušavamo zajednički objasniti zbog čega je zrak uvjet života.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r-HR" dirty="0" smtClean="0"/>
              <a:t> 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r-HR" dirty="0" smtClean="0"/>
              <a:t> 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r-HR" dirty="0" smtClean="0"/>
              <a:t>GLAVNI DIO: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r-HR" dirty="0" smtClean="0"/>
              <a:t>Učenike podijelimo u skupine. Svaka skupina dobije zadatak koji će prikazati crtežom i tekstom.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r-HR" dirty="0" smtClean="0"/>
              <a:t>1. Koja su svojstva zraka?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r-HR" dirty="0" smtClean="0"/>
              <a:t>2. Kako biljke poboljšavaju kvalitetu zraka?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r-HR" dirty="0" smtClean="0"/>
              <a:t>3. Zbog čega nastaje smog?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r-HR" dirty="0" smtClean="0"/>
              <a:t>4. Kako zagađenje zraka djeluje na živi svijet?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r-HR" dirty="0" smtClean="0"/>
              <a:t>Izložene gotove plakate predstavnici skupina kratko predstavljaju. Ostali učenici mogu predstavnicima skupina postavljati pitanja.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r-HR" dirty="0" smtClean="0"/>
              <a:t> 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r-HR" dirty="0" smtClean="0"/>
              <a:t>ZAVRŠNI DIO: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r-HR" dirty="0" smtClean="0"/>
              <a:t>Nastavljamo individualnim radom na preostalim zadacima u radnoj bilježnici.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hr-HR" dirty="0"/>
          </a:p>
        </p:txBody>
      </p:sp>
      <p:sp>
        <p:nvSpPr>
          <p:cNvPr id="11268" name="Rezervirano mjesto broja slajda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4E9B1502-8CBD-4EB5-AF90-7877E9B8F158}" type="slidenum">
              <a:rPr lang="hr-HR" altLang="sr-Latn-RS"/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hr-HR" altLang="sr-Latn-R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r-HR" smtClean="0"/>
              <a:t>Kliknite da biste uredili stil podnaslova matrice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D731D9-0E61-4B6C-A96A-D0E7C615F4DF}" type="datetimeFigureOut">
              <a:rPr lang="sr-Latn-CS"/>
              <a:pPr>
                <a:defRPr/>
              </a:pPr>
              <a:t>6.4.2015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C74909-EEB8-4DD4-94BC-5B75510F17F7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5096772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8537AD-9799-44BC-99EA-0CBDFFE7702A}" type="datetimeFigureOut">
              <a:rPr lang="sr-Latn-CS"/>
              <a:pPr>
                <a:defRPr/>
              </a:pPr>
              <a:t>6.4.2015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232652-DF28-461C-BBE7-4B994317745C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8093905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C64ACD-A3D4-43EF-A0EE-998A63BD3E89}" type="datetimeFigureOut">
              <a:rPr lang="sr-Latn-CS"/>
              <a:pPr>
                <a:defRPr/>
              </a:pPr>
              <a:t>6.4.2015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E989CA-DF10-4520-8DD1-F25129A0764F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1271269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87D5B8-4907-4CE4-A90C-3FD22176DA1B}" type="datetimeFigureOut">
              <a:rPr lang="sr-Latn-CS"/>
              <a:pPr>
                <a:defRPr/>
              </a:pPr>
              <a:t>6.4.2015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53BA2D-0EE7-4A4E-8554-91AA936E8F95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6559761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odjelj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DE283A-4084-4679-96DF-1024F438CA57}" type="datetimeFigureOut">
              <a:rPr lang="sr-Latn-CS"/>
              <a:pPr>
                <a:defRPr/>
              </a:pPr>
              <a:t>6.4.2015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7078B2-7297-47B8-BE25-478328C9AD27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1380730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C51832-3234-4C5F-8F9F-00E138F46A27}" type="datetimeFigureOut">
              <a:rPr lang="sr-Latn-CS"/>
              <a:pPr>
                <a:defRPr/>
              </a:pPr>
              <a:t>6.4.2015</a:t>
            </a:fld>
            <a:endParaRPr lang="hr-HR"/>
          </a:p>
        </p:txBody>
      </p:sp>
      <p:sp>
        <p:nvSpPr>
          <p:cNvPr id="6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7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FAE71B-9A40-4B35-9090-B60CEDC44353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2324748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zervirano mjesto teksta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7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535E27-3DCD-42FF-BCE1-E41974CC1EC7}" type="datetimeFigureOut">
              <a:rPr lang="sr-Latn-CS"/>
              <a:pPr>
                <a:defRPr/>
              </a:pPr>
              <a:t>6.4.2015</a:t>
            </a:fld>
            <a:endParaRPr lang="hr-HR"/>
          </a:p>
        </p:txBody>
      </p:sp>
      <p:sp>
        <p:nvSpPr>
          <p:cNvPr id="8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9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4BCC9D-EA1F-4637-8C70-9B888B966136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9839172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3D6DED-07EF-42AC-99E9-388F5E2D2600}" type="datetimeFigureOut">
              <a:rPr lang="sr-Latn-CS"/>
              <a:pPr>
                <a:defRPr/>
              </a:pPr>
              <a:t>6.4.2015</a:t>
            </a:fld>
            <a:endParaRPr lang="hr-HR"/>
          </a:p>
        </p:txBody>
      </p:sp>
      <p:sp>
        <p:nvSpPr>
          <p:cNvPr id="4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5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205489-B0BF-4B6C-BA87-124D43F64BE6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4667254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1B50EB-5FBF-4358-AFD8-87B8C9EDB13C}" type="datetimeFigureOut">
              <a:rPr lang="sr-Latn-CS"/>
              <a:pPr>
                <a:defRPr/>
              </a:pPr>
              <a:t>6.4.2015</a:t>
            </a:fld>
            <a:endParaRPr lang="hr-HR"/>
          </a:p>
        </p:txBody>
      </p:sp>
      <p:sp>
        <p:nvSpPr>
          <p:cNvPr id="3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4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5CA158-FB01-42FA-99E0-E7D27198306F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2466089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5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E89A26-AB52-4973-BB51-C181DB0E2D5F}" type="datetimeFigureOut">
              <a:rPr lang="sr-Latn-CS"/>
              <a:pPr>
                <a:defRPr/>
              </a:pPr>
              <a:t>6.4.2015</a:t>
            </a:fld>
            <a:endParaRPr lang="hr-HR"/>
          </a:p>
        </p:txBody>
      </p:sp>
      <p:sp>
        <p:nvSpPr>
          <p:cNvPr id="6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7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6C1AD9-C3B7-407C-92A8-D195BA8F029F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5563653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hr-HR" noProof="0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5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916D89-3E49-4C5A-BF8F-C4703C375ADF}" type="datetimeFigureOut">
              <a:rPr lang="sr-Latn-CS"/>
              <a:pPr>
                <a:defRPr/>
              </a:pPr>
              <a:t>6.4.2015</a:t>
            </a:fld>
            <a:endParaRPr lang="hr-HR"/>
          </a:p>
        </p:txBody>
      </p:sp>
      <p:sp>
        <p:nvSpPr>
          <p:cNvPr id="6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7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F1AB59-BCDE-4FA9-B292-D9A458A9E042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1704604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9CDE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zervirano mjesto naslova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hr-HR" altLang="sr-Latn-RS" smtClean="0"/>
              <a:t>Kliknite da biste uredili stil naslova matrice</a:t>
            </a:r>
          </a:p>
        </p:txBody>
      </p:sp>
      <p:sp>
        <p:nvSpPr>
          <p:cNvPr id="1027" name="Rezervirano mjesto teksta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r-HR" altLang="sr-Latn-RS" smtClean="0"/>
              <a:t>Kliknite da biste uredili stilove teksta matrice</a:t>
            </a:r>
          </a:p>
          <a:p>
            <a:pPr lvl="1"/>
            <a:r>
              <a:rPr lang="hr-HR" altLang="sr-Latn-RS" smtClean="0"/>
              <a:t>Druga razina</a:t>
            </a:r>
          </a:p>
          <a:p>
            <a:pPr lvl="2"/>
            <a:r>
              <a:rPr lang="hr-HR" altLang="sr-Latn-RS" smtClean="0"/>
              <a:t>Treća razina</a:t>
            </a:r>
          </a:p>
          <a:p>
            <a:pPr lvl="3"/>
            <a:r>
              <a:rPr lang="hr-HR" altLang="sr-Latn-RS" smtClean="0"/>
              <a:t>Četvrta razina</a:t>
            </a:r>
          </a:p>
          <a:p>
            <a:pPr lvl="4"/>
            <a:r>
              <a:rPr lang="hr-HR" altLang="sr-Latn-RS" smtClean="0"/>
              <a:t>Peta razina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8BD9DC9-797D-486D-8760-C7C92DD09261}" type="datetimeFigureOut">
              <a:rPr lang="sr-Latn-CS"/>
              <a:pPr>
                <a:defRPr/>
              </a:pPr>
              <a:t>6.4.2015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3B3F4A6-4AAC-4F4C-B839-4B728700A55A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C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jpeg"/><Relationship Id="rId4" Type="http://schemas.openxmlformats.org/officeDocument/2006/relationships/audio" Target="../media/audio2.wav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9CDE5">
            <a:alpha val="85881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Naslov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altLang="sr-Latn-RS" b="1" smtClean="0"/>
              <a:t>ZRAK</a:t>
            </a:r>
            <a:endParaRPr lang="hr-HR" altLang="sr-Latn-RS" smtClean="0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hr-HR" dirty="0"/>
              <a:t>praktično-istraživački </a:t>
            </a:r>
            <a:r>
              <a:rPr lang="hr-HR" dirty="0" smtClean="0"/>
              <a:t>rad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hr-HR" dirty="0"/>
          </a:p>
          <a:p>
            <a:pPr algn="l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altLang="sr-Latn-RS" smtClean="0"/>
              <a:t>Igra:   Pogodi zadani pojam </a:t>
            </a:r>
          </a:p>
        </p:txBody>
      </p:sp>
      <p:sp>
        <p:nvSpPr>
          <p:cNvPr id="3075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None/>
            </a:pPr>
            <a:endParaRPr lang="hr-HR" altLang="sr-Latn-RS" smtClean="0"/>
          </a:p>
          <a:p>
            <a:pPr>
              <a:buFont typeface="Arial" charset="0"/>
              <a:buNone/>
            </a:pPr>
            <a:r>
              <a:rPr lang="hr-HR" altLang="sr-Latn-RS" smtClean="0"/>
              <a:t>Zadatak:  pogoditi pojam otkrivajući slova</a:t>
            </a:r>
          </a:p>
          <a:p>
            <a:pPr>
              <a:buFont typeface="Arial" charset="0"/>
              <a:buNone/>
            </a:pPr>
            <a:endParaRPr lang="hr-HR" altLang="sr-Latn-RS" smtClean="0"/>
          </a:p>
          <a:p>
            <a:pPr>
              <a:buFont typeface="Arial" charset="0"/>
              <a:buNone/>
            </a:pPr>
            <a:r>
              <a:rPr lang="hr-HR" altLang="sr-Latn-RS" smtClean="0"/>
              <a:t>Pravila igre:</a:t>
            </a:r>
          </a:p>
          <a:p>
            <a:r>
              <a:rPr lang="hr-HR" altLang="sr-Latn-RS" smtClean="0"/>
              <a:t>Po pravilima igre </a:t>
            </a:r>
            <a:r>
              <a:rPr lang="hr-HR" altLang="sr-Latn-RS" i="1" smtClean="0"/>
              <a:t>Vješala </a:t>
            </a:r>
            <a:r>
              <a:rPr lang="hr-HR" altLang="sr-Latn-RS" smtClean="0"/>
              <a:t>(crtamo ih na ploči)</a:t>
            </a:r>
            <a:endParaRPr lang="hr-HR" altLang="sr-Latn-RS" i="1" smtClean="0"/>
          </a:p>
          <a:p>
            <a:r>
              <a:rPr lang="hr-HR" altLang="sr-Latn-RS" smtClean="0"/>
              <a:t>Igraju 4 skupine</a:t>
            </a:r>
          </a:p>
          <a:p>
            <a:endParaRPr lang="hr-HR" altLang="sr-Latn-RS" smtClean="0"/>
          </a:p>
          <a:p>
            <a:pPr>
              <a:buFont typeface="Arial" charset="0"/>
              <a:buNone/>
            </a:pPr>
            <a:endParaRPr lang="hr-HR" altLang="sr-Latn-RS" smtClean="0"/>
          </a:p>
          <a:p>
            <a:endParaRPr lang="hr-HR" altLang="sr-Latn-RS" smtClean="0"/>
          </a:p>
          <a:p>
            <a:endParaRPr lang="hr-HR" altLang="sr-Latn-RS" smtClean="0"/>
          </a:p>
          <a:p>
            <a:pPr>
              <a:buFont typeface="Arial" charset="0"/>
              <a:buNone/>
            </a:pPr>
            <a:endParaRPr lang="hr-HR" altLang="sr-Latn-RS" smtClean="0"/>
          </a:p>
          <a:p>
            <a:endParaRPr lang="hr-HR" altLang="sr-Latn-R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5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Krnja piramida 13" hidden="1"/>
          <p:cNvSpPr/>
          <p:nvPr/>
        </p:nvSpPr>
        <p:spPr>
          <a:xfrm>
            <a:off x="1143000" y="3286125"/>
            <a:ext cx="714375" cy="714375"/>
          </a:xfrm>
          <a:prstGeom prst="beve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r-HR"/>
          </a:p>
        </p:txBody>
      </p:sp>
      <p:cxnSp>
        <p:nvCxnSpPr>
          <p:cNvPr id="61" name="Ravni poveznik 60"/>
          <p:cNvCxnSpPr/>
          <p:nvPr/>
        </p:nvCxnSpPr>
        <p:spPr>
          <a:xfrm>
            <a:off x="4071938" y="1357313"/>
            <a:ext cx="357187" cy="1587"/>
          </a:xfrm>
          <a:prstGeom prst="line">
            <a:avLst/>
          </a:prstGeom>
          <a:ln w="57150">
            <a:noFil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Ravni poveznik 73"/>
          <p:cNvCxnSpPr/>
          <p:nvPr/>
        </p:nvCxnSpPr>
        <p:spPr>
          <a:xfrm>
            <a:off x="1571625" y="1428750"/>
            <a:ext cx="500063" cy="1588"/>
          </a:xfrm>
          <a:prstGeom prst="line">
            <a:avLst/>
          </a:prstGeom>
          <a:ln>
            <a:noFil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Ravni poveznik 74"/>
          <p:cNvCxnSpPr/>
          <p:nvPr/>
        </p:nvCxnSpPr>
        <p:spPr>
          <a:xfrm>
            <a:off x="1714500" y="1714500"/>
            <a:ext cx="500063" cy="1588"/>
          </a:xfrm>
          <a:prstGeom prst="line">
            <a:avLst/>
          </a:prstGeom>
          <a:ln>
            <a:noFil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Ravni poveznik 75"/>
          <p:cNvCxnSpPr/>
          <p:nvPr/>
        </p:nvCxnSpPr>
        <p:spPr>
          <a:xfrm>
            <a:off x="1357313" y="2000250"/>
            <a:ext cx="500062" cy="1588"/>
          </a:xfrm>
          <a:prstGeom prst="line">
            <a:avLst/>
          </a:prstGeom>
          <a:ln>
            <a:noFil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Ravni poveznik 76"/>
          <p:cNvCxnSpPr/>
          <p:nvPr/>
        </p:nvCxnSpPr>
        <p:spPr>
          <a:xfrm>
            <a:off x="2000250" y="2000250"/>
            <a:ext cx="500063" cy="1588"/>
          </a:xfrm>
          <a:prstGeom prst="line">
            <a:avLst/>
          </a:prstGeom>
          <a:ln>
            <a:noFil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4" name="Tablica 23"/>
          <p:cNvGraphicFramePr>
            <a:graphicFrameLocks noGrp="1"/>
          </p:cNvGraphicFramePr>
          <p:nvPr/>
        </p:nvGraphicFramePr>
        <p:xfrm>
          <a:off x="357188" y="5429250"/>
          <a:ext cx="8286750" cy="12858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2450"/>
                <a:gridCol w="552450"/>
                <a:gridCol w="552450"/>
                <a:gridCol w="552450"/>
                <a:gridCol w="552450"/>
                <a:gridCol w="552450"/>
                <a:gridCol w="552450"/>
                <a:gridCol w="552450"/>
                <a:gridCol w="552450"/>
                <a:gridCol w="552450"/>
                <a:gridCol w="552450"/>
                <a:gridCol w="552450"/>
                <a:gridCol w="552450"/>
                <a:gridCol w="552450"/>
                <a:gridCol w="552450"/>
              </a:tblGrid>
              <a:tr h="642938">
                <a:tc>
                  <a:txBody>
                    <a:bodyPr/>
                    <a:lstStyle/>
                    <a:p>
                      <a:endParaRPr lang="hr-HR" sz="1800" dirty="0"/>
                    </a:p>
                  </a:txBody>
                  <a:tcPr marL="91439" marR="91439"/>
                </a:tc>
                <a:tc>
                  <a:txBody>
                    <a:bodyPr/>
                    <a:lstStyle/>
                    <a:p>
                      <a:endParaRPr lang="hr-HR" sz="1800"/>
                    </a:p>
                  </a:txBody>
                  <a:tcPr marL="91439" marR="91439"/>
                </a:tc>
                <a:tc>
                  <a:txBody>
                    <a:bodyPr/>
                    <a:lstStyle/>
                    <a:p>
                      <a:endParaRPr lang="hr-HR" sz="1800"/>
                    </a:p>
                  </a:txBody>
                  <a:tcPr marL="91439" marR="91439"/>
                </a:tc>
                <a:tc>
                  <a:txBody>
                    <a:bodyPr/>
                    <a:lstStyle/>
                    <a:p>
                      <a:endParaRPr lang="hr-HR" sz="1800"/>
                    </a:p>
                  </a:txBody>
                  <a:tcPr marL="91439" marR="91439"/>
                </a:tc>
                <a:tc>
                  <a:txBody>
                    <a:bodyPr/>
                    <a:lstStyle/>
                    <a:p>
                      <a:endParaRPr lang="hr-HR" sz="1800"/>
                    </a:p>
                  </a:txBody>
                  <a:tcPr marL="91439" marR="91439"/>
                </a:tc>
                <a:tc>
                  <a:txBody>
                    <a:bodyPr/>
                    <a:lstStyle/>
                    <a:p>
                      <a:endParaRPr lang="hr-HR" sz="1800"/>
                    </a:p>
                  </a:txBody>
                  <a:tcPr marL="91439" marR="91439"/>
                </a:tc>
                <a:tc>
                  <a:txBody>
                    <a:bodyPr/>
                    <a:lstStyle/>
                    <a:p>
                      <a:endParaRPr lang="hr-HR" sz="1800"/>
                    </a:p>
                  </a:txBody>
                  <a:tcPr marL="91439" marR="91439"/>
                </a:tc>
                <a:tc>
                  <a:txBody>
                    <a:bodyPr/>
                    <a:lstStyle/>
                    <a:p>
                      <a:endParaRPr lang="hr-HR" sz="1800"/>
                    </a:p>
                  </a:txBody>
                  <a:tcPr marL="91439" marR="91439"/>
                </a:tc>
                <a:tc>
                  <a:txBody>
                    <a:bodyPr/>
                    <a:lstStyle/>
                    <a:p>
                      <a:endParaRPr lang="hr-HR" sz="1800" dirty="0"/>
                    </a:p>
                  </a:txBody>
                  <a:tcPr marL="91439" marR="91439"/>
                </a:tc>
                <a:tc>
                  <a:txBody>
                    <a:bodyPr/>
                    <a:lstStyle/>
                    <a:p>
                      <a:endParaRPr lang="hr-HR" sz="1800"/>
                    </a:p>
                  </a:txBody>
                  <a:tcPr marL="91439" marR="91439"/>
                </a:tc>
                <a:tc>
                  <a:txBody>
                    <a:bodyPr/>
                    <a:lstStyle/>
                    <a:p>
                      <a:endParaRPr lang="hr-HR" sz="1800"/>
                    </a:p>
                  </a:txBody>
                  <a:tcPr marL="91439" marR="91439"/>
                </a:tc>
                <a:tc>
                  <a:txBody>
                    <a:bodyPr/>
                    <a:lstStyle/>
                    <a:p>
                      <a:endParaRPr lang="hr-HR" sz="1800"/>
                    </a:p>
                  </a:txBody>
                  <a:tcPr marL="91439" marR="91439"/>
                </a:tc>
                <a:tc>
                  <a:txBody>
                    <a:bodyPr/>
                    <a:lstStyle/>
                    <a:p>
                      <a:endParaRPr lang="hr-HR" sz="1800"/>
                    </a:p>
                  </a:txBody>
                  <a:tcPr marL="91439" marR="91439"/>
                </a:tc>
                <a:tc>
                  <a:txBody>
                    <a:bodyPr/>
                    <a:lstStyle/>
                    <a:p>
                      <a:endParaRPr lang="hr-HR" sz="1800"/>
                    </a:p>
                  </a:txBody>
                  <a:tcPr marL="91439" marR="91439"/>
                </a:tc>
                <a:tc>
                  <a:txBody>
                    <a:bodyPr/>
                    <a:lstStyle/>
                    <a:p>
                      <a:endParaRPr lang="hr-HR" sz="1800"/>
                    </a:p>
                  </a:txBody>
                  <a:tcPr marL="91439" marR="91439"/>
                </a:tc>
              </a:tr>
              <a:tr h="642938">
                <a:tc>
                  <a:txBody>
                    <a:bodyPr/>
                    <a:lstStyle/>
                    <a:p>
                      <a:endParaRPr lang="hr-HR" sz="1800" dirty="0"/>
                    </a:p>
                  </a:txBody>
                  <a:tcPr marL="91439" marR="91439"/>
                </a:tc>
                <a:tc>
                  <a:txBody>
                    <a:bodyPr/>
                    <a:lstStyle/>
                    <a:p>
                      <a:endParaRPr lang="hr-HR" sz="1800"/>
                    </a:p>
                  </a:txBody>
                  <a:tcPr marL="91439" marR="91439"/>
                </a:tc>
                <a:tc>
                  <a:txBody>
                    <a:bodyPr/>
                    <a:lstStyle/>
                    <a:p>
                      <a:endParaRPr lang="hr-HR" sz="1800"/>
                    </a:p>
                  </a:txBody>
                  <a:tcPr marL="91439" marR="91439"/>
                </a:tc>
                <a:tc>
                  <a:txBody>
                    <a:bodyPr/>
                    <a:lstStyle/>
                    <a:p>
                      <a:endParaRPr lang="hr-HR" sz="1800" dirty="0"/>
                    </a:p>
                  </a:txBody>
                  <a:tcPr marL="91439" marR="91439"/>
                </a:tc>
                <a:tc>
                  <a:txBody>
                    <a:bodyPr/>
                    <a:lstStyle/>
                    <a:p>
                      <a:endParaRPr lang="hr-HR" sz="1800"/>
                    </a:p>
                  </a:txBody>
                  <a:tcPr marL="91439" marR="91439"/>
                </a:tc>
                <a:tc>
                  <a:txBody>
                    <a:bodyPr/>
                    <a:lstStyle/>
                    <a:p>
                      <a:endParaRPr lang="hr-HR" sz="1800" dirty="0"/>
                    </a:p>
                  </a:txBody>
                  <a:tcPr marL="91439" marR="91439"/>
                </a:tc>
                <a:tc>
                  <a:txBody>
                    <a:bodyPr/>
                    <a:lstStyle/>
                    <a:p>
                      <a:endParaRPr lang="hr-HR" sz="1800"/>
                    </a:p>
                  </a:txBody>
                  <a:tcPr marL="91439" marR="91439"/>
                </a:tc>
                <a:tc>
                  <a:txBody>
                    <a:bodyPr/>
                    <a:lstStyle/>
                    <a:p>
                      <a:endParaRPr lang="hr-HR" sz="1800"/>
                    </a:p>
                  </a:txBody>
                  <a:tcPr marL="91439" marR="91439"/>
                </a:tc>
                <a:tc>
                  <a:txBody>
                    <a:bodyPr/>
                    <a:lstStyle/>
                    <a:p>
                      <a:endParaRPr lang="hr-HR" sz="1800"/>
                    </a:p>
                  </a:txBody>
                  <a:tcPr marL="91439" marR="91439"/>
                </a:tc>
                <a:tc>
                  <a:txBody>
                    <a:bodyPr/>
                    <a:lstStyle/>
                    <a:p>
                      <a:endParaRPr lang="hr-HR" sz="1800"/>
                    </a:p>
                  </a:txBody>
                  <a:tcPr marL="91439" marR="91439"/>
                </a:tc>
                <a:tc>
                  <a:txBody>
                    <a:bodyPr/>
                    <a:lstStyle/>
                    <a:p>
                      <a:endParaRPr lang="hr-HR" sz="1800"/>
                    </a:p>
                  </a:txBody>
                  <a:tcPr marL="91439" marR="91439"/>
                </a:tc>
                <a:tc>
                  <a:txBody>
                    <a:bodyPr/>
                    <a:lstStyle/>
                    <a:p>
                      <a:endParaRPr lang="hr-HR" sz="1800"/>
                    </a:p>
                  </a:txBody>
                  <a:tcPr marL="91439" marR="91439"/>
                </a:tc>
                <a:tc>
                  <a:txBody>
                    <a:bodyPr/>
                    <a:lstStyle/>
                    <a:p>
                      <a:endParaRPr lang="hr-HR" sz="1800"/>
                    </a:p>
                  </a:txBody>
                  <a:tcPr marL="91439" marR="91439"/>
                </a:tc>
                <a:tc>
                  <a:txBody>
                    <a:bodyPr/>
                    <a:lstStyle/>
                    <a:p>
                      <a:endParaRPr lang="hr-HR" sz="1800"/>
                    </a:p>
                  </a:txBody>
                  <a:tcPr marL="91439" marR="91439"/>
                </a:tc>
                <a:tc>
                  <a:txBody>
                    <a:bodyPr/>
                    <a:lstStyle/>
                    <a:p>
                      <a:endParaRPr lang="hr-HR" sz="1800" dirty="0"/>
                    </a:p>
                  </a:txBody>
                  <a:tcPr marL="91439" marR="91439"/>
                </a:tc>
              </a:tr>
            </a:tbl>
          </a:graphicData>
        </a:graphic>
      </p:graphicFrame>
      <p:sp>
        <p:nvSpPr>
          <p:cNvPr id="25" name="Krnja piramida 24"/>
          <p:cNvSpPr/>
          <p:nvPr/>
        </p:nvSpPr>
        <p:spPr>
          <a:xfrm>
            <a:off x="285720" y="5429264"/>
            <a:ext cx="571504" cy="642942"/>
          </a:xfrm>
          <a:prstGeom prst="bevel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r-HR" dirty="0">
                <a:ln w="28575">
                  <a:solidFill>
                    <a:schemeClr val="accent2">
                      <a:lumMod val="75000"/>
                    </a:schemeClr>
                  </a:solidFill>
                </a:ln>
                <a:solidFill>
                  <a:srgbClr val="FFC000"/>
                </a:solidFill>
              </a:rPr>
              <a:t>A</a:t>
            </a:r>
            <a:endParaRPr lang="hr-HR" dirty="0">
              <a:ln w="28575">
                <a:solidFill>
                  <a:schemeClr val="accent2">
                    <a:lumMod val="75000"/>
                  </a:schemeClr>
                </a:solidFill>
              </a:ln>
              <a:solidFill>
                <a:srgbClr val="FFC000"/>
              </a:solidFill>
            </a:endParaRPr>
          </a:p>
        </p:txBody>
      </p:sp>
      <p:sp>
        <p:nvSpPr>
          <p:cNvPr id="26" name="Krnja piramida 25"/>
          <p:cNvSpPr/>
          <p:nvPr/>
        </p:nvSpPr>
        <p:spPr>
          <a:xfrm>
            <a:off x="857224" y="5429264"/>
            <a:ext cx="571504" cy="642942"/>
          </a:xfrm>
          <a:prstGeom prst="bevel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r-HR" dirty="0">
                <a:ln w="28575">
                  <a:solidFill>
                    <a:schemeClr val="accent2">
                      <a:lumMod val="75000"/>
                    </a:schemeClr>
                  </a:solidFill>
                </a:ln>
                <a:solidFill>
                  <a:srgbClr val="FFC000"/>
                </a:solidFill>
              </a:rPr>
              <a:t>B</a:t>
            </a:r>
            <a:endParaRPr lang="hr-HR" dirty="0">
              <a:ln w="28575">
                <a:solidFill>
                  <a:schemeClr val="accent2">
                    <a:lumMod val="75000"/>
                  </a:schemeClr>
                </a:solidFill>
              </a:ln>
              <a:solidFill>
                <a:srgbClr val="FFC000"/>
              </a:solidFill>
            </a:endParaRPr>
          </a:p>
        </p:txBody>
      </p:sp>
      <p:sp>
        <p:nvSpPr>
          <p:cNvPr id="27" name="Krnja piramida 26"/>
          <p:cNvSpPr/>
          <p:nvPr/>
        </p:nvSpPr>
        <p:spPr>
          <a:xfrm>
            <a:off x="1428728" y="5429264"/>
            <a:ext cx="571504" cy="642942"/>
          </a:xfrm>
          <a:prstGeom prst="bevel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r-HR" dirty="0">
                <a:ln w="28575">
                  <a:solidFill>
                    <a:schemeClr val="accent2">
                      <a:lumMod val="75000"/>
                    </a:schemeClr>
                  </a:solidFill>
                </a:ln>
                <a:solidFill>
                  <a:srgbClr val="FFC000"/>
                </a:solidFill>
              </a:rPr>
              <a:t>C</a:t>
            </a:r>
            <a:endParaRPr lang="hr-HR" dirty="0">
              <a:ln w="28575">
                <a:solidFill>
                  <a:schemeClr val="accent2">
                    <a:lumMod val="75000"/>
                  </a:schemeClr>
                </a:solidFill>
              </a:ln>
              <a:solidFill>
                <a:srgbClr val="FFC000"/>
              </a:solidFill>
            </a:endParaRPr>
          </a:p>
        </p:txBody>
      </p:sp>
      <p:sp>
        <p:nvSpPr>
          <p:cNvPr id="28" name="Krnja piramida 27"/>
          <p:cNvSpPr/>
          <p:nvPr/>
        </p:nvSpPr>
        <p:spPr>
          <a:xfrm>
            <a:off x="2000232" y="5429264"/>
            <a:ext cx="571504" cy="642942"/>
          </a:xfrm>
          <a:prstGeom prst="bevel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r-HR" dirty="0">
                <a:ln w="28575">
                  <a:solidFill>
                    <a:schemeClr val="accent2">
                      <a:lumMod val="75000"/>
                    </a:schemeClr>
                  </a:solidFill>
                </a:ln>
                <a:solidFill>
                  <a:srgbClr val="FFC000"/>
                </a:solidFill>
              </a:rPr>
              <a:t>Č</a:t>
            </a:r>
            <a:endParaRPr lang="hr-HR" dirty="0">
              <a:ln w="28575">
                <a:solidFill>
                  <a:schemeClr val="accent2">
                    <a:lumMod val="75000"/>
                  </a:schemeClr>
                </a:solidFill>
              </a:ln>
              <a:solidFill>
                <a:srgbClr val="FFC000"/>
              </a:solidFill>
            </a:endParaRPr>
          </a:p>
        </p:txBody>
      </p:sp>
      <p:sp>
        <p:nvSpPr>
          <p:cNvPr id="29" name="Krnja piramida 28"/>
          <p:cNvSpPr/>
          <p:nvPr/>
        </p:nvSpPr>
        <p:spPr>
          <a:xfrm>
            <a:off x="2571736" y="5429264"/>
            <a:ext cx="571504" cy="642942"/>
          </a:xfrm>
          <a:prstGeom prst="bevel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r-HR" dirty="0">
                <a:ln w="28575">
                  <a:solidFill>
                    <a:schemeClr val="accent2">
                      <a:lumMod val="75000"/>
                    </a:schemeClr>
                  </a:solidFill>
                </a:ln>
                <a:solidFill>
                  <a:srgbClr val="FFC000"/>
                </a:solidFill>
              </a:rPr>
              <a:t>Ć</a:t>
            </a:r>
            <a:endParaRPr lang="hr-HR" dirty="0">
              <a:ln w="28575">
                <a:solidFill>
                  <a:schemeClr val="accent2">
                    <a:lumMod val="75000"/>
                  </a:schemeClr>
                </a:solidFill>
              </a:ln>
              <a:solidFill>
                <a:srgbClr val="FFC000"/>
              </a:solidFill>
            </a:endParaRPr>
          </a:p>
        </p:txBody>
      </p:sp>
      <p:sp>
        <p:nvSpPr>
          <p:cNvPr id="30" name="Krnja piramida 29"/>
          <p:cNvSpPr/>
          <p:nvPr/>
        </p:nvSpPr>
        <p:spPr>
          <a:xfrm>
            <a:off x="3143240" y="5429264"/>
            <a:ext cx="571504" cy="642942"/>
          </a:xfrm>
          <a:prstGeom prst="bevel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r-HR" dirty="0">
                <a:ln w="28575">
                  <a:solidFill>
                    <a:schemeClr val="accent2">
                      <a:lumMod val="75000"/>
                    </a:schemeClr>
                  </a:solidFill>
                </a:ln>
                <a:solidFill>
                  <a:srgbClr val="FFC000"/>
                </a:solidFill>
              </a:rPr>
              <a:t>D</a:t>
            </a:r>
            <a:endParaRPr lang="hr-HR" dirty="0">
              <a:ln w="28575">
                <a:solidFill>
                  <a:schemeClr val="accent2">
                    <a:lumMod val="75000"/>
                  </a:schemeClr>
                </a:solidFill>
              </a:ln>
              <a:solidFill>
                <a:srgbClr val="FFC000"/>
              </a:solidFill>
            </a:endParaRPr>
          </a:p>
        </p:txBody>
      </p:sp>
      <p:sp>
        <p:nvSpPr>
          <p:cNvPr id="31" name="Krnja piramida 30"/>
          <p:cNvSpPr/>
          <p:nvPr/>
        </p:nvSpPr>
        <p:spPr>
          <a:xfrm>
            <a:off x="3643306" y="5429264"/>
            <a:ext cx="714380" cy="642942"/>
          </a:xfrm>
          <a:prstGeom prst="bevel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r-HR" dirty="0">
                <a:ln w="28575">
                  <a:solidFill>
                    <a:schemeClr val="accent2">
                      <a:lumMod val="75000"/>
                    </a:schemeClr>
                  </a:solidFill>
                </a:ln>
                <a:solidFill>
                  <a:srgbClr val="FFC000"/>
                </a:solidFill>
              </a:rPr>
              <a:t>DŽ</a:t>
            </a:r>
            <a:endParaRPr lang="hr-HR" dirty="0">
              <a:ln w="28575">
                <a:solidFill>
                  <a:schemeClr val="accent2">
                    <a:lumMod val="75000"/>
                  </a:schemeClr>
                </a:solidFill>
              </a:ln>
              <a:solidFill>
                <a:srgbClr val="FFC000"/>
              </a:solidFill>
            </a:endParaRPr>
          </a:p>
        </p:txBody>
      </p:sp>
      <p:sp>
        <p:nvSpPr>
          <p:cNvPr id="32" name="Krnja piramida 31"/>
          <p:cNvSpPr/>
          <p:nvPr/>
        </p:nvSpPr>
        <p:spPr>
          <a:xfrm>
            <a:off x="4214810" y="5429264"/>
            <a:ext cx="571504" cy="642942"/>
          </a:xfrm>
          <a:prstGeom prst="bevel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r-HR" dirty="0">
                <a:ln w="28575">
                  <a:solidFill>
                    <a:schemeClr val="accent2">
                      <a:lumMod val="75000"/>
                    </a:schemeClr>
                  </a:solidFill>
                </a:ln>
                <a:solidFill>
                  <a:srgbClr val="FFC000"/>
                </a:solidFill>
              </a:rPr>
              <a:t>Đ</a:t>
            </a:r>
            <a:endParaRPr lang="hr-HR" dirty="0">
              <a:ln w="28575">
                <a:solidFill>
                  <a:schemeClr val="accent2">
                    <a:lumMod val="75000"/>
                  </a:schemeClr>
                </a:solidFill>
              </a:ln>
              <a:solidFill>
                <a:srgbClr val="FFC000"/>
              </a:solidFill>
            </a:endParaRPr>
          </a:p>
        </p:txBody>
      </p:sp>
      <p:sp>
        <p:nvSpPr>
          <p:cNvPr id="33" name="Krnja piramida 32"/>
          <p:cNvSpPr/>
          <p:nvPr/>
        </p:nvSpPr>
        <p:spPr>
          <a:xfrm>
            <a:off x="4786314" y="5429264"/>
            <a:ext cx="571504" cy="642942"/>
          </a:xfrm>
          <a:prstGeom prst="bevel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r-HR" dirty="0">
                <a:ln w="28575">
                  <a:solidFill>
                    <a:schemeClr val="accent2">
                      <a:lumMod val="75000"/>
                    </a:schemeClr>
                  </a:solidFill>
                </a:ln>
                <a:solidFill>
                  <a:srgbClr val="FFC000"/>
                </a:solidFill>
              </a:rPr>
              <a:t>E</a:t>
            </a:r>
            <a:endParaRPr lang="hr-HR" dirty="0">
              <a:ln w="28575">
                <a:solidFill>
                  <a:schemeClr val="accent2">
                    <a:lumMod val="75000"/>
                  </a:schemeClr>
                </a:solidFill>
              </a:ln>
              <a:solidFill>
                <a:srgbClr val="FFC000"/>
              </a:solidFill>
            </a:endParaRPr>
          </a:p>
        </p:txBody>
      </p:sp>
      <p:sp>
        <p:nvSpPr>
          <p:cNvPr id="34" name="Krnja piramida 33"/>
          <p:cNvSpPr/>
          <p:nvPr/>
        </p:nvSpPr>
        <p:spPr>
          <a:xfrm>
            <a:off x="5357818" y="5429264"/>
            <a:ext cx="571504" cy="642942"/>
          </a:xfrm>
          <a:prstGeom prst="bevel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r-HR" dirty="0">
                <a:ln w="28575">
                  <a:solidFill>
                    <a:schemeClr val="accent2">
                      <a:lumMod val="75000"/>
                    </a:schemeClr>
                  </a:solidFill>
                </a:ln>
                <a:solidFill>
                  <a:srgbClr val="FFC000"/>
                </a:solidFill>
              </a:rPr>
              <a:t>F</a:t>
            </a:r>
            <a:endParaRPr lang="hr-HR" dirty="0">
              <a:ln w="28575">
                <a:solidFill>
                  <a:schemeClr val="accent2">
                    <a:lumMod val="75000"/>
                  </a:schemeClr>
                </a:solidFill>
              </a:ln>
              <a:solidFill>
                <a:srgbClr val="FFC000"/>
              </a:solidFill>
            </a:endParaRPr>
          </a:p>
        </p:txBody>
      </p:sp>
      <p:sp>
        <p:nvSpPr>
          <p:cNvPr id="35" name="Krnja piramida 34"/>
          <p:cNvSpPr/>
          <p:nvPr/>
        </p:nvSpPr>
        <p:spPr>
          <a:xfrm>
            <a:off x="5857884" y="5429264"/>
            <a:ext cx="571504" cy="642942"/>
          </a:xfrm>
          <a:prstGeom prst="bevel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r-HR" dirty="0">
                <a:ln w="28575">
                  <a:solidFill>
                    <a:schemeClr val="accent2">
                      <a:lumMod val="75000"/>
                    </a:schemeClr>
                  </a:solidFill>
                </a:ln>
                <a:solidFill>
                  <a:srgbClr val="FFC000"/>
                </a:solidFill>
              </a:rPr>
              <a:t>G</a:t>
            </a:r>
            <a:endParaRPr lang="hr-HR" dirty="0">
              <a:ln w="28575">
                <a:solidFill>
                  <a:schemeClr val="accent2">
                    <a:lumMod val="75000"/>
                  </a:schemeClr>
                </a:solidFill>
              </a:ln>
              <a:solidFill>
                <a:srgbClr val="FFC000"/>
              </a:solidFill>
            </a:endParaRPr>
          </a:p>
        </p:txBody>
      </p:sp>
      <p:sp>
        <p:nvSpPr>
          <p:cNvPr id="36" name="Krnja piramida 35"/>
          <p:cNvSpPr/>
          <p:nvPr/>
        </p:nvSpPr>
        <p:spPr>
          <a:xfrm>
            <a:off x="6429388" y="5429264"/>
            <a:ext cx="571504" cy="642942"/>
          </a:xfrm>
          <a:prstGeom prst="bevel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r-HR" dirty="0">
                <a:ln w="28575">
                  <a:solidFill>
                    <a:schemeClr val="accent2">
                      <a:lumMod val="75000"/>
                    </a:schemeClr>
                  </a:solidFill>
                </a:ln>
                <a:solidFill>
                  <a:srgbClr val="FFC000"/>
                </a:solidFill>
              </a:rPr>
              <a:t>H</a:t>
            </a:r>
            <a:endParaRPr lang="hr-HR" dirty="0">
              <a:ln w="28575">
                <a:solidFill>
                  <a:schemeClr val="accent2">
                    <a:lumMod val="75000"/>
                  </a:schemeClr>
                </a:solidFill>
              </a:ln>
              <a:solidFill>
                <a:srgbClr val="FFC000"/>
              </a:solidFill>
            </a:endParaRPr>
          </a:p>
        </p:txBody>
      </p:sp>
      <p:sp>
        <p:nvSpPr>
          <p:cNvPr id="37" name="Krnja piramida 36"/>
          <p:cNvSpPr/>
          <p:nvPr/>
        </p:nvSpPr>
        <p:spPr>
          <a:xfrm>
            <a:off x="7000892" y="5429264"/>
            <a:ext cx="571504" cy="642942"/>
          </a:xfrm>
          <a:prstGeom prst="bevel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r-HR" dirty="0">
                <a:ln w="28575">
                  <a:solidFill>
                    <a:schemeClr val="accent2">
                      <a:lumMod val="75000"/>
                    </a:schemeClr>
                  </a:solidFill>
                </a:ln>
                <a:solidFill>
                  <a:srgbClr val="FFC000"/>
                </a:solidFill>
              </a:rPr>
              <a:t>I</a:t>
            </a:r>
            <a:endParaRPr lang="hr-HR" dirty="0">
              <a:ln w="28575">
                <a:solidFill>
                  <a:schemeClr val="accent2">
                    <a:lumMod val="75000"/>
                  </a:schemeClr>
                </a:solidFill>
              </a:ln>
              <a:solidFill>
                <a:srgbClr val="FFC000"/>
              </a:solidFill>
            </a:endParaRPr>
          </a:p>
        </p:txBody>
      </p:sp>
      <p:sp>
        <p:nvSpPr>
          <p:cNvPr id="38" name="Krnja piramida 37"/>
          <p:cNvSpPr/>
          <p:nvPr/>
        </p:nvSpPr>
        <p:spPr>
          <a:xfrm>
            <a:off x="7572396" y="5429264"/>
            <a:ext cx="571504" cy="642942"/>
          </a:xfrm>
          <a:prstGeom prst="bevel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r-HR" dirty="0">
                <a:ln w="28575">
                  <a:solidFill>
                    <a:schemeClr val="accent2">
                      <a:lumMod val="75000"/>
                    </a:schemeClr>
                  </a:solidFill>
                </a:ln>
                <a:solidFill>
                  <a:srgbClr val="FFC000"/>
                </a:solidFill>
              </a:rPr>
              <a:t>J</a:t>
            </a:r>
            <a:endParaRPr lang="hr-HR" dirty="0">
              <a:ln w="28575">
                <a:solidFill>
                  <a:schemeClr val="accent2">
                    <a:lumMod val="75000"/>
                  </a:schemeClr>
                </a:solidFill>
              </a:ln>
              <a:solidFill>
                <a:srgbClr val="FFC000"/>
              </a:solidFill>
            </a:endParaRPr>
          </a:p>
        </p:txBody>
      </p:sp>
      <p:sp>
        <p:nvSpPr>
          <p:cNvPr id="39" name="Krnja piramida 38"/>
          <p:cNvSpPr/>
          <p:nvPr/>
        </p:nvSpPr>
        <p:spPr>
          <a:xfrm>
            <a:off x="8143900" y="5429264"/>
            <a:ext cx="571504" cy="642942"/>
          </a:xfrm>
          <a:prstGeom prst="bevel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r-HR" dirty="0">
                <a:ln w="28575">
                  <a:solidFill>
                    <a:schemeClr val="accent2">
                      <a:lumMod val="75000"/>
                    </a:schemeClr>
                  </a:solidFill>
                </a:ln>
                <a:solidFill>
                  <a:srgbClr val="FFC000"/>
                </a:solidFill>
              </a:rPr>
              <a:t>K</a:t>
            </a:r>
            <a:endParaRPr lang="hr-HR" dirty="0">
              <a:ln w="28575">
                <a:solidFill>
                  <a:schemeClr val="accent2">
                    <a:lumMod val="75000"/>
                  </a:schemeClr>
                </a:solidFill>
              </a:ln>
              <a:solidFill>
                <a:srgbClr val="FFC000"/>
              </a:solidFill>
            </a:endParaRPr>
          </a:p>
        </p:txBody>
      </p:sp>
      <p:sp>
        <p:nvSpPr>
          <p:cNvPr id="40" name="Krnja piramida 39"/>
          <p:cNvSpPr/>
          <p:nvPr/>
        </p:nvSpPr>
        <p:spPr>
          <a:xfrm>
            <a:off x="285720" y="6072206"/>
            <a:ext cx="571504" cy="642942"/>
          </a:xfrm>
          <a:prstGeom prst="bevel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r-HR" dirty="0">
                <a:ln w="28575">
                  <a:solidFill>
                    <a:schemeClr val="accent2">
                      <a:lumMod val="75000"/>
                    </a:schemeClr>
                  </a:solidFill>
                </a:ln>
                <a:solidFill>
                  <a:srgbClr val="FFC000"/>
                </a:solidFill>
              </a:rPr>
              <a:t>L</a:t>
            </a:r>
            <a:endParaRPr lang="hr-HR" dirty="0">
              <a:ln w="28575">
                <a:solidFill>
                  <a:schemeClr val="accent2">
                    <a:lumMod val="75000"/>
                  </a:schemeClr>
                </a:solidFill>
              </a:ln>
              <a:solidFill>
                <a:srgbClr val="FFC000"/>
              </a:solidFill>
            </a:endParaRPr>
          </a:p>
        </p:txBody>
      </p:sp>
      <p:sp>
        <p:nvSpPr>
          <p:cNvPr id="41" name="Krnja piramida 40"/>
          <p:cNvSpPr/>
          <p:nvPr/>
        </p:nvSpPr>
        <p:spPr>
          <a:xfrm>
            <a:off x="857224" y="6072206"/>
            <a:ext cx="571504" cy="642942"/>
          </a:xfrm>
          <a:prstGeom prst="bevel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r-HR" dirty="0">
                <a:ln w="28575">
                  <a:solidFill>
                    <a:schemeClr val="accent2">
                      <a:lumMod val="75000"/>
                    </a:schemeClr>
                  </a:solidFill>
                </a:ln>
                <a:solidFill>
                  <a:srgbClr val="FFC000"/>
                </a:solidFill>
              </a:rPr>
              <a:t>LJ</a:t>
            </a:r>
            <a:endParaRPr lang="hr-HR" dirty="0">
              <a:ln w="28575">
                <a:solidFill>
                  <a:schemeClr val="accent2">
                    <a:lumMod val="75000"/>
                  </a:schemeClr>
                </a:solidFill>
              </a:ln>
              <a:solidFill>
                <a:srgbClr val="FFC000"/>
              </a:solidFill>
            </a:endParaRPr>
          </a:p>
        </p:txBody>
      </p:sp>
      <p:sp>
        <p:nvSpPr>
          <p:cNvPr id="42" name="Krnja piramida 41"/>
          <p:cNvSpPr/>
          <p:nvPr/>
        </p:nvSpPr>
        <p:spPr>
          <a:xfrm>
            <a:off x="1428728" y="6072206"/>
            <a:ext cx="571504" cy="642942"/>
          </a:xfrm>
          <a:prstGeom prst="bevel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r-HR" dirty="0">
                <a:ln w="28575">
                  <a:solidFill>
                    <a:schemeClr val="accent2">
                      <a:lumMod val="75000"/>
                    </a:schemeClr>
                  </a:solidFill>
                </a:ln>
                <a:solidFill>
                  <a:srgbClr val="FFC000"/>
                </a:solidFill>
              </a:rPr>
              <a:t>M</a:t>
            </a:r>
            <a:endParaRPr lang="hr-HR" dirty="0">
              <a:ln w="28575">
                <a:solidFill>
                  <a:schemeClr val="accent2">
                    <a:lumMod val="75000"/>
                  </a:schemeClr>
                </a:solidFill>
              </a:ln>
              <a:solidFill>
                <a:srgbClr val="FFC000"/>
              </a:solidFill>
            </a:endParaRPr>
          </a:p>
        </p:txBody>
      </p:sp>
      <p:sp>
        <p:nvSpPr>
          <p:cNvPr id="43" name="Krnja piramida 42"/>
          <p:cNvSpPr/>
          <p:nvPr/>
        </p:nvSpPr>
        <p:spPr>
          <a:xfrm>
            <a:off x="2000232" y="6072206"/>
            <a:ext cx="571504" cy="642942"/>
          </a:xfrm>
          <a:prstGeom prst="bevel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r-HR" dirty="0">
                <a:ln w="28575">
                  <a:solidFill>
                    <a:schemeClr val="accent2">
                      <a:lumMod val="75000"/>
                    </a:schemeClr>
                  </a:solidFill>
                </a:ln>
                <a:solidFill>
                  <a:srgbClr val="FFC000"/>
                </a:solidFill>
              </a:rPr>
              <a:t>N</a:t>
            </a:r>
            <a:endParaRPr lang="hr-HR" dirty="0">
              <a:ln w="28575">
                <a:solidFill>
                  <a:schemeClr val="accent2">
                    <a:lumMod val="75000"/>
                  </a:schemeClr>
                </a:solidFill>
              </a:ln>
              <a:solidFill>
                <a:srgbClr val="FFC000"/>
              </a:solidFill>
            </a:endParaRPr>
          </a:p>
        </p:txBody>
      </p:sp>
      <p:sp>
        <p:nvSpPr>
          <p:cNvPr id="44" name="Krnja piramida 43"/>
          <p:cNvSpPr/>
          <p:nvPr/>
        </p:nvSpPr>
        <p:spPr>
          <a:xfrm>
            <a:off x="2571736" y="6072206"/>
            <a:ext cx="642942" cy="642942"/>
          </a:xfrm>
          <a:prstGeom prst="bevel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r-HR" dirty="0">
                <a:ln w="28575">
                  <a:solidFill>
                    <a:schemeClr val="accent2">
                      <a:lumMod val="75000"/>
                    </a:schemeClr>
                  </a:solidFill>
                </a:ln>
                <a:solidFill>
                  <a:srgbClr val="FFC000"/>
                </a:solidFill>
              </a:rPr>
              <a:t>NJ</a:t>
            </a:r>
            <a:endParaRPr lang="hr-HR" dirty="0">
              <a:ln w="28575">
                <a:solidFill>
                  <a:schemeClr val="accent2">
                    <a:lumMod val="75000"/>
                  </a:schemeClr>
                </a:solidFill>
              </a:ln>
              <a:solidFill>
                <a:srgbClr val="FFC000"/>
              </a:solidFill>
            </a:endParaRPr>
          </a:p>
        </p:txBody>
      </p:sp>
      <p:sp>
        <p:nvSpPr>
          <p:cNvPr id="45" name="Krnja piramida 44"/>
          <p:cNvSpPr/>
          <p:nvPr/>
        </p:nvSpPr>
        <p:spPr>
          <a:xfrm>
            <a:off x="3143240" y="6072206"/>
            <a:ext cx="571504" cy="642942"/>
          </a:xfrm>
          <a:prstGeom prst="bevel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r-HR" dirty="0">
                <a:ln w="28575">
                  <a:solidFill>
                    <a:schemeClr val="accent2">
                      <a:lumMod val="75000"/>
                    </a:schemeClr>
                  </a:solidFill>
                </a:ln>
                <a:solidFill>
                  <a:srgbClr val="FFC000"/>
                </a:solidFill>
              </a:rPr>
              <a:t>O</a:t>
            </a:r>
            <a:endParaRPr lang="hr-HR" dirty="0">
              <a:ln w="28575">
                <a:solidFill>
                  <a:schemeClr val="accent2">
                    <a:lumMod val="75000"/>
                  </a:schemeClr>
                </a:solidFill>
              </a:ln>
              <a:solidFill>
                <a:srgbClr val="FFC000"/>
              </a:solidFill>
            </a:endParaRPr>
          </a:p>
        </p:txBody>
      </p:sp>
      <p:sp>
        <p:nvSpPr>
          <p:cNvPr id="46" name="Krnja piramida 45"/>
          <p:cNvSpPr/>
          <p:nvPr/>
        </p:nvSpPr>
        <p:spPr>
          <a:xfrm>
            <a:off x="3643306" y="6072206"/>
            <a:ext cx="571504" cy="642942"/>
          </a:xfrm>
          <a:prstGeom prst="bevel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r-HR" dirty="0">
                <a:ln w="28575">
                  <a:solidFill>
                    <a:schemeClr val="accent2">
                      <a:lumMod val="75000"/>
                    </a:schemeClr>
                  </a:solidFill>
                </a:ln>
                <a:solidFill>
                  <a:srgbClr val="FFC000"/>
                </a:solidFill>
              </a:rPr>
              <a:t>P</a:t>
            </a:r>
            <a:endParaRPr lang="hr-HR" dirty="0">
              <a:ln w="28575">
                <a:solidFill>
                  <a:schemeClr val="accent2">
                    <a:lumMod val="75000"/>
                  </a:schemeClr>
                </a:solidFill>
              </a:ln>
              <a:solidFill>
                <a:srgbClr val="FFC000"/>
              </a:solidFill>
            </a:endParaRPr>
          </a:p>
        </p:txBody>
      </p:sp>
      <p:sp>
        <p:nvSpPr>
          <p:cNvPr id="47" name="Krnja piramida 46"/>
          <p:cNvSpPr/>
          <p:nvPr/>
        </p:nvSpPr>
        <p:spPr>
          <a:xfrm>
            <a:off x="4214810" y="6072206"/>
            <a:ext cx="571504" cy="642942"/>
          </a:xfrm>
          <a:prstGeom prst="bevel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r-HR" dirty="0">
                <a:ln w="28575">
                  <a:solidFill>
                    <a:schemeClr val="accent2">
                      <a:lumMod val="75000"/>
                    </a:schemeClr>
                  </a:solidFill>
                </a:ln>
                <a:solidFill>
                  <a:srgbClr val="FFC000"/>
                </a:solidFill>
              </a:rPr>
              <a:t>R</a:t>
            </a:r>
            <a:endParaRPr lang="hr-HR" dirty="0">
              <a:ln w="28575">
                <a:solidFill>
                  <a:schemeClr val="accent2">
                    <a:lumMod val="75000"/>
                  </a:schemeClr>
                </a:solidFill>
              </a:ln>
              <a:solidFill>
                <a:srgbClr val="FFC000"/>
              </a:solidFill>
            </a:endParaRPr>
          </a:p>
        </p:txBody>
      </p:sp>
      <p:sp>
        <p:nvSpPr>
          <p:cNvPr id="48" name="Krnja piramida 47"/>
          <p:cNvSpPr/>
          <p:nvPr/>
        </p:nvSpPr>
        <p:spPr>
          <a:xfrm>
            <a:off x="4786314" y="6072206"/>
            <a:ext cx="571504" cy="642942"/>
          </a:xfrm>
          <a:prstGeom prst="bevel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r-HR" dirty="0">
                <a:ln w="28575">
                  <a:solidFill>
                    <a:schemeClr val="accent2">
                      <a:lumMod val="75000"/>
                    </a:schemeClr>
                  </a:solidFill>
                </a:ln>
                <a:solidFill>
                  <a:srgbClr val="FFC000"/>
                </a:solidFill>
              </a:rPr>
              <a:t>S</a:t>
            </a:r>
            <a:endParaRPr lang="hr-HR" dirty="0">
              <a:ln w="28575">
                <a:solidFill>
                  <a:schemeClr val="accent2">
                    <a:lumMod val="75000"/>
                  </a:schemeClr>
                </a:solidFill>
              </a:ln>
              <a:solidFill>
                <a:srgbClr val="FFC000"/>
              </a:solidFill>
            </a:endParaRPr>
          </a:p>
        </p:txBody>
      </p:sp>
      <p:sp>
        <p:nvSpPr>
          <p:cNvPr id="49" name="Krnja piramida 48"/>
          <p:cNvSpPr/>
          <p:nvPr/>
        </p:nvSpPr>
        <p:spPr>
          <a:xfrm>
            <a:off x="5357818" y="6072206"/>
            <a:ext cx="571504" cy="642942"/>
          </a:xfrm>
          <a:prstGeom prst="bevel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r-HR" dirty="0">
                <a:ln w="28575">
                  <a:solidFill>
                    <a:schemeClr val="accent2">
                      <a:lumMod val="75000"/>
                    </a:schemeClr>
                  </a:solidFill>
                </a:ln>
                <a:solidFill>
                  <a:srgbClr val="FFC000"/>
                </a:solidFill>
              </a:rPr>
              <a:t>Š</a:t>
            </a:r>
            <a:endParaRPr lang="hr-HR" dirty="0">
              <a:ln w="28575">
                <a:solidFill>
                  <a:schemeClr val="accent2">
                    <a:lumMod val="75000"/>
                  </a:schemeClr>
                </a:solidFill>
              </a:ln>
              <a:solidFill>
                <a:srgbClr val="FFC000"/>
              </a:solidFill>
            </a:endParaRPr>
          </a:p>
        </p:txBody>
      </p:sp>
      <p:sp>
        <p:nvSpPr>
          <p:cNvPr id="50" name="Krnja piramida 49"/>
          <p:cNvSpPr/>
          <p:nvPr/>
        </p:nvSpPr>
        <p:spPr>
          <a:xfrm>
            <a:off x="5857884" y="6072206"/>
            <a:ext cx="571504" cy="642942"/>
          </a:xfrm>
          <a:prstGeom prst="bevel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r-HR" dirty="0">
                <a:ln w="28575">
                  <a:solidFill>
                    <a:schemeClr val="accent2">
                      <a:lumMod val="75000"/>
                    </a:schemeClr>
                  </a:solidFill>
                </a:ln>
                <a:solidFill>
                  <a:srgbClr val="FFC000"/>
                </a:solidFill>
              </a:rPr>
              <a:t>T</a:t>
            </a:r>
            <a:endParaRPr lang="hr-HR" dirty="0">
              <a:ln w="28575">
                <a:solidFill>
                  <a:schemeClr val="accent2">
                    <a:lumMod val="75000"/>
                  </a:schemeClr>
                </a:solidFill>
              </a:ln>
              <a:solidFill>
                <a:srgbClr val="FFC000"/>
              </a:solidFill>
            </a:endParaRPr>
          </a:p>
        </p:txBody>
      </p:sp>
      <p:sp>
        <p:nvSpPr>
          <p:cNvPr id="51" name="Krnja piramida 50"/>
          <p:cNvSpPr/>
          <p:nvPr/>
        </p:nvSpPr>
        <p:spPr>
          <a:xfrm>
            <a:off x="6429388" y="6072206"/>
            <a:ext cx="571504" cy="642942"/>
          </a:xfrm>
          <a:prstGeom prst="bevel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r-HR" dirty="0">
                <a:ln w="28575">
                  <a:solidFill>
                    <a:schemeClr val="accent2">
                      <a:lumMod val="75000"/>
                    </a:schemeClr>
                  </a:solidFill>
                </a:ln>
                <a:solidFill>
                  <a:srgbClr val="FFC000"/>
                </a:solidFill>
              </a:rPr>
              <a:t>U</a:t>
            </a:r>
            <a:endParaRPr lang="hr-HR" dirty="0">
              <a:ln w="28575">
                <a:solidFill>
                  <a:schemeClr val="accent2">
                    <a:lumMod val="75000"/>
                  </a:schemeClr>
                </a:solidFill>
              </a:ln>
              <a:solidFill>
                <a:srgbClr val="FFC000"/>
              </a:solidFill>
            </a:endParaRPr>
          </a:p>
        </p:txBody>
      </p:sp>
      <p:sp>
        <p:nvSpPr>
          <p:cNvPr id="52" name="Krnja piramida 51"/>
          <p:cNvSpPr/>
          <p:nvPr/>
        </p:nvSpPr>
        <p:spPr>
          <a:xfrm>
            <a:off x="7000892" y="6072206"/>
            <a:ext cx="571504" cy="642942"/>
          </a:xfrm>
          <a:prstGeom prst="bevel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r-HR" dirty="0">
                <a:ln w="28575">
                  <a:solidFill>
                    <a:schemeClr val="accent2">
                      <a:lumMod val="75000"/>
                    </a:schemeClr>
                  </a:solidFill>
                </a:ln>
                <a:solidFill>
                  <a:srgbClr val="FFC000"/>
                </a:solidFill>
              </a:rPr>
              <a:t>V</a:t>
            </a:r>
            <a:endParaRPr lang="hr-HR" dirty="0">
              <a:ln w="28575">
                <a:solidFill>
                  <a:schemeClr val="accent2">
                    <a:lumMod val="75000"/>
                  </a:schemeClr>
                </a:solidFill>
              </a:ln>
              <a:solidFill>
                <a:srgbClr val="FFC000"/>
              </a:solidFill>
            </a:endParaRPr>
          </a:p>
        </p:txBody>
      </p:sp>
      <p:sp>
        <p:nvSpPr>
          <p:cNvPr id="53" name="Krnja piramida 52"/>
          <p:cNvSpPr/>
          <p:nvPr/>
        </p:nvSpPr>
        <p:spPr>
          <a:xfrm>
            <a:off x="7572396" y="6072206"/>
            <a:ext cx="571504" cy="642942"/>
          </a:xfrm>
          <a:prstGeom prst="bevel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r-HR" dirty="0">
                <a:ln w="28575">
                  <a:solidFill>
                    <a:schemeClr val="accent2">
                      <a:lumMod val="75000"/>
                    </a:schemeClr>
                  </a:solidFill>
                </a:ln>
                <a:solidFill>
                  <a:srgbClr val="FFC000"/>
                </a:solidFill>
              </a:rPr>
              <a:t>Z</a:t>
            </a:r>
            <a:endParaRPr lang="hr-HR" dirty="0">
              <a:ln w="28575">
                <a:solidFill>
                  <a:schemeClr val="accent2">
                    <a:lumMod val="75000"/>
                  </a:schemeClr>
                </a:solidFill>
              </a:ln>
              <a:solidFill>
                <a:srgbClr val="FFC000"/>
              </a:solidFill>
            </a:endParaRPr>
          </a:p>
        </p:txBody>
      </p:sp>
      <p:sp>
        <p:nvSpPr>
          <p:cNvPr id="54" name="Krnja piramida 53"/>
          <p:cNvSpPr/>
          <p:nvPr/>
        </p:nvSpPr>
        <p:spPr>
          <a:xfrm>
            <a:off x="8143900" y="6072206"/>
            <a:ext cx="571504" cy="642942"/>
          </a:xfrm>
          <a:prstGeom prst="bevel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r-HR" dirty="0">
                <a:ln w="28575">
                  <a:solidFill>
                    <a:schemeClr val="accent2">
                      <a:lumMod val="75000"/>
                    </a:schemeClr>
                  </a:solidFill>
                </a:ln>
                <a:solidFill>
                  <a:srgbClr val="FFC000"/>
                </a:solidFill>
              </a:rPr>
              <a:t>Ž</a:t>
            </a:r>
            <a:endParaRPr lang="hr-HR" dirty="0">
              <a:ln w="28575">
                <a:solidFill>
                  <a:schemeClr val="accent2">
                    <a:lumMod val="75000"/>
                  </a:schemeClr>
                </a:solidFill>
              </a:ln>
              <a:solidFill>
                <a:srgbClr val="FFC000"/>
              </a:solidFill>
            </a:endParaRPr>
          </a:p>
        </p:txBody>
      </p:sp>
      <p:sp>
        <p:nvSpPr>
          <p:cNvPr id="80" name="Elipsa 79"/>
          <p:cNvSpPr/>
          <p:nvPr/>
        </p:nvSpPr>
        <p:spPr>
          <a:xfrm>
            <a:off x="714348" y="1142984"/>
            <a:ext cx="785818" cy="785818"/>
          </a:xfrm>
          <a:prstGeom prst="ellipse">
            <a:avLst/>
          </a:prstGeom>
          <a:gradFill flip="none" rotWithShape="0">
            <a:gsLst>
              <a:gs pos="0">
                <a:schemeClr val="tx2">
                  <a:lumMod val="60000"/>
                  <a:lumOff val="40000"/>
                </a:schemeClr>
              </a:gs>
              <a:gs pos="0">
                <a:schemeClr val="tx2">
                  <a:lumMod val="60000"/>
                  <a:lumOff val="40000"/>
                </a:schemeClr>
              </a:gs>
              <a:gs pos="0">
                <a:schemeClr val="tx2">
                  <a:lumMod val="60000"/>
                  <a:lumOff val="40000"/>
                  <a:alpha val="71000"/>
                </a:schemeClr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9600000" scaled="0"/>
            <a:tileRect/>
          </a:gradFill>
          <a:ln cap="rnd">
            <a:solidFill>
              <a:schemeClr val="accent1">
                <a:shade val="50000"/>
                <a:alpha val="33000"/>
              </a:schemeClr>
            </a:solidFill>
          </a:ln>
          <a:effectLst>
            <a:outerShdw blurRad="12700" dist="292100" dir="2160000" sx="1000" sy="1000" algn="ctr" rotWithShape="0">
              <a:schemeClr val="tx2">
                <a:lumMod val="60000"/>
                <a:lumOff val="40000"/>
                <a:alpha val="0"/>
              </a:schemeClr>
            </a:outerShdw>
          </a:effectLst>
          <a:scene3d>
            <a:camera prst="orthographicFront"/>
            <a:lightRig rig="flat" dir="t"/>
          </a:scene3d>
          <a:sp3d extrusionH="768350" contourW="6350" prstMaterial="translucentPowder">
            <a:bevelT w="336550" h="330200"/>
            <a:bevelB w="533400" h="508000"/>
            <a:extrusionClr>
              <a:schemeClr val="accent1">
                <a:lumMod val="20000"/>
                <a:lumOff val="80000"/>
              </a:schemeClr>
            </a:extrusionClr>
            <a:contourClr>
              <a:schemeClr val="bg1">
                <a:lumMod val="85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r-HR"/>
          </a:p>
        </p:txBody>
      </p:sp>
      <p:sp>
        <p:nvSpPr>
          <p:cNvPr id="96" name="Elipsa 95"/>
          <p:cNvSpPr/>
          <p:nvPr/>
        </p:nvSpPr>
        <p:spPr>
          <a:xfrm>
            <a:off x="1500166" y="1000108"/>
            <a:ext cx="785818" cy="785818"/>
          </a:xfrm>
          <a:prstGeom prst="ellipse">
            <a:avLst/>
          </a:prstGeom>
          <a:gradFill flip="none" rotWithShape="0">
            <a:gsLst>
              <a:gs pos="0">
                <a:schemeClr val="tx2">
                  <a:lumMod val="60000"/>
                  <a:lumOff val="40000"/>
                </a:schemeClr>
              </a:gs>
              <a:gs pos="0">
                <a:schemeClr val="tx2">
                  <a:lumMod val="60000"/>
                  <a:lumOff val="40000"/>
                </a:schemeClr>
              </a:gs>
              <a:gs pos="0">
                <a:schemeClr val="tx2">
                  <a:lumMod val="60000"/>
                  <a:lumOff val="40000"/>
                  <a:alpha val="71000"/>
                </a:schemeClr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9600000" scaled="0"/>
            <a:tileRect/>
          </a:gradFill>
          <a:ln cap="rnd">
            <a:solidFill>
              <a:schemeClr val="accent1">
                <a:shade val="50000"/>
                <a:alpha val="33000"/>
              </a:schemeClr>
            </a:solidFill>
          </a:ln>
          <a:effectLst>
            <a:outerShdw blurRad="12700" dist="292100" dir="2160000" sx="1000" sy="1000" algn="ctr" rotWithShape="0">
              <a:schemeClr val="tx2">
                <a:lumMod val="60000"/>
                <a:lumOff val="40000"/>
                <a:alpha val="0"/>
              </a:schemeClr>
            </a:outerShdw>
          </a:effectLst>
          <a:scene3d>
            <a:camera prst="orthographicFront"/>
            <a:lightRig rig="flat" dir="t"/>
          </a:scene3d>
          <a:sp3d extrusionH="768350" contourW="6350" prstMaterial="translucentPowder">
            <a:bevelT w="336550" h="330200"/>
            <a:bevelB w="533400" h="508000"/>
            <a:extrusionClr>
              <a:schemeClr val="accent1">
                <a:lumMod val="20000"/>
                <a:lumOff val="80000"/>
              </a:schemeClr>
            </a:extrusionClr>
            <a:contourClr>
              <a:schemeClr val="bg1">
                <a:lumMod val="85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r-HR"/>
          </a:p>
        </p:txBody>
      </p:sp>
      <p:sp>
        <p:nvSpPr>
          <p:cNvPr id="97" name="Elipsa 96"/>
          <p:cNvSpPr/>
          <p:nvPr/>
        </p:nvSpPr>
        <p:spPr>
          <a:xfrm>
            <a:off x="2285984" y="1071546"/>
            <a:ext cx="785818" cy="785818"/>
          </a:xfrm>
          <a:prstGeom prst="ellipse">
            <a:avLst/>
          </a:prstGeom>
          <a:gradFill flip="none" rotWithShape="0">
            <a:gsLst>
              <a:gs pos="0">
                <a:schemeClr val="tx2">
                  <a:lumMod val="60000"/>
                  <a:lumOff val="40000"/>
                </a:schemeClr>
              </a:gs>
              <a:gs pos="0">
                <a:schemeClr val="tx2">
                  <a:lumMod val="60000"/>
                  <a:lumOff val="40000"/>
                </a:schemeClr>
              </a:gs>
              <a:gs pos="0">
                <a:schemeClr val="tx2">
                  <a:lumMod val="60000"/>
                  <a:lumOff val="40000"/>
                  <a:alpha val="71000"/>
                </a:schemeClr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9600000" scaled="0"/>
            <a:tileRect/>
          </a:gradFill>
          <a:ln cap="rnd">
            <a:solidFill>
              <a:schemeClr val="accent1">
                <a:shade val="50000"/>
                <a:alpha val="33000"/>
              </a:schemeClr>
            </a:solidFill>
          </a:ln>
          <a:effectLst>
            <a:outerShdw blurRad="12700" dist="292100" dir="2160000" sx="1000" sy="1000" algn="ctr" rotWithShape="0">
              <a:schemeClr val="tx2">
                <a:lumMod val="60000"/>
                <a:lumOff val="40000"/>
                <a:alpha val="0"/>
              </a:schemeClr>
            </a:outerShdw>
          </a:effectLst>
          <a:scene3d>
            <a:camera prst="orthographicFront"/>
            <a:lightRig rig="flat" dir="t"/>
          </a:scene3d>
          <a:sp3d extrusionH="768350" contourW="6350" prstMaterial="translucentPowder">
            <a:bevelT w="336550" h="330200"/>
            <a:bevelB w="533400" h="508000"/>
            <a:extrusionClr>
              <a:schemeClr val="accent1">
                <a:lumMod val="20000"/>
                <a:lumOff val="80000"/>
              </a:schemeClr>
            </a:extrusionClr>
            <a:contourClr>
              <a:schemeClr val="bg1">
                <a:lumMod val="85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r-HR"/>
          </a:p>
        </p:txBody>
      </p:sp>
      <p:sp>
        <p:nvSpPr>
          <p:cNvPr id="98" name="Elipsa 97"/>
          <p:cNvSpPr/>
          <p:nvPr/>
        </p:nvSpPr>
        <p:spPr>
          <a:xfrm>
            <a:off x="3071802" y="928670"/>
            <a:ext cx="785818" cy="785818"/>
          </a:xfrm>
          <a:prstGeom prst="ellipse">
            <a:avLst/>
          </a:prstGeom>
          <a:gradFill flip="none" rotWithShape="0">
            <a:gsLst>
              <a:gs pos="0">
                <a:schemeClr val="tx2">
                  <a:lumMod val="60000"/>
                  <a:lumOff val="40000"/>
                </a:schemeClr>
              </a:gs>
              <a:gs pos="0">
                <a:schemeClr val="tx2">
                  <a:lumMod val="60000"/>
                  <a:lumOff val="40000"/>
                </a:schemeClr>
              </a:gs>
              <a:gs pos="0">
                <a:schemeClr val="tx2">
                  <a:lumMod val="60000"/>
                  <a:lumOff val="40000"/>
                  <a:alpha val="71000"/>
                </a:schemeClr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9600000" scaled="0"/>
            <a:tileRect/>
          </a:gradFill>
          <a:ln cap="rnd">
            <a:solidFill>
              <a:schemeClr val="accent1">
                <a:shade val="50000"/>
                <a:alpha val="33000"/>
              </a:schemeClr>
            </a:solidFill>
          </a:ln>
          <a:effectLst>
            <a:outerShdw blurRad="12700" dist="292100" dir="2160000" sx="1000" sy="1000" algn="ctr" rotWithShape="0">
              <a:schemeClr val="tx2">
                <a:lumMod val="60000"/>
                <a:lumOff val="40000"/>
                <a:alpha val="0"/>
              </a:schemeClr>
            </a:outerShdw>
          </a:effectLst>
          <a:scene3d>
            <a:camera prst="orthographicFront"/>
            <a:lightRig rig="flat" dir="t"/>
          </a:scene3d>
          <a:sp3d extrusionH="768350" contourW="6350" prstMaterial="translucentPowder">
            <a:bevelT w="336550" h="330200"/>
            <a:bevelB w="533400" h="508000"/>
            <a:extrusionClr>
              <a:schemeClr val="accent1">
                <a:lumMod val="20000"/>
                <a:lumOff val="80000"/>
              </a:schemeClr>
            </a:extrusionClr>
            <a:contourClr>
              <a:schemeClr val="bg1">
                <a:lumMod val="85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r-HR"/>
          </a:p>
        </p:txBody>
      </p:sp>
      <p:sp>
        <p:nvSpPr>
          <p:cNvPr id="99" name="Elipsa 98"/>
          <p:cNvSpPr/>
          <p:nvPr/>
        </p:nvSpPr>
        <p:spPr>
          <a:xfrm>
            <a:off x="4500562" y="928670"/>
            <a:ext cx="785818" cy="785818"/>
          </a:xfrm>
          <a:prstGeom prst="ellipse">
            <a:avLst/>
          </a:prstGeom>
          <a:gradFill flip="none" rotWithShape="0">
            <a:gsLst>
              <a:gs pos="0">
                <a:schemeClr val="tx2">
                  <a:lumMod val="60000"/>
                  <a:lumOff val="40000"/>
                </a:schemeClr>
              </a:gs>
              <a:gs pos="0">
                <a:schemeClr val="tx2">
                  <a:lumMod val="60000"/>
                  <a:lumOff val="40000"/>
                </a:schemeClr>
              </a:gs>
              <a:gs pos="0">
                <a:schemeClr val="tx2">
                  <a:lumMod val="60000"/>
                  <a:lumOff val="40000"/>
                  <a:alpha val="71000"/>
                </a:schemeClr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9600000" scaled="0"/>
            <a:tileRect/>
          </a:gradFill>
          <a:ln cap="rnd">
            <a:solidFill>
              <a:schemeClr val="accent1">
                <a:shade val="50000"/>
                <a:alpha val="33000"/>
              </a:schemeClr>
            </a:solidFill>
          </a:ln>
          <a:effectLst>
            <a:outerShdw blurRad="12700" dist="292100" dir="2160000" sx="1000" sy="1000" algn="ctr" rotWithShape="0">
              <a:schemeClr val="tx2">
                <a:lumMod val="60000"/>
                <a:lumOff val="40000"/>
                <a:alpha val="0"/>
              </a:schemeClr>
            </a:outerShdw>
          </a:effectLst>
          <a:scene3d>
            <a:camera prst="orthographicFront"/>
            <a:lightRig rig="flat" dir="t"/>
          </a:scene3d>
          <a:sp3d extrusionH="768350" contourW="6350" prstMaterial="translucentPowder">
            <a:bevelT w="336550" h="330200"/>
            <a:bevelB w="533400" h="508000"/>
            <a:extrusionClr>
              <a:schemeClr val="accent1">
                <a:lumMod val="20000"/>
                <a:lumOff val="80000"/>
              </a:schemeClr>
            </a:extrusionClr>
            <a:contourClr>
              <a:schemeClr val="bg1">
                <a:lumMod val="85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r-HR"/>
          </a:p>
        </p:txBody>
      </p:sp>
      <p:sp>
        <p:nvSpPr>
          <p:cNvPr id="103" name="Elipsa 102"/>
          <p:cNvSpPr/>
          <p:nvPr/>
        </p:nvSpPr>
        <p:spPr>
          <a:xfrm>
            <a:off x="5286380" y="1071546"/>
            <a:ext cx="785818" cy="785818"/>
          </a:xfrm>
          <a:prstGeom prst="ellipse">
            <a:avLst/>
          </a:prstGeom>
          <a:gradFill flip="none" rotWithShape="0">
            <a:gsLst>
              <a:gs pos="0">
                <a:schemeClr val="tx2">
                  <a:lumMod val="60000"/>
                  <a:lumOff val="40000"/>
                </a:schemeClr>
              </a:gs>
              <a:gs pos="0">
                <a:schemeClr val="tx2">
                  <a:lumMod val="60000"/>
                  <a:lumOff val="40000"/>
                </a:schemeClr>
              </a:gs>
              <a:gs pos="0">
                <a:schemeClr val="tx2">
                  <a:lumMod val="60000"/>
                  <a:lumOff val="40000"/>
                  <a:alpha val="71000"/>
                </a:schemeClr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9600000" scaled="0"/>
            <a:tileRect/>
          </a:gradFill>
          <a:ln cap="rnd">
            <a:solidFill>
              <a:schemeClr val="accent1">
                <a:shade val="50000"/>
                <a:alpha val="33000"/>
              </a:schemeClr>
            </a:solidFill>
          </a:ln>
          <a:effectLst>
            <a:outerShdw blurRad="12700" dist="292100" dir="2160000" sx="1000" sy="1000" algn="ctr" rotWithShape="0">
              <a:schemeClr val="tx2">
                <a:lumMod val="60000"/>
                <a:lumOff val="40000"/>
                <a:alpha val="0"/>
              </a:schemeClr>
            </a:outerShdw>
          </a:effectLst>
          <a:scene3d>
            <a:camera prst="orthographicFront"/>
            <a:lightRig rig="flat" dir="t"/>
          </a:scene3d>
          <a:sp3d extrusionH="768350" contourW="6350" prstMaterial="translucentPowder">
            <a:bevelT w="336550" h="330200"/>
            <a:bevelB w="533400" h="508000"/>
            <a:extrusionClr>
              <a:schemeClr val="accent1">
                <a:lumMod val="20000"/>
                <a:lumOff val="80000"/>
              </a:schemeClr>
            </a:extrusionClr>
            <a:contourClr>
              <a:schemeClr val="bg1">
                <a:lumMod val="85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r-HR"/>
          </a:p>
        </p:txBody>
      </p:sp>
      <p:sp>
        <p:nvSpPr>
          <p:cNvPr id="104" name="Elipsa 103"/>
          <p:cNvSpPr/>
          <p:nvPr/>
        </p:nvSpPr>
        <p:spPr>
          <a:xfrm>
            <a:off x="6000760" y="857232"/>
            <a:ext cx="785818" cy="785818"/>
          </a:xfrm>
          <a:prstGeom prst="ellipse">
            <a:avLst/>
          </a:prstGeom>
          <a:gradFill flip="none" rotWithShape="0">
            <a:gsLst>
              <a:gs pos="0">
                <a:schemeClr val="tx2">
                  <a:lumMod val="60000"/>
                  <a:lumOff val="40000"/>
                </a:schemeClr>
              </a:gs>
              <a:gs pos="0">
                <a:schemeClr val="tx2">
                  <a:lumMod val="60000"/>
                  <a:lumOff val="40000"/>
                </a:schemeClr>
              </a:gs>
              <a:gs pos="0">
                <a:schemeClr val="tx2">
                  <a:lumMod val="60000"/>
                  <a:lumOff val="40000"/>
                  <a:alpha val="71000"/>
                </a:schemeClr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9600000" scaled="0"/>
            <a:tileRect/>
          </a:gradFill>
          <a:ln cap="rnd">
            <a:solidFill>
              <a:schemeClr val="accent1">
                <a:shade val="50000"/>
                <a:alpha val="33000"/>
              </a:schemeClr>
            </a:solidFill>
          </a:ln>
          <a:effectLst>
            <a:outerShdw blurRad="12700" dist="292100" dir="2160000" sx="1000" sy="1000" algn="ctr" rotWithShape="0">
              <a:schemeClr val="tx2">
                <a:lumMod val="60000"/>
                <a:lumOff val="40000"/>
                <a:alpha val="0"/>
              </a:schemeClr>
            </a:outerShdw>
          </a:effectLst>
          <a:scene3d>
            <a:camera prst="orthographicFront"/>
            <a:lightRig rig="flat" dir="t"/>
          </a:scene3d>
          <a:sp3d extrusionH="768350" contourW="6350" prstMaterial="translucentPowder">
            <a:bevelT w="336550" h="330200"/>
            <a:bevelB w="533400" h="508000"/>
            <a:extrusionClr>
              <a:schemeClr val="accent1">
                <a:lumMod val="20000"/>
                <a:lumOff val="80000"/>
              </a:schemeClr>
            </a:extrusionClr>
            <a:contourClr>
              <a:schemeClr val="bg1">
                <a:lumMod val="85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r-HR"/>
          </a:p>
        </p:txBody>
      </p:sp>
      <p:sp>
        <p:nvSpPr>
          <p:cNvPr id="105" name="Elipsa 104"/>
          <p:cNvSpPr/>
          <p:nvPr/>
        </p:nvSpPr>
        <p:spPr>
          <a:xfrm>
            <a:off x="6786578" y="928670"/>
            <a:ext cx="785818" cy="785818"/>
          </a:xfrm>
          <a:prstGeom prst="ellipse">
            <a:avLst/>
          </a:prstGeom>
          <a:gradFill flip="none" rotWithShape="0">
            <a:gsLst>
              <a:gs pos="0">
                <a:schemeClr val="tx2">
                  <a:lumMod val="60000"/>
                  <a:lumOff val="40000"/>
                </a:schemeClr>
              </a:gs>
              <a:gs pos="0">
                <a:schemeClr val="tx2">
                  <a:lumMod val="60000"/>
                  <a:lumOff val="40000"/>
                </a:schemeClr>
              </a:gs>
              <a:gs pos="0">
                <a:schemeClr val="tx2">
                  <a:lumMod val="60000"/>
                  <a:lumOff val="40000"/>
                  <a:alpha val="71000"/>
                </a:schemeClr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9600000" scaled="0"/>
            <a:tileRect/>
          </a:gradFill>
          <a:ln cap="rnd">
            <a:solidFill>
              <a:schemeClr val="accent1">
                <a:shade val="50000"/>
                <a:alpha val="33000"/>
              </a:schemeClr>
            </a:solidFill>
          </a:ln>
          <a:effectLst>
            <a:outerShdw blurRad="12700" dist="292100" dir="2160000" sx="1000" sy="1000" algn="ctr" rotWithShape="0">
              <a:schemeClr val="tx2">
                <a:lumMod val="60000"/>
                <a:lumOff val="40000"/>
                <a:alpha val="0"/>
              </a:schemeClr>
            </a:outerShdw>
          </a:effectLst>
          <a:scene3d>
            <a:camera prst="orthographicFront"/>
            <a:lightRig rig="flat" dir="t"/>
          </a:scene3d>
          <a:sp3d extrusionH="768350" contourW="6350" prstMaterial="translucentPowder">
            <a:bevelT w="336550" h="330200"/>
            <a:bevelB w="533400" h="508000"/>
            <a:extrusionClr>
              <a:schemeClr val="accent1">
                <a:lumMod val="20000"/>
                <a:lumOff val="80000"/>
              </a:schemeClr>
            </a:extrusionClr>
            <a:contourClr>
              <a:schemeClr val="bg1">
                <a:lumMod val="85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r-HR"/>
          </a:p>
        </p:txBody>
      </p:sp>
      <p:sp>
        <p:nvSpPr>
          <p:cNvPr id="106" name="Elipsa 105"/>
          <p:cNvSpPr/>
          <p:nvPr/>
        </p:nvSpPr>
        <p:spPr>
          <a:xfrm>
            <a:off x="7572396" y="1142984"/>
            <a:ext cx="785818" cy="785818"/>
          </a:xfrm>
          <a:prstGeom prst="ellipse">
            <a:avLst/>
          </a:prstGeom>
          <a:gradFill flip="none" rotWithShape="0">
            <a:gsLst>
              <a:gs pos="0">
                <a:schemeClr val="tx2">
                  <a:lumMod val="60000"/>
                  <a:lumOff val="40000"/>
                </a:schemeClr>
              </a:gs>
              <a:gs pos="0">
                <a:schemeClr val="tx2">
                  <a:lumMod val="60000"/>
                  <a:lumOff val="40000"/>
                </a:schemeClr>
              </a:gs>
              <a:gs pos="0">
                <a:schemeClr val="tx2">
                  <a:lumMod val="60000"/>
                  <a:lumOff val="40000"/>
                  <a:alpha val="71000"/>
                </a:schemeClr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9600000" scaled="0"/>
            <a:tileRect/>
          </a:gradFill>
          <a:ln cap="rnd">
            <a:solidFill>
              <a:schemeClr val="accent1">
                <a:shade val="50000"/>
                <a:alpha val="33000"/>
              </a:schemeClr>
            </a:solidFill>
          </a:ln>
          <a:effectLst>
            <a:outerShdw blurRad="12700" dist="292100" dir="2160000" sx="1000" sy="1000" algn="ctr" rotWithShape="0">
              <a:schemeClr val="tx2">
                <a:lumMod val="60000"/>
                <a:lumOff val="40000"/>
                <a:alpha val="0"/>
              </a:schemeClr>
            </a:outerShdw>
          </a:effectLst>
          <a:scene3d>
            <a:camera prst="orthographicFront"/>
            <a:lightRig rig="flat" dir="t"/>
          </a:scene3d>
          <a:sp3d extrusionH="768350" contourW="6350" prstMaterial="translucentPowder">
            <a:bevelT w="336550" h="330200"/>
            <a:bevelB w="533400" h="508000"/>
            <a:extrusionClr>
              <a:schemeClr val="accent1">
                <a:lumMod val="20000"/>
                <a:lumOff val="80000"/>
              </a:schemeClr>
            </a:extrusionClr>
            <a:contourClr>
              <a:schemeClr val="bg1">
                <a:lumMod val="85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r-HR"/>
          </a:p>
        </p:txBody>
      </p:sp>
      <p:sp>
        <p:nvSpPr>
          <p:cNvPr id="107" name="Elipsa 106"/>
          <p:cNvSpPr/>
          <p:nvPr/>
        </p:nvSpPr>
        <p:spPr>
          <a:xfrm>
            <a:off x="2571736" y="2285992"/>
            <a:ext cx="785818" cy="785818"/>
          </a:xfrm>
          <a:prstGeom prst="ellipse">
            <a:avLst/>
          </a:prstGeom>
          <a:gradFill flip="none" rotWithShape="0">
            <a:gsLst>
              <a:gs pos="0">
                <a:schemeClr val="tx2">
                  <a:lumMod val="60000"/>
                  <a:lumOff val="40000"/>
                </a:schemeClr>
              </a:gs>
              <a:gs pos="0">
                <a:schemeClr val="tx2">
                  <a:lumMod val="60000"/>
                  <a:lumOff val="40000"/>
                </a:schemeClr>
              </a:gs>
              <a:gs pos="0">
                <a:schemeClr val="tx2">
                  <a:lumMod val="60000"/>
                  <a:lumOff val="40000"/>
                  <a:alpha val="71000"/>
                </a:schemeClr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9600000" scaled="0"/>
            <a:tileRect/>
          </a:gradFill>
          <a:ln cap="rnd">
            <a:solidFill>
              <a:schemeClr val="accent1">
                <a:shade val="50000"/>
                <a:alpha val="33000"/>
              </a:schemeClr>
            </a:solidFill>
          </a:ln>
          <a:effectLst>
            <a:outerShdw blurRad="12700" dist="292100" dir="2160000" sx="1000" sy="1000" algn="ctr" rotWithShape="0">
              <a:schemeClr val="tx2">
                <a:lumMod val="60000"/>
                <a:lumOff val="40000"/>
                <a:alpha val="0"/>
              </a:schemeClr>
            </a:outerShdw>
          </a:effectLst>
          <a:scene3d>
            <a:camera prst="orthographicFront"/>
            <a:lightRig rig="flat" dir="t"/>
          </a:scene3d>
          <a:sp3d extrusionH="768350" contourW="6350" prstMaterial="translucentPowder">
            <a:bevelT w="336550" h="330200"/>
            <a:bevelB w="533400" h="508000"/>
            <a:extrusionClr>
              <a:schemeClr val="accent1">
                <a:lumMod val="20000"/>
                <a:lumOff val="80000"/>
              </a:schemeClr>
            </a:extrusionClr>
            <a:contourClr>
              <a:schemeClr val="bg1">
                <a:lumMod val="85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r-HR"/>
          </a:p>
        </p:txBody>
      </p:sp>
      <p:sp>
        <p:nvSpPr>
          <p:cNvPr id="108" name="Elipsa 107"/>
          <p:cNvSpPr/>
          <p:nvPr/>
        </p:nvSpPr>
        <p:spPr>
          <a:xfrm>
            <a:off x="3428992" y="2357430"/>
            <a:ext cx="785818" cy="785818"/>
          </a:xfrm>
          <a:prstGeom prst="ellipse">
            <a:avLst/>
          </a:prstGeom>
          <a:gradFill flip="none" rotWithShape="0">
            <a:gsLst>
              <a:gs pos="0">
                <a:schemeClr val="tx2">
                  <a:lumMod val="60000"/>
                  <a:lumOff val="40000"/>
                </a:schemeClr>
              </a:gs>
              <a:gs pos="0">
                <a:schemeClr val="tx2">
                  <a:lumMod val="60000"/>
                  <a:lumOff val="40000"/>
                </a:schemeClr>
              </a:gs>
              <a:gs pos="0">
                <a:schemeClr val="tx2">
                  <a:lumMod val="60000"/>
                  <a:lumOff val="40000"/>
                  <a:alpha val="71000"/>
                </a:schemeClr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9600000" scaled="0"/>
            <a:tileRect/>
          </a:gradFill>
          <a:ln cap="rnd">
            <a:solidFill>
              <a:schemeClr val="accent1">
                <a:shade val="50000"/>
                <a:alpha val="33000"/>
              </a:schemeClr>
            </a:solidFill>
          </a:ln>
          <a:effectLst>
            <a:outerShdw blurRad="12700" dist="292100" dir="2160000" sx="1000" sy="1000" algn="ctr" rotWithShape="0">
              <a:schemeClr val="tx2">
                <a:lumMod val="60000"/>
                <a:lumOff val="40000"/>
                <a:alpha val="0"/>
              </a:schemeClr>
            </a:outerShdw>
          </a:effectLst>
          <a:scene3d>
            <a:camera prst="orthographicFront"/>
            <a:lightRig rig="flat" dir="t"/>
          </a:scene3d>
          <a:sp3d extrusionH="768350" contourW="6350" prstMaterial="translucentPowder">
            <a:bevelT w="336550" h="330200"/>
            <a:bevelB w="533400" h="508000"/>
            <a:extrusionClr>
              <a:schemeClr val="accent1">
                <a:lumMod val="20000"/>
                <a:lumOff val="80000"/>
              </a:schemeClr>
            </a:extrusionClr>
            <a:contourClr>
              <a:schemeClr val="bg1">
                <a:lumMod val="85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r-HR"/>
          </a:p>
        </p:txBody>
      </p:sp>
      <p:sp>
        <p:nvSpPr>
          <p:cNvPr id="109" name="Elipsa 108"/>
          <p:cNvSpPr/>
          <p:nvPr/>
        </p:nvSpPr>
        <p:spPr>
          <a:xfrm>
            <a:off x="4286248" y="2428868"/>
            <a:ext cx="785818" cy="785818"/>
          </a:xfrm>
          <a:prstGeom prst="ellipse">
            <a:avLst/>
          </a:prstGeom>
          <a:gradFill flip="none" rotWithShape="0">
            <a:gsLst>
              <a:gs pos="0">
                <a:schemeClr val="tx2">
                  <a:lumMod val="60000"/>
                  <a:lumOff val="40000"/>
                </a:schemeClr>
              </a:gs>
              <a:gs pos="0">
                <a:schemeClr val="tx2">
                  <a:lumMod val="60000"/>
                  <a:lumOff val="40000"/>
                </a:schemeClr>
              </a:gs>
              <a:gs pos="0">
                <a:schemeClr val="tx2">
                  <a:lumMod val="60000"/>
                  <a:lumOff val="40000"/>
                  <a:alpha val="71000"/>
                </a:schemeClr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9600000" scaled="0"/>
            <a:tileRect/>
          </a:gradFill>
          <a:ln cap="rnd">
            <a:solidFill>
              <a:schemeClr val="accent1">
                <a:shade val="50000"/>
                <a:alpha val="33000"/>
              </a:schemeClr>
            </a:solidFill>
          </a:ln>
          <a:effectLst>
            <a:outerShdw blurRad="12700" dist="292100" dir="2160000" sx="1000" sy="1000" algn="ctr" rotWithShape="0">
              <a:schemeClr val="tx2">
                <a:lumMod val="60000"/>
                <a:lumOff val="40000"/>
                <a:alpha val="0"/>
              </a:schemeClr>
            </a:outerShdw>
          </a:effectLst>
          <a:scene3d>
            <a:camera prst="orthographicFront"/>
            <a:lightRig rig="flat" dir="t"/>
          </a:scene3d>
          <a:sp3d extrusionH="768350" contourW="6350" prstMaterial="translucentPowder">
            <a:bevelT w="336550" h="330200"/>
            <a:bevelB w="533400" h="508000"/>
            <a:extrusionClr>
              <a:schemeClr val="accent1">
                <a:lumMod val="20000"/>
                <a:lumOff val="80000"/>
              </a:schemeClr>
            </a:extrusionClr>
            <a:contourClr>
              <a:schemeClr val="bg1">
                <a:lumMod val="85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r-HR"/>
          </a:p>
        </p:txBody>
      </p:sp>
      <p:sp>
        <p:nvSpPr>
          <p:cNvPr id="110" name="Elipsa 109"/>
          <p:cNvSpPr/>
          <p:nvPr/>
        </p:nvSpPr>
        <p:spPr>
          <a:xfrm>
            <a:off x="5143504" y="2500306"/>
            <a:ext cx="785818" cy="785818"/>
          </a:xfrm>
          <a:prstGeom prst="ellipse">
            <a:avLst/>
          </a:prstGeom>
          <a:gradFill flip="none" rotWithShape="0">
            <a:gsLst>
              <a:gs pos="0">
                <a:schemeClr val="tx2">
                  <a:lumMod val="60000"/>
                  <a:lumOff val="40000"/>
                </a:schemeClr>
              </a:gs>
              <a:gs pos="0">
                <a:schemeClr val="tx2">
                  <a:lumMod val="60000"/>
                  <a:lumOff val="40000"/>
                </a:schemeClr>
              </a:gs>
              <a:gs pos="0">
                <a:schemeClr val="tx2">
                  <a:lumMod val="60000"/>
                  <a:lumOff val="40000"/>
                  <a:alpha val="71000"/>
                </a:schemeClr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9600000" scaled="0"/>
            <a:tileRect/>
          </a:gradFill>
          <a:ln cap="rnd">
            <a:solidFill>
              <a:schemeClr val="accent1">
                <a:shade val="50000"/>
                <a:alpha val="33000"/>
              </a:schemeClr>
            </a:solidFill>
          </a:ln>
          <a:effectLst>
            <a:outerShdw blurRad="12700" dist="292100" dir="2160000" sx="1000" sy="1000" algn="ctr" rotWithShape="0">
              <a:schemeClr val="tx2">
                <a:lumMod val="60000"/>
                <a:lumOff val="40000"/>
                <a:alpha val="0"/>
              </a:schemeClr>
            </a:outerShdw>
          </a:effectLst>
          <a:scene3d>
            <a:camera prst="orthographicFront"/>
            <a:lightRig rig="flat" dir="t"/>
          </a:scene3d>
          <a:sp3d extrusionH="768350" contourW="6350" prstMaterial="translucentPowder">
            <a:bevelT w="336550" h="330200"/>
            <a:bevelB w="533400" h="508000"/>
            <a:extrusionClr>
              <a:schemeClr val="accent1">
                <a:lumMod val="20000"/>
                <a:lumOff val="80000"/>
              </a:schemeClr>
            </a:extrusionClr>
            <a:contourClr>
              <a:schemeClr val="bg1">
                <a:lumMod val="85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r-HR"/>
          </a:p>
        </p:txBody>
      </p:sp>
      <p:sp>
        <p:nvSpPr>
          <p:cNvPr id="111" name="Elipsa 110"/>
          <p:cNvSpPr/>
          <p:nvPr/>
        </p:nvSpPr>
        <p:spPr>
          <a:xfrm>
            <a:off x="5929322" y="2357430"/>
            <a:ext cx="785818" cy="785818"/>
          </a:xfrm>
          <a:prstGeom prst="ellipse">
            <a:avLst/>
          </a:prstGeom>
          <a:gradFill flip="none" rotWithShape="0">
            <a:gsLst>
              <a:gs pos="0">
                <a:schemeClr val="tx2">
                  <a:lumMod val="60000"/>
                  <a:lumOff val="40000"/>
                </a:schemeClr>
              </a:gs>
              <a:gs pos="0">
                <a:schemeClr val="tx2">
                  <a:lumMod val="60000"/>
                  <a:lumOff val="40000"/>
                </a:schemeClr>
              </a:gs>
              <a:gs pos="0">
                <a:schemeClr val="tx2">
                  <a:lumMod val="60000"/>
                  <a:lumOff val="40000"/>
                  <a:alpha val="71000"/>
                </a:schemeClr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9600000" scaled="0"/>
            <a:tileRect/>
          </a:gradFill>
          <a:ln cap="rnd">
            <a:solidFill>
              <a:schemeClr val="accent1">
                <a:shade val="50000"/>
                <a:alpha val="33000"/>
              </a:schemeClr>
            </a:solidFill>
          </a:ln>
          <a:effectLst>
            <a:outerShdw blurRad="12700" dist="292100" dir="2160000" sx="1000" sy="1000" algn="ctr" rotWithShape="0">
              <a:schemeClr val="tx2">
                <a:lumMod val="60000"/>
                <a:lumOff val="40000"/>
                <a:alpha val="0"/>
              </a:schemeClr>
            </a:outerShdw>
          </a:effectLst>
          <a:scene3d>
            <a:camera prst="orthographicFront"/>
            <a:lightRig rig="flat" dir="t"/>
          </a:scene3d>
          <a:sp3d extrusionH="768350" contourW="6350" prstMaterial="translucentPowder">
            <a:bevelT w="336550" h="330200"/>
            <a:bevelB w="533400" h="508000"/>
            <a:extrusionClr>
              <a:schemeClr val="accent1">
                <a:lumMod val="20000"/>
                <a:lumOff val="80000"/>
              </a:schemeClr>
            </a:extrusionClr>
            <a:contourClr>
              <a:schemeClr val="bg1">
                <a:lumMod val="85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r-HR"/>
          </a:p>
        </p:txBody>
      </p:sp>
      <p:sp>
        <p:nvSpPr>
          <p:cNvPr id="112" name="Elipsa 111"/>
          <p:cNvSpPr/>
          <p:nvPr/>
        </p:nvSpPr>
        <p:spPr>
          <a:xfrm>
            <a:off x="1714480" y="2428868"/>
            <a:ext cx="785818" cy="785818"/>
          </a:xfrm>
          <a:prstGeom prst="ellipse">
            <a:avLst/>
          </a:prstGeom>
          <a:gradFill flip="none" rotWithShape="0">
            <a:gsLst>
              <a:gs pos="0">
                <a:schemeClr val="tx2">
                  <a:lumMod val="60000"/>
                  <a:lumOff val="40000"/>
                </a:schemeClr>
              </a:gs>
              <a:gs pos="0">
                <a:schemeClr val="tx2">
                  <a:lumMod val="60000"/>
                  <a:lumOff val="40000"/>
                </a:schemeClr>
              </a:gs>
              <a:gs pos="0">
                <a:schemeClr val="tx2">
                  <a:lumMod val="60000"/>
                  <a:lumOff val="40000"/>
                  <a:alpha val="71000"/>
                </a:schemeClr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9600000" scaled="0"/>
            <a:tileRect/>
          </a:gradFill>
          <a:ln cap="rnd">
            <a:solidFill>
              <a:schemeClr val="accent1">
                <a:shade val="50000"/>
                <a:alpha val="33000"/>
              </a:schemeClr>
            </a:solidFill>
          </a:ln>
          <a:effectLst>
            <a:outerShdw blurRad="12700" dist="292100" dir="2160000" sx="1000" sy="1000" algn="ctr" rotWithShape="0">
              <a:schemeClr val="tx2">
                <a:lumMod val="60000"/>
                <a:lumOff val="40000"/>
                <a:alpha val="0"/>
              </a:schemeClr>
            </a:outerShdw>
          </a:effectLst>
          <a:scene3d>
            <a:camera prst="orthographicFront"/>
            <a:lightRig rig="flat" dir="t"/>
          </a:scene3d>
          <a:sp3d extrusionH="768350" contourW="6350" prstMaterial="translucentPowder">
            <a:bevelT w="336550" h="330200"/>
            <a:bevelB w="533400" h="508000"/>
            <a:extrusionClr>
              <a:schemeClr val="accent1">
                <a:lumMod val="20000"/>
                <a:lumOff val="80000"/>
              </a:schemeClr>
            </a:extrusionClr>
            <a:contourClr>
              <a:schemeClr val="bg1">
                <a:lumMod val="85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r-HR"/>
          </a:p>
        </p:txBody>
      </p:sp>
      <p:sp>
        <p:nvSpPr>
          <p:cNvPr id="56" name="Krnja piramida 55"/>
          <p:cNvSpPr/>
          <p:nvPr/>
        </p:nvSpPr>
        <p:spPr>
          <a:xfrm>
            <a:off x="857224" y="1214422"/>
            <a:ext cx="571504" cy="642942"/>
          </a:xfrm>
          <a:prstGeom prst="bevel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r-HR" sz="6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3">
                    <a:lumMod val="20000"/>
                    <a:lumOff val="8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Z</a:t>
            </a:r>
            <a:endParaRPr lang="hr-HR" sz="66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accent3">
                  <a:lumMod val="20000"/>
                  <a:lumOff val="8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57" name="Krnja piramida 56"/>
          <p:cNvSpPr/>
          <p:nvPr/>
        </p:nvSpPr>
        <p:spPr>
          <a:xfrm>
            <a:off x="1643042" y="1000108"/>
            <a:ext cx="571504" cy="642942"/>
          </a:xfrm>
          <a:prstGeom prst="bevel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r-HR" sz="6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3">
                    <a:lumMod val="20000"/>
                    <a:lumOff val="8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R</a:t>
            </a:r>
            <a:endParaRPr lang="hr-HR" sz="66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accent3">
                  <a:lumMod val="20000"/>
                  <a:lumOff val="8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58" name="Krnja piramida 57"/>
          <p:cNvSpPr/>
          <p:nvPr/>
        </p:nvSpPr>
        <p:spPr>
          <a:xfrm>
            <a:off x="2357422" y="1142984"/>
            <a:ext cx="571504" cy="642942"/>
          </a:xfrm>
          <a:prstGeom prst="bevel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r-HR" sz="6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3">
                    <a:lumMod val="20000"/>
                    <a:lumOff val="8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</a:t>
            </a:r>
            <a:endParaRPr lang="hr-HR" sz="66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accent3">
                  <a:lumMod val="20000"/>
                  <a:lumOff val="8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59" name="Krnja piramida 58"/>
          <p:cNvSpPr/>
          <p:nvPr/>
        </p:nvSpPr>
        <p:spPr>
          <a:xfrm>
            <a:off x="3214678" y="1000108"/>
            <a:ext cx="571504" cy="642942"/>
          </a:xfrm>
          <a:prstGeom prst="bevel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r-HR" sz="6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3">
                    <a:lumMod val="20000"/>
                    <a:lumOff val="8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K</a:t>
            </a:r>
            <a:endParaRPr lang="hr-HR" sz="66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accent3">
                  <a:lumMod val="20000"/>
                  <a:lumOff val="8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13" name="Zaobljeni pravokutnik 112"/>
          <p:cNvSpPr/>
          <p:nvPr/>
        </p:nvSpPr>
        <p:spPr>
          <a:xfrm>
            <a:off x="4000500" y="1285875"/>
            <a:ext cx="428625" cy="142875"/>
          </a:xfrm>
          <a:prstGeom prst="round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r-HR"/>
          </a:p>
        </p:txBody>
      </p:sp>
      <p:sp>
        <p:nvSpPr>
          <p:cNvPr id="62" name="Krnja piramida 61"/>
          <p:cNvSpPr/>
          <p:nvPr/>
        </p:nvSpPr>
        <p:spPr>
          <a:xfrm>
            <a:off x="4572000" y="1000108"/>
            <a:ext cx="571504" cy="642942"/>
          </a:xfrm>
          <a:prstGeom prst="bevel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r-HR" sz="6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3">
                    <a:lumMod val="20000"/>
                    <a:lumOff val="8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U</a:t>
            </a:r>
            <a:endParaRPr lang="hr-HR" sz="66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accent3">
                  <a:lumMod val="20000"/>
                  <a:lumOff val="8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63" name="Krnja piramida 62"/>
          <p:cNvSpPr/>
          <p:nvPr/>
        </p:nvSpPr>
        <p:spPr>
          <a:xfrm>
            <a:off x="5357818" y="1142984"/>
            <a:ext cx="571504" cy="642942"/>
          </a:xfrm>
          <a:prstGeom prst="bevel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r-HR" sz="6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3">
                    <a:lumMod val="20000"/>
                    <a:lumOff val="8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V</a:t>
            </a:r>
            <a:endParaRPr lang="hr-HR" sz="66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accent3">
                  <a:lumMod val="20000"/>
                  <a:lumOff val="8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64" name="Krnja piramida 63"/>
          <p:cNvSpPr/>
          <p:nvPr/>
        </p:nvSpPr>
        <p:spPr>
          <a:xfrm>
            <a:off x="6072198" y="928670"/>
            <a:ext cx="571504" cy="642942"/>
          </a:xfrm>
          <a:prstGeom prst="bevel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r-HR" sz="6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3">
                    <a:lumMod val="20000"/>
                    <a:lumOff val="8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J</a:t>
            </a:r>
            <a:endParaRPr lang="hr-HR" sz="66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accent3">
                  <a:lumMod val="20000"/>
                  <a:lumOff val="8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65" name="Krnja piramida 64"/>
          <p:cNvSpPr/>
          <p:nvPr/>
        </p:nvSpPr>
        <p:spPr>
          <a:xfrm>
            <a:off x="6858016" y="1000108"/>
            <a:ext cx="571504" cy="642942"/>
          </a:xfrm>
          <a:prstGeom prst="bevel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r-HR" sz="6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3">
                    <a:lumMod val="20000"/>
                    <a:lumOff val="8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E</a:t>
            </a:r>
            <a:endParaRPr lang="hr-HR" sz="66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accent3">
                  <a:lumMod val="20000"/>
                  <a:lumOff val="8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66" name="Krnja piramida 65"/>
          <p:cNvSpPr/>
          <p:nvPr/>
        </p:nvSpPr>
        <p:spPr>
          <a:xfrm>
            <a:off x="7715272" y="1214422"/>
            <a:ext cx="571504" cy="642942"/>
          </a:xfrm>
          <a:prstGeom prst="bevel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r-HR" sz="6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3">
                    <a:lumMod val="20000"/>
                    <a:lumOff val="8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T</a:t>
            </a:r>
            <a:endParaRPr lang="hr-HR" sz="66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accent3">
                  <a:lumMod val="20000"/>
                  <a:lumOff val="8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68" name="Krnja piramida 67"/>
          <p:cNvSpPr/>
          <p:nvPr/>
        </p:nvSpPr>
        <p:spPr>
          <a:xfrm>
            <a:off x="2714612" y="2357430"/>
            <a:ext cx="571504" cy="642942"/>
          </a:xfrm>
          <a:prstGeom prst="bevel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r-HR" sz="6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3">
                    <a:lumMod val="20000"/>
                    <a:lumOff val="8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I</a:t>
            </a:r>
            <a:endParaRPr lang="hr-HR" sz="66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accent3">
                  <a:lumMod val="20000"/>
                  <a:lumOff val="8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69" name="Krnja piramida 68"/>
          <p:cNvSpPr/>
          <p:nvPr/>
        </p:nvSpPr>
        <p:spPr>
          <a:xfrm>
            <a:off x="3571868" y="2357430"/>
            <a:ext cx="571504" cy="642942"/>
          </a:xfrm>
          <a:prstGeom prst="bevel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r-HR" sz="6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3">
                    <a:lumMod val="20000"/>
                    <a:lumOff val="8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V</a:t>
            </a:r>
            <a:endParaRPr lang="hr-HR" sz="66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accent3">
                  <a:lumMod val="20000"/>
                  <a:lumOff val="8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70" name="Krnja piramida 69"/>
          <p:cNvSpPr/>
          <p:nvPr/>
        </p:nvSpPr>
        <p:spPr>
          <a:xfrm>
            <a:off x="4357686" y="2428868"/>
            <a:ext cx="571504" cy="642942"/>
          </a:xfrm>
          <a:prstGeom prst="bevel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r-HR" sz="6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3">
                    <a:lumMod val="20000"/>
                    <a:lumOff val="8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O</a:t>
            </a:r>
            <a:endParaRPr lang="hr-HR" sz="66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accent3">
                  <a:lumMod val="20000"/>
                  <a:lumOff val="8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71" name="Krnja piramida 70"/>
          <p:cNvSpPr/>
          <p:nvPr/>
        </p:nvSpPr>
        <p:spPr>
          <a:xfrm>
            <a:off x="5214942" y="2571744"/>
            <a:ext cx="571504" cy="642942"/>
          </a:xfrm>
          <a:prstGeom prst="bevel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r-HR" sz="6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3">
                    <a:lumMod val="20000"/>
                    <a:lumOff val="8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T</a:t>
            </a:r>
            <a:endParaRPr lang="hr-HR" sz="66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accent3">
                  <a:lumMod val="20000"/>
                  <a:lumOff val="8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72" name="Krnja piramida 71"/>
          <p:cNvSpPr/>
          <p:nvPr/>
        </p:nvSpPr>
        <p:spPr>
          <a:xfrm>
            <a:off x="6072198" y="2357430"/>
            <a:ext cx="571504" cy="642942"/>
          </a:xfrm>
          <a:prstGeom prst="bevel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r-HR" sz="6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3">
                    <a:lumMod val="20000"/>
                    <a:lumOff val="8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</a:t>
            </a:r>
            <a:endParaRPr lang="hr-HR" sz="66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accent3">
                  <a:lumMod val="20000"/>
                  <a:lumOff val="8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67" name="Krnja piramida 66"/>
          <p:cNvSpPr/>
          <p:nvPr/>
        </p:nvSpPr>
        <p:spPr>
          <a:xfrm>
            <a:off x="1785918" y="2500306"/>
            <a:ext cx="571504" cy="642942"/>
          </a:xfrm>
          <a:prstGeom prst="bevel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r-HR" sz="6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3">
                    <a:lumMod val="20000"/>
                    <a:lumOff val="8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Ž</a:t>
            </a:r>
            <a:endParaRPr lang="hr-HR" sz="66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accent3">
                  <a:lumMod val="20000"/>
                  <a:lumOff val="8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24" name="Elipsa 123"/>
          <p:cNvSpPr/>
          <p:nvPr/>
        </p:nvSpPr>
        <p:spPr>
          <a:xfrm>
            <a:off x="0" y="2357430"/>
            <a:ext cx="4429124" cy="4143404"/>
          </a:xfrm>
          <a:prstGeom prst="ellipse">
            <a:avLst/>
          </a:prstGeom>
          <a:gradFill flip="none" rotWithShape="0">
            <a:gsLst>
              <a:gs pos="0">
                <a:schemeClr val="tx2">
                  <a:lumMod val="60000"/>
                  <a:lumOff val="40000"/>
                </a:schemeClr>
              </a:gs>
              <a:gs pos="0">
                <a:schemeClr val="tx2">
                  <a:lumMod val="60000"/>
                  <a:lumOff val="40000"/>
                </a:schemeClr>
              </a:gs>
              <a:gs pos="0">
                <a:schemeClr val="tx2">
                  <a:lumMod val="60000"/>
                  <a:lumOff val="40000"/>
                  <a:alpha val="71000"/>
                </a:schemeClr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9600000" scaled="0"/>
            <a:tileRect/>
          </a:gradFill>
          <a:ln cap="rnd">
            <a:noFill/>
          </a:ln>
          <a:effectLst/>
          <a:scene3d>
            <a:camera prst="orthographicFront">
              <a:rot lat="0" lon="0" rev="0"/>
            </a:camera>
            <a:lightRig rig="twoPt" dir="t"/>
          </a:scene3d>
          <a:sp3d contourW="6350" prstMaterial="clear">
            <a:bevelT w="247650" h="254000"/>
            <a:bevelB w="406400" h="260350"/>
            <a:contourClr>
              <a:schemeClr val="bg1">
                <a:lumMod val="95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r-HR"/>
          </a:p>
        </p:txBody>
      </p:sp>
      <p:sp>
        <p:nvSpPr>
          <p:cNvPr id="73" name="Elipsa 72"/>
          <p:cNvSpPr/>
          <p:nvPr/>
        </p:nvSpPr>
        <p:spPr>
          <a:xfrm>
            <a:off x="8143900" y="2786058"/>
            <a:ext cx="571504" cy="571504"/>
          </a:xfrm>
          <a:prstGeom prst="ellipse">
            <a:avLst/>
          </a:prstGeom>
          <a:gradFill flip="none" rotWithShape="0">
            <a:gsLst>
              <a:gs pos="0">
                <a:schemeClr val="tx2">
                  <a:lumMod val="60000"/>
                  <a:lumOff val="40000"/>
                </a:schemeClr>
              </a:gs>
              <a:gs pos="0">
                <a:schemeClr val="tx2">
                  <a:lumMod val="60000"/>
                  <a:lumOff val="40000"/>
                </a:schemeClr>
              </a:gs>
              <a:gs pos="0">
                <a:schemeClr val="tx2">
                  <a:lumMod val="60000"/>
                  <a:lumOff val="40000"/>
                  <a:alpha val="71000"/>
                </a:schemeClr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9600000" scaled="0"/>
            <a:tileRect/>
          </a:gradFill>
          <a:ln cap="rnd"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r-HR"/>
          </a:p>
        </p:txBody>
      </p:sp>
      <p:sp>
        <p:nvSpPr>
          <p:cNvPr id="78" name="Elipsa 77"/>
          <p:cNvSpPr/>
          <p:nvPr/>
        </p:nvSpPr>
        <p:spPr>
          <a:xfrm>
            <a:off x="0" y="1714488"/>
            <a:ext cx="4071902" cy="3929090"/>
          </a:xfrm>
          <a:prstGeom prst="ellipse">
            <a:avLst/>
          </a:prstGeom>
          <a:gradFill flip="none" rotWithShape="0">
            <a:gsLst>
              <a:gs pos="0">
                <a:schemeClr val="tx2">
                  <a:lumMod val="60000"/>
                  <a:lumOff val="40000"/>
                </a:schemeClr>
              </a:gs>
              <a:gs pos="0">
                <a:schemeClr val="tx2">
                  <a:lumMod val="60000"/>
                  <a:lumOff val="40000"/>
                </a:schemeClr>
              </a:gs>
              <a:gs pos="0">
                <a:schemeClr val="tx2">
                  <a:lumMod val="60000"/>
                  <a:lumOff val="40000"/>
                  <a:alpha val="71000"/>
                </a:schemeClr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9600000" scaled="0"/>
            <a:tileRect/>
          </a:gradFill>
          <a:ln cap="rnd">
            <a:noFill/>
          </a:ln>
          <a:effectLst/>
          <a:scene3d>
            <a:camera prst="orthographicFront">
              <a:rot lat="0" lon="0" rev="0"/>
            </a:camera>
            <a:lightRig rig="twoPt" dir="t"/>
          </a:scene3d>
          <a:sp3d contourW="6350" prstMaterial="clear">
            <a:bevelT w="247650" h="254000"/>
            <a:bevelB w="406400" h="260350"/>
            <a:contourClr>
              <a:schemeClr val="bg1">
                <a:lumMod val="95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r-HR"/>
          </a:p>
        </p:txBody>
      </p:sp>
      <p:sp>
        <p:nvSpPr>
          <p:cNvPr id="79" name="Elipsa 78"/>
          <p:cNvSpPr/>
          <p:nvPr/>
        </p:nvSpPr>
        <p:spPr>
          <a:xfrm>
            <a:off x="7286644" y="3429000"/>
            <a:ext cx="642942" cy="714380"/>
          </a:xfrm>
          <a:prstGeom prst="ellipse">
            <a:avLst/>
          </a:prstGeom>
          <a:gradFill flip="none" rotWithShape="0">
            <a:gsLst>
              <a:gs pos="0">
                <a:schemeClr val="tx2">
                  <a:lumMod val="60000"/>
                  <a:lumOff val="40000"/>
                </a:schemeClr>
              </a:gs>
              <a:gs pos="0">
                <a:schemeClr val="tx2">
                  <a:lumMod val="60000"/>
                  <a:lumOff val="40000"/>
                </a:schemeClr>
              </a:gs>
              <a:gs pos="0">
                <a:schemeClr val="tx2">
                  <a:lumMod val="60000"/>
                  <a:lumOff val="40000"/>
                  <a:alpha val="71000"/>
                </a:schemeClr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9600000" scaled="0"/>
            <a:tileRect/>
          </a:gradFill>
          <a:ln cap="rnd"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r-HR"/>
          </a:p>
        </p:txBody>
      </p:sp>
      <p:sp>
        <p:nvSpPr>
          <p:cNvPr id="81" name="Elipsa 80"/>
          <p:cNvSpPr/>
          <p:nvPr/>
        </p:nvSpPr>
        <p:spPr>
          <a:xfrm>
            <a:off x="8358214" y="4000504"/>
            <a:ext cx="428628" cy="428628"/>
          </a:xfrm>
          <a:prstGeom prst="ellipse">
            <a:avLst/>
          </a:prstGeom>
          <a:gradFill flip="none" rotWithShape="0">
            <a:gsLst>
              <a:gs pos="0">
                <a:schemeClr val="tx2">
                  <a:lumMod val="60000"/>
                  <a:lumOff val="40000"/>
                </a:schemeClr>
              </a:gs>
              <a:gs pos="0">
                <a:schemeClr val="tx2">
                  <a:lumMod val="60000"/>
                  <a:lumOff val="40000"/>
                </a:schemeClr>
              </a:gs>
              <a:gs pos="0">
                <a:schemeClr val="tx2">
                  <a:lumMod val="60000"/>
                  <a:lumOff val="40000"/>
                  <a:alpha val="71000"/>
                </a:schemeClr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9600000" scaled="0"/>
            <a:tileRect/>
          </a:gradFill>
          <a:ln cap="rnd"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r-HR"/>
          </a:p>
        </p:txBody>
      </p:sp>
      <p:sp>
        <p:nvSpPr>
          <p:cNvPr id="82" name="Elipsa 81"/>
          <p:cNvSpPr/>
          <p:nvPr/>
        </p:nvSpPr>
        <p:spPr>
          <a:xfrm>
            <a:off x="7072330" y="4572008"/>
            <a:ext cx="285752" cy="285752"/>
          </a:xfrm>
          <a:prstGeom prst="ellipse">
            <a:avLst/>
          </a:prstGeom>
          <a:gradFill flip="none" rotWithShape="0">
            <a:gsLst>
              <a:gs pos="0">
                <a:schemeClr val="tx2">
                  <a:lumMod val="60000"/>
                  <a:lumOff val="40000"/>
                </a:schemeClr>
              </a:gs>
              <a:gs pos="0">
                <a:schemeClr val="tx2">
                  <a:lumMod val="60000"/>
                  <a:lumOff val="40000"/>
                </a:schemeClr>
              </a:gs>
              <a:gs pos="0">
                <a:schemeClr val="tx2">
                  <a:lumMod val="60000"/>
                  <a:lumOff val="40000"/>
                  <a:alpha val="71000"/>
                </a:schemeClr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9600000" scaled="0"/>
            <a:tileRect/>
          </a:gradFill>
          <a:ln cap="rnd"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r-HR"/>
          </a:p>
        </p:txBody>
      </p:sp>
      <p:sp>
        <p:nvSpPr>
          <p:cNvPr id="83" name="Elipsa 82"/>
          <p:cNvSpPr/>
          <p:nvPr/>
        </p:nvSpPr>
        <p:spPr>
          <a:xfrm>
            <a:off x="6215074" y="4286256"/>
            <a:ext cx="285752" cy="285752"/>
          </a:xfrm>
          <a:prstGeom prst="ellipse">
            <a:avLst/>
          </a:prstGeom>
          <a:gradFill flip="none" rotWithShape="0">
            <a:gsLst>
              <a:gs pos="0">
                <a:schemeClr val="tx2">
                  <a:lumMod val="60000"/>
                  <a:lumOff val="40000"/>
                </a:schemeClr>
              </a:gs>
              <a:gs pos="0">
                <a:schemeClr val="tx2">
                  <a:lumMod val="60000"/>
                  <a:lumOff val="40000"/>
                </a:schemeClr>
              </a:gs>
              <a:gs pos="0">
                <a:schemeClr val="tx2">
                  <a:lumMod val="60000"/>
                  <a:lumOff val="40000"/>
                  <a:alpha val="71000"/>
                </a:schemeClr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9600000" scaled="0"/>
            <a:tileRect/>
          </a:gradFill>
          <a:ln cap="rnd"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r-HR"/>
          </a:p>
        </p:txBody>
      </p:sp>
      <p:sp>
        <p:nvSpPr>
          <p:cNvPr id="84" name="Elipsa 83"/>
          <p:cNvSpPr/>
          <p:nvPr/>
        </p:nvSpPr>
        <p:spPr>
          <a:xfrm>
            <a:off x="6357950" y="3857628"/>
            <a:ext cx="285752" cy="285752"/>
          </a:xfrm>
          <a:prstGeom prst="ellipse">
            <a:avLst/>
          </a:prstGeom>
          <a:gradFill flip="none" rotWithShape="0">
            <a:gsLst>
              <a:gs pos="0">
                <a:schemeClr val="tx2">
                  <a:lumMod val="60000"/>
                  <a:lumOff val="40000"/>
                </a:schemeClr>
              </a:gs>
              <a:gs pos="0">
                <a:schemeClr val="tx2">
                  <a:lumMod val="60000"/>
                  <a:lumOff val="40000"/>
                </a:schemeClr>
              </a:gs>
              <a:gs pos="0">
                <a:schemeClr val="tx2">
                  <a:lumMod val="60000"/>
                  <a:lumOff val="40000"/>
                  <a:alpha val="71000"/>
                </a:schemeClr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9600000" scaled="0"/>
            <a:tileRect/>
          </a:gradFill>
          <a:ln cap="rnd"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r-HR"/>
          </a:p>
        </p:txBody>
      </p:sp>
      <p:sp>
        <p:nvSpPr>
          <p:cNvPr id="85" name="Elipsa 84"/>
          <p:cNvSpPr/>
          <p:nvPr/>
        </p:nvSpPr>
        <p:spPr>
          <a:xfrm>
            <a:off x="5643570" y="4572008"/>
            <a:ext cx="285752" cy="285752"/>
          </a:xfrm>
          <a:prstGeom prst="ellipse">
            <a:avLst/>
          </a:prstGeom>
          <a:gradFill flip="none" rotWithShape="0">
            <a:gsLst>
              <a:gs pos="0">
                <a:schemeClr val="tx2">
                  <a:lumMod val="60000"/>
                  <a:lumOff val="40000"/>
                </a:schemeClr>
              </a:gs>
              <a:gs pos="0">
                <a:schemeClr val="tx2">
                  <a:lumMod val="60000"/>
                  <a:lumOff val="40000"/>
                </a:schemeClr>
              </a:gs>
              <a:gs pos="0">
                <a:schemeClr val="tx2">
                  <a:lumMod val="60000"/>
                  <a:lumOff val="40000"/>
                  <a:alpha val="71000"/>
                </a:schemeClr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9600000" scaled="0"/>
            <a:tileRect/>
          </a:gradFill>
          <a:ln cap="rnd"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r-HR"/>
          </a:p>
        </p:txBody>
      </p:sp>
      <p:sp>
        <p:nvSpPr>
          <p:cNvPr id="86" name="Elipsa 85"/>
          <p:cNvSpPr/>
          <p:nvPr/>
        </p:nvSpPr>
        <p:spPr>
          <a:xfrm>
            <a:off x="3571868" y="3714752"/>
            <a:ext cx="642942" cy="642942"/>
          </a:xfrm>
          <a:prstGeom prst="ellipse">
            <a:avLst/>
          </a:prstGeom>
          <a:gradFill flip="none" rotWithShape="0">
            <a:gsLst>
              <a:gs pos="0">
                <a:schemeClr val="tx2">
                  <a:lumMod val="60000"/>
                  <a:lumOff val="40000"/>
                </a:schemeClr>
              </a:gs>
              <a:gs pos="0">
                <a:schemeClr val="tx2">
                  <a:lumMod val="60000"/>
                  <a:lumOff val="40000"/>
                </a:schemeClr>
              </a:gs>
              <a:gs pos="0">
                <a:schemeClr val="tx2">
                  <a:lumMod val="60000"/>
                  <a:lumOff val="40000"/>
                  <a:alpha val="71000"/>
                </a:schemeClr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9600000" scaled="0"/>
            <a:tileRect/>
          </a:gradFill>
          <a:ln cap="rnd"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r-HR"/>
          </a:p>
        </p:txBody>
      </p:sp>
      <p:sp>
        <p:nvSpPr>
          <p:cNvPr id="87" name="Elipsa 86"/>
          <p:cNvSpPr/>
          <p:nvPr/>
        </p:nvSpPr>
        <p:spPr>
          <a:xfrm>
            <a:off x="2143108" y="4286256"/>
            <a:ext cx="285752" cy="285752"/>
          </a:xfrm>
          <a:prstGeom prst="ellipse">
            <a:avLst/>
          </a:prstGeom>
          <a:gradFill flip="none" rotWithShape="0">
            <a:gsLst>
              <a:gs pos="0">
                <a:schemeClr val="tx2">
                  <a:lumMod val="60000"/>
                  <a:lumOff val="40000"/>
                </a:schemeClr>
              </a:gs>
              <a:gs pos="0">
                <a:schemeClr val="tx2">
                  <a:lumMod val="60000"/>
                  <a:lumOff val="40000"/>
                </a:schemeClr>
              </a:gs>
              <a:gs pos="0">
                <a:schemeClr val="tx2">
                  <a:lumMod val="60000"/>
                  <a:lumOff val="40000"/>
                  <a:alpha val="71000"/>
                </a:schemeClr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9600000" scaled="0"/>
            <a:tileRect/>
          </a:gradFill>
          <a:ln cap="rnd"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r-HR"/>
          </a:p>
        </p:txBody>
      </p:sp>
      <p:sp>
        <p:nvSpPr>
          <p:cNvPr id="88" name="Elipsa 87"/>
          <p:cNvSpPr/>
          <p:nvPr/>
        </p:nvSpPr>
        <p:spPr>
          <a:xfrm>
            <a:off x="571472" y="3357562"/>
            <a:ext cx="571504" cy="571504"/>
          </a:xfrm>
          <a:prstGeom prst="ellipse">
            <a:avLst/>
          </a:prstGeom>
          <a:gradFill flip="none" rotWithShape="0">
            <a:gsLst>
              <a:gs pos="0">
                <a:schemeClr val="tx2">
                  <a:lumMod val="60000"/>
                  <a:lumOff val="40000"/>
                </a:schemeClr>
              </a:gs>
              <a:gs pos="0">
                <a:schemeClr val="tx2">
                  <a:lumMod val="60000"/>
                  <a:lumOff val="40000"/>
                </a:schemeClr>
              </a:gs>
              <a:gs pos="0">
                <a:schemeClr val="tx2">
                  <a:lumMod val="60000"/>
                  <a:lumOff val="40000"/>
                  <a:alpha val="71000"/>
                </a:schemeClr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9600000" scaled="0"/>
            <a:tileRect/>
          </a:gradFill>
          <a:ln cap="rnd"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r-HR"/>
          </a:p>
        </p:txBody>
      </p:sp>
      <p:sp>
        <p:nvSpPr>
          <p:cNvPr id="89" name="Elipsa 88"/>
          <p:cNvSpPr/>
          <p:nvPr/>
        </p:nvSpPr>
        <p:spPr>
          <a:xfrm>
            <a:off x="1214414" y="4500570"/>
            <a:ext cx="428628" cy="428628"/>
          </a:xfrm>
          <a:prstGeom prst="ellipse">
            <a:avLst/>
          </a:prstGeom>
          <a:gradFill flip="none" rotWithShape="0">
            <a:gsLst>
              <a:gs pos="0">
                <a:schemeClr val="tx2">
                  <a:lumMod val="60000"/>
                  <a:lumOff val="40000"/>
                </a:schemeClr>
              </a:gs>
              <a:gs pos="0">
                <a:schemeClr val="tx2">
                  <a:lumMod val="60000"/>
                  <a:lumOff val="40000"/>
                </a:schemeClr>
              </a:gs>
              <a:gs pos="0">
                <a:schemeClr val="tx2">
                  <a:lumMod val="60000"/>
                  <a:lumOff val="40000"/>
                  <a:alpha val="71000"/>
                </a:schemeClr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9600000" scaled="0"/>
            <a:tileRect/>
          </a:gradFill>
          <a:ln cap="rnd"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r-HR"/>
          </a:p>
        </p:txBody>
      </p:sp>
      <p:sp>
        <p:nvSpPr>
          <p:cNvPr id="90" name="Elipsa 89"/>
          <p:cNvSpPr/>
          <p:nvPr/>
        </p:nvSpPr>
        <p:spPr>
          <a:xfrm>
            <a:off x="1643042" y="3643314"/>
            <a:ext cx="285752" cy="285752"/>
          </a:xfrm>
          <a:prstGeom prst="ellipse">
            <a:avLst/>
          </a:prstGeom>
          <a:gradFill flip="none" rotWithShape="0">
            <a:gsLst>
              <a:gs pos="0">
                <a:schemeClr val="tx2">
                  <a:lumMod val="60000"/>
                  <a:lumOff val="40000"/>
                </a:schemeClr>
              </a:gs>
              <a:gs pos="0">
                <a:schemeClr val="tx2">
                  <a:lumMod val="60000"/>
                  <a:lumOff val="40000"/>
                </a:schemeClr>
              </a:gs>
              <a:gs pos="0">
                <a:schemeClr val="tx2">
                  <a:lumMod val="60000"/>
                  <a:lumOff val="40000"/>
                  <a:alpha val="71000"/>
                </a:schemeClr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9600000" scaled="0"/>
            <a:tileRect/>
          </a:gradFill>
          <a:ln cap="rnd"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r-HR"/>
          </a:p>
        </p:txBody>
      </p:sp>
      <p:sp>
        <p:nvSpPr>
          <p:cNvPr id="91" name="Elipsa 90"/>
          <p:cNvSpPr/>
          <p:nvPr/>
        </p:nvSpPr>
        <p:spPr>
          <a:xfrm>
            <a:off x="2928926" y="4786322"/>
            <a:ext cx="285752" cy="285752"/>
          </a:xfrm>
          <a:prstGeom prst="ellipse">
            <a:avLst/>
          </a:prstGeom>
          <a:gradFill flip="none" rotWithShape="0">
            <a:gsLst>
              <a:gs pos="0">
                <a:schemeClr val="tx2">
                  <a:lumMod val="60000"/>
                  <a:lumOff val="40000"/>
                </a:schemeClr>
              </a:gs>
              <a:gs pos="0">
                <a:schemeClr val="tx2">
                  <a:lumMod val="60000"/>
                  <a:lumOff val="40000"/>
                </a:schemeClr>
              </a:gs>
              <a:gs pos="0">
                <a:schemeClr val="tx2">
                  <a:lumMod val="60000"/>
                  <a:lumOff val="40000"/>
                  <a:alpha val="71000"/>
                </a:schemeClr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9600000" scaled="0"/>
            <a:tileRect/>
          </a:gradFill>
          <a:ln cap="rnd"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r-HR"/>
          </a:p>
        </p:txBody>
      </p:sp>
      <p:sp>
        <p:nvSpPr>
          <p:cNvPr id="92" name="Elipsa 91"/>
          <p:cNvSpPr/>
          <p:nvPr/>
        </p:nvSpPr>
        <p:spPr>
          <a:xfrm>
            <a:off x="2000232" y="2357430"/>
            <a:ext cx="4500594" cy="3929090"/>
          </a:xfrm>
          <a:prstGeom prst="ellipse">
            <a:avLst/>
          </a:prstGeom>
          <a:gradFill flip="none" rotWithShape="0">
            <a:gsLst>
              <a:gs pos="0">
                <a:schemeClr val="tx2">
                  <a:lumMod val="60000"/>
                  <a:lumOff val="40000"/>
                </a:schemeClr>
              </a:gs>
              <a:gs pos="0">
                <a:schemeClr val="tx2">
                  <a:lumMod val="60000"/>
                  <a:lumOff val="40000"/>
                </a:schemeClr>
              </a:gs>
              <a:gs pos="0">
                <a:schemeClr val="tx2">
                  <a:lumMod val="60000"/>
                  <a:lumOff val="40000"/>
                  <a:alpha val="71000"/>
                </a:schemeClr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9600000" scaled="0"/>
            <a:tileRect/>
          </a:gradFill>
          <a:ln cap="rnd">
            <a:noFill/>
          </a:ln>
          <a:effectLst/>
          <a:scene3d>
            <a:camera prst="orthographicFront">
              <a:rot lat="0" lon="0" rev="0"/>
            </a:camera>
            <a:lightRig rig="twoPt" dir="t"/>
          </a:scene3d>
          <a:sp3d contourW="6350" prstMaterial="clear">
            <a:bevelT w="247650" h="254000"/>
            <a:bevelB w="406400" h="260350"/>
            <a:contourClr>
              <a:schemeClr val="bg1">
                <a:lumMod val="95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r-HR"/>
          </a:p>
        </p:txBody>
      </p:sp>
      <p:sp>
        <p:nvSpPr>
          <p:cNvPr id="93" name="Elipsa 92"/>
          <p:cNvSpPr/>
          <p:nvPr/>
        </p:nvSpPr>
        <p:spPr>
          <a:xfrm>
            <a:off x="714348" y="1357298"/>
            <a:ext cx="5500726" cy="5072098"/>
          </a:xfrm>
          <a:prstGeom prst="ellipse">
            <a:avLst/>
          </a:prstGeom>
          <a:gradFill flip="none" rotWithShape="0">
            <a:gsLst>
              <a:gs pos="0">
                <a:schemeClr val="tx2">
                  <a:lumMod val="60000"/>
                  <a:lumOff val="40000"/>
                </a:schemeClr>
              </a:gs>
              <a:gs pos="0">
                <a:schemeClr val="tx2">
                  <a:lumMod val="60000"/>
                  <a:lumOff val="40000"/>
                </a:schemeClr>
              </a:gs>
              <a:gs pos="0">
                <a:schemeClr val="tx2">
                  <a:lumMod val="60000"/>
                  <a:lumOff val="40000"/>
                  <a:alpha val="71000"/>
                </a:schemeClr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9600000" scaled="0"/>
            <a:tileRect/>
          </a:gradFill>
          <a:ln cap="rnd">
            <a:noFill/>
          </a:ln>
          <a:effectLst/>
          <a:scene3d>
            <a:camera prst="orthographicFront">
              <a:rot lat="0" lon="0" rev="0"/>
            </a:camera>
            <a:lightRig rig="twoPt" dir="t"/>
          </a:scene3d>
          <a:sp3d contourW="6350" prstMaterial="clear">
            <a:bevelT w="247650" h="254000"/>
            <a:bevelB w="406400" h="260350"/>
            <a:contourClr>
              <a:schemeClr val="bg1">
                <a:lumMod val="95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r-HR"/>
          </a:p>
        </p:txBody>
      </p:sp>
      <p:sp>
        <p:nvSpPr>
          <p:cNvPr id="94" name="Elipsa 93"/>
          <p:cNvSpPr/>
          <p:nvPr/>
        </p:nvSpPr>
        <p:spPr>
          <a:xfrm>
            <a:off x="1428728" y="785794"/>
            <a:ext cx="5500726" cy="5072098"/>
          </a:xfrm>
          <a:prstGeom prst="ellipse">
            <a:avLst/>
          </a:prstGeom>
          <a:gradFill flip="none" rotWithShape="0">
            <a:gsLst>
              <a:gs pos="0">
                <a:schemeClr val="tx2">
                  <a:lumMod val="60000"/>
                  <a:lumOff val="40000"/>
                </a:schemeClr>
              </a:gs>
              <a:gs pos="0">
                <a:schemeClr val="tx2">
                  <a:lumMod val="60000"/>
                  <a:lumOff val="40000"/>
                </a:schemeClr>
              </a:gs>
              <a:gs pos="0">
                <a:schemeClr val="tx2">
                  <a:lumMod val="60000"/>
                  <a:lumOff val="40000"/>
                  <a:alpha val="71000"/>
                </a:schemeClr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9600000" scaled="0"/>
            <a:tileRect/>
          </a:gradFill>
          <a:ln cap="rnd">
            <a:noFill/>
          </a:ln>
          <a:effectLst/>
          <a:scene3d>
            <a:camera prst="orthographicFront">
              <a:rot lat="0" lon="0" rev="0"/>
            </a:camera>
            <a:lightRig rig="twoPt" dir="t"/>
          </a:scene3d>
          <a:sp3d contourW="6350" prstMaterial="clear">
            <a:bevelT w="247650" h="254000"/>
            <a:bevelB w="406400" h="260350"/>
            <a:contourClr>
              <a:schemeClr val="bg1">
                <a:lumMod val="95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r-HR"/>
          </a:p>
        </p:txBody>
      </p:sp>
      <p:sp>
        <p:nvSpPr>
          <p:cNvPr id="95" name="Elipsa 94"/>
          <p:cNvSpPr/>
          <p:nvPr/>
        </p:nvSpPr>
        <p:spPr>
          <a:xfrm>
            <a:off x="571472" y="1500174"/>
            <a:ext cx="5500726" cy="5072098"/>
          </a:xfrm>
          <a:prstGeom prst="ellipse">
            <a:avLst/>
          </a:prstGeom>
          <a:gradFill flip="none" rotWithShape="0">
            <a:gsLst>
              <a:gs pos="0">
                <a:schemeClr val="tx2">
                  <a:lumMod val="60000"/>
                  <a:lumOff val="40000"/>
                </a:schemeClr>
              </a:gs>
              <a:gs pos="0">
                <a:schemeClr val="tx2">
                  <a:lumMod val="60000"/>
                  <a:lumOff val="40000"/>
                </a:schemeClr>
              </a:gs>
              <a:gs pos="0">
                <a:schemeClr val="tx2">
                  <a:lumMod val="60000"/>
                  <a:lumOff val="40000"/>
                  <a:alpha val="71000"/>
                </a:schemeClr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9600000" scaled="0"/>
            <a:tileRect/>
          </a:gradFill>
          <a:ln cap="rnd">
            <a:noFill/>
          </a:ln>
          <a:effectLst/>
          <a:scene3d>
            <a:camera prst="orthographicFront">
              <a:rot lat="0" lon="0" rev="0"/>
            </a:camera>
            <a:lightRig rig="twoPt" dir="t"/>
          </a:scene3d>
          <a:sp3d contourW="6350" prstMaterial="clear">
            <a:bevelT w="247650" h="254000"/>
            <a:bevelB w="406400" h="260350"/>
            <a:contourClr>
              <a:schemeClr val="bg1">
                <a:lumMod val="95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r-HR"/>
          </a:p>
        </p:txBody>
      </p:sp>
      <p:sp>
        <p:nvSpPr>
          <p:cNvPr id="100" name="Elipsa 99"/>
          <p:cNvSpPr/>
          <p:nvPr/>
        </p:nvSpPr>
        <p:spPr>
          <a:xfrm>
            <a:off x="1500166" y="500042"/>
            <a:ext cx="5500726" cy="5072098"/>
          </a:xfrm>
          <a:prstGeom prst="ellipse">
            <a:avLst/>
          </a:prstGeom>
          <a:gradFill flip="none" rotWithShape="0">
            <a:gsLst>
              <a:gs pos="0">
                <a:schemeClr val="tx2">
                  <a:lumMod val="60000"/>
                  <a:lumOff val="40000"/>
                </a:schemeClr>
              </a:gs>
              <a:gs pos="0">
                <a:schemeClr val="tx2">
                  <a:lumMod val="60000"/>
                  <a:lumOff val="40000"/>
                </a:schemeClr>
              </a:gs>
              <a:gs pos="0">
                <a:schemeClr val="tx2">
                  <a:lumMod val="60000"/>
                  <a:lumOff val="40000"/>
                  <a:alpha val="71000"/>
                </a:schemeClr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9600000" scaled="0"/>
            <a:tileRect/>
          </a:gradFill>
          <a:ln cap="rnd">
            <a:noFill/>
          </a:ln>
          <a:effectLst/>
          <a:scene3d>
            <a:camera prst="orthographicFront">
              <a:rot lat="0" lon="0" rev="0"/>
            </a:camera>
            <a:lightRig rig="twoPt" dir="t"/>
          </a:scene3d>
          <a:sp3d contourW="6350" prstMaterial="clear">
            <a:bevelT w="247650" h="254000"/>
            <a:bevelB w="406400" h="260350"/>
            <a:contourClr>
              <a:schemeClr val="bg1">
                <a:lumMod val="95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r-HR"/>
          </a:p>
        </p:txBody>
      </p:sp>
      <p:sp>
        <p:nvSpPr>
          <p:cNvPr id="101" name="Elipsa 100"/>
          <p:cNvSpPr/>
          <p:nvPr/>
        </p:nvSpPr>
        <p:spPr>
          <a:xfrm>
            <a:off x="3214678" y="357166"/>
            <a:ext cx="5500726" cy="5072098"/>
          </a:xfrm>
          <a:prstGeom prst="ellipse">
            <a:avLst/>
          </a:prstGeom>
          <a:gradFill flip="none" rotWithShape="0">
            <a:gsLst>
              <a:gs pos="0">
                <a:schemeClr val="tx2">
                  <a:lumMod val="60000"/>
                  <a:lumOff val="40000"/>
                </a:schemeClr>
              </a:gs>
              <a:gs pos="0">
                <a:schemeClr val="tx2">
                  <a:lumMod val="60000"/>
                  <a:lumOff val="40000"/>
                </a:schemeClr>
              </a:gs>
              <a:gs pos="0">
                <a:schemeClr val="tx2">
                  <a:lumMod val="60000"/>
                  <a:lumOff val="40000"/>
                  <a:alpha val="71000"/>
                </a:schemeClr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9600000" scaled="0"/>
            <a:tileRect/>
          </a:gradFill>
          <a:ln cap="rnd">
            <a:noFill/>
          </a:ln>
          <a:effectLst/>
          <a:scene3d>
            <a:camera prst="orthographicFront">
              <a:rot lat="0" lon="0" rev="0"/>
            </a:camera>
            <a:lightRig rig="twoPt" dir="t"/>
          </a:scene3d>
          <a:sp3d contourW="6350" prstMaterial="clear">
            <a:bevelT w="247650" h="254000"/>
            <a:bevelB w="406400" h="260350"/>
            <a:contourClr>
              <a:schemeClr val="bg1">
                <a:lumMod val="95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r-HR"/>
          </a:p>
        </p:txBody>
      </p:sp>
      <p:sp>
        <p:nvSpPr>
          <p:cNvPr id="102" name="Elipsa 101"/>
          <p:cNvSpPr/>
          <p:nvPr/>
        </p:nvSpPr>
        <p:spPr>
          <a:xfrm>
            <a:off x="3929058" y="357166"/>
            <a:ext cx="5500726" cy="5072098"/>
          </a:xfrm>
          <a:prstGeom prst="ellipse">
            <a:avLst/>
          </a:prstGeom>
          <a:gradFill flip="none" rotWithShape="0">
            <a:gsLst>
              <a:gs pos="0">
                <a:schemeClr val="tx2">
                  <a:lumMod val="60000"/>
                  <a:lumOff val="40000"/>
                </a:schemeClr>
              </a:gs>
              <a:gs pos="0">
                <a:schemeClr val="tx2">
                  <a:lumMod val="60000"/>
                  <a:lumOff val="40000"/>
                </a:schemeClr>
              </a:gs>
              <a:gs pos="0">
                <a:schemeClr val="tx2">
                  <a:lumMod val="60000"/>
                  <a:lumOff val="40000"/>
                  <a:alpha val="71000"/>
                </a:schemeClr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9600000" scaled="0"/>
            <a:tileRect/>
          </a:gradFill>
          <a:ln cap="rnd">
            <a:noFill/>
          </a:ln>
          <a:effectLst/>
          <a:scene3d>
            <a:camera prst="orthographicFront">
              <a:rot lat="0" lon="0" rev="0"/>
            </a:camera>
            <a:lightRig rig="twoPt" dir="t"/>
          </a:scene3d>
          <a:sp3d contourW="6350" prstMaterial="clear">
            <a:bevelT w="247650" h="254000"/>
            <a:bevelB w="406400" h="260350"/>
            <a:contourClr>
              <a:schemeClr val="bg1">
                <a:lumMod val="95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r-HR"/>
          </a:p>
        </p:txBody>
      </p:sp>
      <p:sp>
        <p:nvSpPr>
          <p:cNvPr id="115" name="Elipsa 114"/>
          <p:cNvSpPr/>
          <p:nvPr/>
        </p:nvSpPr>
        <p:spPr>
          <a:xfrm>
            <a:off x="-714412" y="1785902"/>
            <a:ext cx="5500726" cy="5072098"/>
          </a:xfrm>
          <a:prstGeom prst="ellipse">
            <a:avLst/>
          </a:prstGeom>
          <a:gradFill flip="none" rotWithShape="0">
            <a:gsLst>
              <a:gs pos="0">
                <a:schemeClr val="tx2">
                  <a:lumMod val="60000"/>
                  <a:lumOff val="40000"/>
                </a:schemeClr>
              </a:gs>
              <a:gs pos="0">
                <a:schemeClr val="tx2">
                  <a:lumMod val="60000"/>
                  <a:lumOff val="40000"/>
                </a:schemeClr>
              </a:gs>
              <a:gs pos="0">
                <a:schemeClr val="tx2">
                  <a:lumMod val="60000"/>
                  <a:lumOff val="40000"/>
                  <a:alpha val="71000"/>
                </a:schemeClr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9600000" scaled="0"/>
            <a:tileRect/>
          </a:gradFill>
          <a:ln cap="rnd">
            <a:noFill/>
          </a:ln>
          <a:effectLst/>
          <a:scene3d>
            <a:camera prst="orthographicFront">
              <a:rot lat="0" lon="0" rev="0"/>
            </a:camera>
            <a:lightRig rig="twoPt" dir="t"/>
          </a:scene3d>
          <a:sp3d contourW="6350" prstMaterial="clear">
            <a:bevelT w="247650" h="254000"/>
            <a:bevelB w="406400" h="260350"/>
            <a:contourClr>
              <a:schemeClr val="bg1">
                <a:lumMod val="95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r-HR"/>
          </a:p>
        </p:txBody>
      </p:sp>
      <p:sp>
        <p:nvSpPr>
          <p:cNvPr id="116" name="Elipsa 115"/>
          <p:cNvSpPr/>
          <p:nvPr/>
        </p:nvSpPr>
        <p:spPr>
          <a:xfrm>
            <a:off x="-571536" y="1000108"/>
            <a:ext cx="5500726" cy="5072098"/>
          </a:xfrm>
          <a:prstGeom prst="ellipse">
            <a:avLst/>
          </a:prstGeom>
          <a:gradFill flip="none" rotWithShape="0">
            <a:gsLst>
              <a:gs pos="0">
                <a:schemeClr val="tx2">
                  <a:lumMod val="60000"/>
                  <a:lumOff val="40000"/>
                </a:schemeClr>
              </a:gs>
              <a:gs pos="0">
                <a:schemeClr val="tx2">
                  <a:lumMod val="60000"/>
                  <a:lumOff val="40000"/>
                </a:schemeClr>
              </a:gs>
              <a:gs pos="0">
                <a:schemeClr val="tx2">
                  <a:lumMod val="60000"/>
                  <a:lumOff val="40000"/>
                  <a:alpha val="71000"/>
                </a:schemeClr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9600000" scaled="0"/>
            <a:tileRect/>
          </a:gradFill>
          <a:ln cap="rnd">
            <a:noFill/>
          </a:ln>
          <a:effectLst/>
          <a:scene3d>
            <a:camera prst="orthographicFront">
              <a:rot lat="0" lon="0" rev="0"/>
            </a:camera>
            <a:lightRig rig="twoPt" dir="t"/>
          </a:scene3d>
          <a:sp3d contourW="6350" prstMaterial="clear">
            <a:bevelT w="247650" h="254000"/>
            <a:bevelB w="406400" h="260350"/>
            <a:contourClr>
              <a:schemeClr val="bg1">
                <a:lumMod val="95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r-HR"/>
          </a:p>
        </p:txBody>
      </p:sp>
      <p:sp>
        <p:nvSpPr>
          <p:cNvPr id="117" name="Elipsa 116"/>
          <p:cNvSpPr/>
          <p:nvPr/>
        </p:nvSpPr>
        <p:spPr>
          <a:xfrm>
            <a:off x="0" y="1428736"/>
            <a:ext cx="5500726" cy="5072098"/>
          </a:xfrm>
          <a:prstGeom prst="ellipse">
            <a:avLst/>
          </a:prstGeom>
          <a:gradFill flip="none" rotWithShape="0">
            <a:gsLst>
              <a:gs pos="0">
                <a:schemeClr val="tx2">
                  <a:lumMod val="60000"/>
                  <a:lumOff val="40000"/>
                </a:schemeClr>
              </a:gs>
              <a:gs pos="0">
                <a:schemeClr val="tx2">
                  <a:lumMod val="60000"/>
                  <a:lumOff val="40000"/>
                </a:schemeClr>
              </a:gs>
              <a:gs pos="0">
                <a:schemeClr val="tx2">
                  <a:lumMod val="60000"/>
                  <a:lumOff val="40000"/>
                  <a:alpha val="71000"/>
                </a:schemeClr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9600000" scaled="0"/>
            <a:tileRect/>
          </a:gradFill>
          <a:ln cap="rnd">
            <a:noFill/>
          </a:ln>
          <a:effectLst/>
          <a:scene3d>
            <a:camera prst="orthographicFront">
              <a:rot lat="0" lon="0" rev="0"/>
            </a:camera>
            <a:lightRig rig="twoPt" dir="t"/>
          </a:scene3d>
          <a:sp3d contourW="6350" prstMaterial="clear">
            <a:bevelT w="247650" h="254000"/>
            <a:bevelB w="406400" h="260350"/>
            <a:contourClr>
              <a:schemeClr val="bg1">
                <a:lumMod val="95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r-HR"/>
          </a:p>
        </p:txBody>
      </p:sp>
      <p:sp>
        <p:nvSpPr>
          <p:cNvPr id="118" name="Elipsa 117"/>
          <p:cNvSpPr/>
          <p:nvPr/>
        </p:nvSpPr>
        <p:spPr>
          <a:xfrm>
            <a:off x="-214346" y="1000108"/>
            <a:ext cx="5500726" cy="5072098"/>
          </a:xfrm>
          <a:prstGeom prst="ellipse">
            <a:avLst/>
          </a:prstGeom>
          <a:gradFill flip="none" rotWithShape="0">
            <a:gsLst>
              <a:gs pos="0">
                <a:schemeClr val="tx2">
                  <a:lumMod val="60000"/>
                  <a:lumOff val="40000"/>
                </a:schemeClr>
              </a:gs>
              <a:gs pos="0">
                <a:schemeClr val="tx2">
                  <a:lumMod val="60000"/>
                  <a:lumOff val="40000"/>
                </a:schemeClr>
              </a:gs>
              <a:gs pos="0">
                <a:schemeClr val="tx2">
                  <a:lumMod val="60000"/>
                  <a:lumOff val="40000"/>
                  <a:alpha val="71000"/>
                </a:schemeClr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9600000" scaled="0"/>
            <a:tileRect/>
          </a:gradFill>
          <a:ln cap="rnd">
            <a:noFill/>
          </a:ln>
          <a:effectLst/>
          <a:scene3d>
            <a:camera prst="orthographicFront">
              <a:rot lat="0" lon="0" rev="0"/>
            </a:camera>
            <a:lightRig rig="twoPt" dir="t"/>
          </a:scene3d>
          <a:sp3d contourW="6350" prstMaterial="clear">
            <a:bevelT w="247650" h="254000"/>
            <a:bevelB w="406400" h="260350"/>
            <a:contourClr>
              <a:schemeClr val="bg1">
                <a:lumMod val="95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r-HR"/>
          </a:p>
        </p:txBody>
      </p:sp>
      <p:sp>
        <p:nvSpPr>
          <p:cNvPr id="119" name="Elipsa 118"/>
          <p:cNvSpPr/>
          <p:nvPr/>
        </p:nvSpPr>
        <p:spPr>
          <a:xfrm>
            <a:off x="428596" y="928670"/>
            <a:ext cx="5500726" cy="5072098"/>
          </a:xfrm>
          <a:prstGeom prst="ellipse">
            <a:avLst/>
          </a:prstGeom>
          <a:gradFill flip="none" rotWithShape="0">
            <a:gsLst>
              <a:gs pos="0">
                <a:schemeClr val="tx2">
                  <a:lumMod val="60000"/>
                  <a:lumOff val="40000"/>
                </a:schemeClr>
              </a:gs>
              <a:gs pos="0">
                <a:schemeClr val="tx2">
                  <a:lumMod val="60000"/>
                  <a:lumOff val="40000"/>
                </a:schemeClr>
              </a:gs>
              <a:gs pos="0">
                <a:schemeClr val="tx2">
                  <a:lumMod val="60000"/>
                  <a:lumOff val="40000"/>
                  <a:alpha val="71000"/>
                </a:schemeClr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9600000" scaled="0"/>
            <a:tileRect/>
          </a:gradFill>
          <a:ln cap="rnd">
            <a:noFill/>
          </a:ln>
          <a:effectLst/>
          <a:scene3d>
            <a:camera prst="orthographicFront">
              <a:rot lat="0" lon="0" rev="0"/>
            </a:camera>
            <a:lightRig rig="twoPt" dir="t"/>
          </a:scene3d>
          <a:sp3d contourW="6350" prstMaterial="clear">
            <a:bevelT w="247650" h="254000"/>
            <a:bevelB w="406400" h="260350"/>
            <a:contourClr>
              <a:schemeClr val="bg1">
                <a:lumMod val="95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r-HR"/>
          </a:p>
        </p:txBody>
      </p:sp>
      <p:sp>
        <p:nvSpPr>
          <p:cNvPr id="120" name="Elipsa 119"/>
          <p:cNvSpPr/>
          <p:nvPr/>
        </p:nvSpPr>
        <p:spPr>
          <a:xfrm>
            <a:off x="1571604" y="1285860"/>
            <a:ext cx="5500726" cy="5072098"/>
          </a:xfrm>
          <a:prstGeom prst="ellipse">
            <a:avLst/>
          </a:prstGeom>
          <a:gradFill flip="none" rotWithShape="0">
            <a:gsLst>
              <a:gs pos="0">
                <a:schemeClr val="tx2">
                  <a:lumMod val="60000"/>
                  <a:lumOff val="40000"/>
                </a:schemeClr>
              </a:gs>
              <a:gs pos="0">
                <a:schemeClr val="tx2">
                  <a:lumMod val="60000"/>
                  <a:lumOff val="40000"/>
                </a:schemeClr>
              </a:gs>
              <a:gs pos="0">
                <a:schemeClr val="tx2">
                  <a:lumMod val="60000"/>
                  <a:lumOff val="40000"/>
                  <a:alpha val="71000"/>
                </a:schemeClr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9600000" scaled="0"/>
            <a:tileRect/>
          </a:gradFill>
          <a:ln cap="rnd">
            <a:noFill/>
          </a:ln>
          <a:effectLst/>
          <a:scene3d>
            <a:camera prst="orthographicFront">
              <a:rot lat="0" lon="0" rev="0"/>
            </a:camera>
            <a:lightRig rig="twoPt" dir="t"/>
          </a:scene3d>
          <a:sp3d contourW="6350" prstMaterial="clear">
            <a:bevelT w="247650" h="254000"/>
            <a:bevelB w="406400" h="260350"/>
            <a:contourClr>
              <a:schemeClr val="bg1">
                <a:lumMod val="95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r-HR"/>
          </a:p>
        </p:txBody>
      </p:sp>
      <p:sp>
        <p:nvSpPr>
          <p:cNvPr id="121" name="Elipsa 120"/>
          <p:cNvSpPr/>
          <p:nvPr/>
        </p:nvSpPr>
        <p:spPr>
          <a:xfrm>
            <a:off x="2428860" y="1000108"/>
            <a:ext cx="5500726" cy="5072098"/>
          </a:xfrm>
          <a:prstGeom prst="ellipse">
            <a:avLst/>
          </a:prstGeom>
          <a:gradFill flip="none" rotWithShape="0">
            <a:gsLst>
              <a:gs pos="0">
                <a:schemeClr val="tx2">
                  <a:lumMod val="60000"/>
                  <a:lumOff val="40000"/>
                </a:schemeClr>
              </a:gs>
              <a:gs pos="0">
                <a:schemeClr val="tx2">
                  <a:lumMod val="60000"/>
                  <a:lumOff val="40000"/>
                </a:schemeClr>
              </a:gs>
              <a:gs pos="0">
                <a:schemeClr val="tx2">
                  <a:lumMod val="60000"/>
                  <a:lumOff val="40000"/>
                  <a:alpha val="71000"/>
                </a:schemeClr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9600000" scaled="0"/>
            <a:tileRect/>
          </a:gradFill>
          <a:ln cap="rnd">
            <a:noFill/>
          </a:ln>
          <a:effectLst/>
          <a:scene3d>
            <a:camera prst="orthographicFront">
              <a:rot lat="0" lon="0" rev="0"/>
            </a:camera>
            <a:lightRig rig="twoPt" dir="t"/>
          </a:scene3d>
          <a:sp3d contourW="6350" prstMaterial="clear">
            <a:bevelT w="247650" h="254000"/>
            <a:bevelB w="406400" h="260350"/>
            <a:contourClr>
              <a:schemeClr val="bg1">
                <a:lumMod val="95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r-HR"/>
          </a:p>
        </p:txBody>
      </p:sp>
      <p:sp>
        <p:nvSpPr>
          <p:cNvPr id="122" name="Elipsa 121"/>
          <p:cNvSpPr/>
          <p:nvPr/>
        </p:nvSpPr>
        <p:spPr>
          <a:xfrm>
            <a:off x="3214678" y="1000108"/>
            <a:ext cx="5500726" cy="5072098"/>
          </a:xfrm>
          <a:prstGeom prst="ellipse">
            <a:avLst/>
          </a:prstGeom>
          <a:gradFill flip="none" rotWithShape="0">
            <a:gsLst>
              <a:gs pos="0">
                <a:schemeClr val="tx2">
                  <a:lumMod val="60000"/>
                  <a:lumOff val="40000"/>
                </a:schemeClr>
              </a:gs>
              <a:gs pos="0">
                <a:schemeClr val="tx2">
                  <a:lumMod val="60000"/>
                  <a:lumOff val="40000"/>
                </a:schemeClr>
              </a:gs>
              <a:gs pos="0">
                <a:schemeClr val="tx2">
                  <a:lumMod val="60000"/>
                  <a:lumOff val="40000"/>
                  <a:alpha val="71000"/>
                </a:schemeClr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9600000" scaled="0"/>
            <a:tileRect/>
          </a:gradFill>
          <a:ln cap="rnd">
            <a:noFill/>
          </a:ln>
          <a:effectLst/>
          <a:scene3d>
            <a:camera prst="orthographicFront">
              <a:rot lat="0" lon="0" rev="0"/>
            </a:camera>
            <a:lightRig rig="twoPt" dir="t"/>
          </a:scene3d>
          <a:sp3d contourW="6350" prstMaterial="clear">
            <a:bevelT w="247650" h="254000"/>
            <a:bevelB w="406400" h="260350"/>
            <a:contourClr>
              <a:schemeClr val="bg1">
                <a:lumMod val="95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r-H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3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4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 nodeType="clickPar">
                      <p:stCondLst>
                        <p:cond delay="0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7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 nodeType="clickPar">
                      <p:stCondLst>
                        <p:cond delay="0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3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 nodeType="clickPar">
                      <p:stCondLst>
                        <p:cond delay="0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9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5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 nodeType="clickPar">
                      <p:stCondLst>
                        <p:cond delay="0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1"/>
                  </p:tgtEl>
                </p:cond>
              </p:nextCondLst>
            </p:seq>
            <p:seq concurrent="1" nextAc="seek">
              <p:cTn id="31" restart="whenNotActive" fill="hold" evtFilter="cancelBubble" nodeType="interactiveSeq">
                <p:stCondLst>
                  <p:cond evt="onClick" delay="0">
                    <p:tgtEl>
                      <p:spTgt spid="5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2" fill="hold" nodeType="clickPar">
                      <p:stCondLst>
                        <p:cond delay="0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2"/>
                  </p:tgtEl>
                </p:cond>
              </p:nextCondLst>
            </p:seq>
            <p:seq concurrent="1" nextAc="seek">
              <p:cTn id="40" restart="whenNotActive" fill="hold" evtFilter="cancelBubble" nodeType="interactiveSeq">
                <p:stCondLst>
                  <p:cond evt="onClick" delay="0">
                    <p:tgtEl>
                      <p:spTgt spid="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1" fill="hold" nodeType="clickPar">
                      <p:stCondLst>
                        <p:cond delay="0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"/>
                  </p:tgtEl>
                </p:cond>
              </p:nextCondLst>
            </p:seq>
            <p:seq concurrent="1" nextAc="seek">
              <p:cTn id="45" restart="whenNotActive" fill="hold" evtFilter="cancelBubble" nodeType="interactiveSeq">
                <p:stCondLst>
                  <p:cond evt="onClick" delay="0">
                    <p:tgtEl>
                      <p:spTgt spid="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6" fill="hold" nodeType="clickPar">
                      <p:stCondLst>
                        <p:cond delay="0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5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 nodeType="clickPar">
                      <p:stCondLst>
                        <p:cond delay="0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0"/>
                  </p:tgtEl>
                </p:cond>
              </p:nextCondLst>
            </p:seq>
            <p:seq concurrent="1" nextAc="seek">
              <p:cTn id="59" restart="whenNotActive" fill="hold" evtFilter="cancelBubble" nodeType="interactiveSeq">
                <p:stCondLst>
                  <p:cond evt="onClick" delay="0">
                    <p:tgtEl>
                      <p:spTgt spid="5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0" fill="hold" nodeType="clickPar">
                      <p:stCondLst>
                        <p:cond delay="0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4"/>
                  </p:tgtEl>
                </p:cond>
              </p:nextCondLst>
            </p:seq>
            <p:seq concurrent="1" nextAc="seek">
              <p:cTn id="64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5" fill="hold" nodeType="clickPar">
                      <p:stCondLst>
                        <p:cond delay="0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  <p:seq concurrent="1" nextAc="seek">
              <p:cTn id="69" restart="whenNotActive" fill="hold" evtFilter="cancelBubble" nodeType="interactiveSeq">
                <p:stCondLst>
                  <p:cond evt="onClick" delay="0">
                    <p:tgtEl>
                      <p:spTgt spid="4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0" fill="hold" nodeType="clickPar">
                      <p:stCondLst>
                        <p:cond delay="0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5"/>
                  </p:tgtEl>
                </p:cond>
              </p:nextCondLst>
            </p:seq>
            <p:seq concurrent="1" nextAc="seek">
              <p:cTn id="74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" fill="hold" nodeType="clickPar">
                      <p:stCondLst>
                        <p:cond delay="0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77"/>
                                            </p:cond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veliki-duboki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82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3" fill="hold" nodeType="clickPar">
                      <p:stCondLst>
                        <p:cond delay="0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85"/>
                                            </p:cond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veliki-duboki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90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1" fill="hold" nodeType="clickPar">
                      <p:stCondLst>
                        <p:cond delay="0"/>
                      </p:stCondLst>
                      <p:childTnLst>
                        <p:par>
                          <p:cTn id="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3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93"/>
                                            </p:cond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veliki-duboki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  <p:seq concurrent="1" nextAc="seek">
              <p:cTn id="98" restart="whenNotActive" fill="hold" evtFilter="cancelBubble" nodeType="interactiveSeq">
                <p:stCondLst>
                  <p:cond evt="onClick" delay="0">
                    <p:tgtEl>
                      <p:spTgt spid="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9" fill="hold" nodeType="clickPar">
                      <p:stCondLst>
                        <p:cond delay="0"/>
                      </p:stCondLst>
                      <p:childTnLst>
                        <p:par>
                          <p:cTn id="10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1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01"/>
                                            </p:cond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veliki-duboki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"/>
                  </p:tgtEl>
                </p:cond>
              </p:nextCondLst>
            </p:seq>
            <p:seq concurrent="1" nextAc="seek">
              <p:cTn id="106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7" fill="hold" nodeType="clickPar">
                      <p:stCondLst>
                        <p:cond delay="0"/>
                      </p:stCondLst>
                      <p:childTnLst>
                        <p:par>
                          <p:cTn id="10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1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3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09"/>
                                            </p:cond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veliki-duboki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  <p:seq concurrent="1" nextAc="seek">
              <p:cTn id="114" restart="whenNotActive" fill="hold" evtFilter="cancelBubble" nodeType="interactiveSeq">
                <p:stCondLst>
                  <p:cond evt="onClick" delay="0">
                    <p:tgtEl>
                      <p:spTgt spid="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5" fill="hold" nodeType="clickPar">
                      <p:stCondLst>
                        <p:cond delay="0"/>
                      </p:stCondLst>
                      <p:childTnLst>
                        <p:par>
                          <p:cTn id="1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7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9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1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17"/>
                                            </p:cond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veliki-duboki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"/>
                  </p:tgtEl>
                </p:cond>
              </p:nextCondLst>
            </p:seq>
            <p:seq concurrent="1" nextAc="seek">
              <p:cTn id="122" restart="whenNotActive" fill="hold" evtFilter="cancelBubble" nodeType="interactiveSeq">
                <p:stCondLst>
                  <p:cond evt="onClick" delay="0">
                    <p:tgtEl>
                      <p:spTgt spid="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3" fill="hold" nodeType="clickPar">
                      <p:stCondLst>
                        <p:cond delay="0"/>
                      </p:stCondLst>
                      <p:childTnLst>
                        <p:par>
                          <p:cTn id="1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7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9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25"/>
                                            </p:cond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veliki-duboki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"/>
                  </p:tgtEl>
                </p:cond>
              </p:nextCondLst>
            </p:seq>
            <p:seq concurrent="1" nextAc="seek">
              <p:cTn id="130" restart="whenNotActive" fill="hold" evtFilter="cancelBubble" nodeType="interactiveSeq">
                <p:stCondLst>
                  <p:cond evt="onClick" delay="0">
                    <p:tgtEl>
                      <p:spTgt spid="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1" fill="hold" nodeType="clickPar">
                      <p:stCondLst>
                        <p:cond delay="0"/>
                      </p:stCondLst>
                      <p:childTnLst>
                        <p:par>
                          <p:cTn id="1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3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5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7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33"/>
                                            </p:cond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veliki-duboki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"/>
                  </p:tgtEl>
                </p:cond>
              </p:nextCondLst>
            </p:seq>
            <p:seq concurrent="1" nextAc="seek">
              <p:cTn id="138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9" fill="hold" nodeType="clickPar">
                      <p:stCondLst>
                        <p:cond delay="0"/>
                      </p:stCondLst>
                      <p:childTnLst>
                        <p:par>
                          <p:cTn id="1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1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3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5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41"/>
                                            </p:cond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veliki-duboki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  <p:seq concurrent="1" nextAc="seek">
              <p:cTn id="146" restart="whenNotActive" fill="hold" evtFilter="cancelBubble" nodeType="interactiveSeq">
                <p:stCondLst>
                  <p:cond evt="onClick" delay="0">
                    <p:tgtEl>
                      <p:spTgt spid="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7" fill="hold" nodeType="clickPar">
                      <p:stCondLst>
                        <p:cond delay="0"/>
                      </p:stCondLst>
                      <p:childTnLst>
                        <p:par>
                          <p:cTn id="1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1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2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3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49"/>
                                            </p:cond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veliki-duboki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6"/>
                  </p:tgtEl>
                </p:cond>
              </p:nextCondLst>
            </p:seq>
            <p:seq concurrent="1" nextAc="seek">
              <p:cTn id="154" restart="whenNotActive" fill="hold" evtFilter="cancelBubble" nodeType="interactiveSeq">
                <p:stCondLst>
                  <p:cond evt="onClick" delay="0">
                    <p:tgtEl>
                      <p:spTgt spid="4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5" fill="hold" nodeType="clickPar">
                      <p:stCondLst>
                        <p:cond delay="0"/>
                      </p:stCondLst>
                      <p:childTnLst>
                        <p:par>
                          <p:cTn id="1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7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9" dur="5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0" dur="5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1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57"/>
                                            </p:cond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veliki-duboki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0"/>
                  </p:tgtEl>
                </p:cond>
              </p:nextCondLst>
            </p:seq>
            <p:seq concurrent="1" nextAc="seek">
              <p:cTn id="162" restart="whenNotActive" fill="hold" evtFilter="cancelBubble" nodeType="interactiveSeq">
                <p:stCondLst>
                  <p:cond evt="onClick" delay="0">
                    <p:tgtEl>
                      <p:spTgt spid="4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3" fill="hold" nodeType="clickPar">
                      <p:stCondLst>
                        <p:cond delay="0"/>
                      </p:stCondLst>
                      <p:childTnLst>
                        <p:par>
                          <p:cTn id="1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7" dur="5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8" dur="5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9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65"/>
                                            </p:cond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veliki-duboki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"/>
                  </p:tgtEl>
                </p:cond>
              </p:nextCondLst>
            </p:seq>
            <p:seq concurrent="1" nextAc="seek">
              <p:cTn id="170" restart="whenNotActive" fill="hold" evtFilter="cancelBubble" nodeType="interactiveSeq">
                <p:stCondLst>
                  <p:cond evt="onClick" delay="0">
                    <p:tgtEl>
                      <p:spTgt spid="4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1" fill="hold" nodeType="clickPar">
                      <p:stCondLst>
                        <p:cond delay="0"/>
                      </p:stCondLst>
                      <p:childTnLst>
                        <p:par>
                          <p:cTn id="1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3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5" dur="5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6" dur="5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7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73"/>
                                            </p:cond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veliki-duboki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2"/>
                  </p:tgtEl>
                </p:cond>
              </p:nextCondLst>
            </p:seq>
            <p:seq concurrent="1" nextAc="seek">
              <p:cTn id="178" restart="whenNotActive" fill="hold" evtFilter="cancelBubble" nodeType="interactiveSeq">
                <p:stCondLst>
                  <p:cond evt="onClick" delay="0">
                    <p:tgtEl>
                      <p:spTgt spid="4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9" fill="hold" nodeType="clickPar">
                      <p:stCondLst>
                        <p:cond delay="0"/>
                      </p:stCondLst>
                      <p:childTnLst>
                        <p:par>
                          <p:cTn id="1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1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3" dur="5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4" dur="5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5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81"/>
                                            </p:cond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veliki-duboki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3"/>
                  </p:tgtEl>
                </p:cond>
              </p:nextCondLst>
            </p:seq>
            <p:seq concurrent="1" nextAc="seek">
              <p:cTn id="186" restart="whenNotActive" fill="hold" evtFilter="cancelBubble" nodeType="interactiveSeq">
                <p:stCondLst>
                  <p:cond evt="onClick" delay="0">
                    <p:tgtEl>
                      <p:spTgt spid="4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7" fill="hold" nodeType="clickPar">
                      <p:stCondLst>
                        <p:cond delay="0"/>
                      </p:stCondLst>
                      <p:childTnLst>
                        <p:par>
                          <p:cTn id="1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1" dur="5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2" dur="5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3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89"/>
                                            </p:cond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veliki-duboki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4"/>
                  </p:tgtEl>
                </p:cond>
              </p:nextCondLst>
            </p:seq>
            <p:seq concurrent="1" nextAc="seek">
              <p:cTn id="194" restart="whenNotActive" fill="hold" evtFilter="cancelBubble" nodeType="interactiveSeq">
                <p:stCondLst>
                  <p:cond evt="onClick" delay="0">
                    <p:tgtEl>
                      <p:spTgt spid="4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5" fill="hold" nodeType="clickPar">
                      <p:stCondLst>
                        <p:cond delay="0"/>
                      </p:stCondLst>
                      <p:childTnLst>
                        <p:par>
                          <p:cTn id="19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7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9" dur="5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0" dur="5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1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97"/>
                                            </p:cond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veliki-duboki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6"/>
                  </p:tgtEl>
                </p:cond>
              </p:nextCondLst>
            </p:seq>
            <p:seq concurrent="1" nextAc="seek">
              <p:cTn id="202" restart="whenNotActive" fill="hold" evtFilter="cancelBubble" nodeType="interactiveSeq">
                <p:stCondLst>
                  <p:cond evt="onClick" delay="0">
                    <p:tgtEl>
                      <p:spTgt spid="4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3" fill="hold" nodeType="clickPar">
                      <p:stCondLst>
                        <p:cond delay="0"/>
                      </p:stCondLst>
                      <p:childTnLst>
                        <p:par>
                          <p:cTn id="2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7" dur="5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8" dur="5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9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205"/>
                                            </p:cond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veliki-duboki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8"/>
                  </p:tgtEl>
                </p:cond>
              </p:nextCondLst>
            </p:seq>
            <p:seq concurrent="1" nextAc="seek">
              <p:cTn id="210" restart="whenNotActive" fill="hold" evtFilter="cancelBubble" nodeType="interactiveSeq">
                <p:stCondLst>
                  <p:cond evt="onClick" delay="0">
                    <p:tgtEl>
                      <p:spTgt spid="4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1" fill="hold" nodeType="clickPar">
                      <p:stCondLst>
                        <p:cond delay="0"/>
                      </p:stCondLst>
                      <p:childTnLst>
                        <p:par>
                          <p:cTn id="2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3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5" dur="5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6" dur="5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7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213"/>
                                            </p:cond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veliki-duboki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9"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Slika 5" descr="ronioc.bmp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-63150"/>
            <a:ext cx="9144000" cy="6921150"/>
          </a:xfrm>
          <a:prstGeom prst="rect">
            <a:avLst/>
          </a:prstGeom>
          <a:scene3d>
            <a:camera prst="orthographicFront"/>
            <a:lightRig rig="threePt" dir="t"/>
          </a:scene3d>
          <a:sp3d extrusionH="215900" contourW="6350">
            <a:bevelT w="127000" h="209550"/>
            <a:bevelB w="101600"/>
            <a:extrusionClr>
              <a:schemeClr val="tx2">
                <a:lumMod val="60000"/>
                <a:lumOff val="40000"/>
              </a:schemeClr>
            </a:extrusionClr>
            <a:contourClr>
              <a:schemeClr val="bg1">
                <a:lumMod val="75000"/>
              </a:schemeClr>
            </a:contourClr>
          </a:sp3d>
        </p:spPr>
      </p:pic>
      <p:sp>
        <p:nvSpPr>
          <p:cNvPr id="7" name="Elipsa 6"/>
          <p:cNvSpPr/>
          <p:nvPr/>
        </p:nvSpPr>
        <p:spPr>
          <a:xfrm>
            <a:off x="142844" y="2071678"/>
            <a:ext cx="2071702" cy="1785950"/>
          </a:xfrm>
          <a:prstGeom prst="ellipse">
            <a:avLst/>
          </a:prstGeom>
          <a:solidFill>
            <a:schemeClr val="accent1">
              <a:lumMod val="40000"/>
              <a:lumOff val="60000"/>
              <a:alpha val="48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indent="-342900" algn="ctr" fontAlgn="auto"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lang="hr-HR" b="1" spc="150" dirty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Koja su svojstva</a:t>
            </a:r>
          </a:p>
          <a:p>
            <a:pPr indent="-34290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r-HR" b="1" spc="150" dirty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       zraka?</a:t>
            </a:r>
          </a:p>
        </p:txBody>
      </p:sp>
      <p:sp>
        <p:nvSpPr>
          <p:cNvPr id="11" name="Elipsa 10"/>
          <p:cNvSpPr/>
          <p:nvPr/>
        </p:nvSpPr>
        <p:spPr>
          <a:xfrm>
            <a:off x="5857884" y="2714620"/>
            <a:ext cx="3071834" cy="2786082"/>
          </a:xfrm>
          <a:prstGeom prst="ellipse">
            <a:avLst/>
          </a:prstGeom>
          <a:gradFill flip="none" rotWithShape="1">
            <a:gsLst>
              <a:gs pos="0">
                <a:schemeClr val="accent1">
                  <a:shade val="51000"/>
                  <a:satMod val="130000"/>
                  <a:alpha val="73000"/>
                </a:schemeClr>
              </a:gs>
              <a:gs pos="80000">
                <a:schemeClr val="accent1">
                  <a:shade val="93000"/>
                  <a:satMod val="130000"/>
                </a:schemeClr>
              </a:gs>
              <a:gs pos="100000">
                <a:schemeClr val="accent1">
                  <a:shade val="94000"/>
                  <a:satMod val="135000"/>
                  <a:alpha val="44000"/>
                </a:schemeClr>
              </a:gs>
            </a:gsLst>
            <a:lin ang="2700000" scaled="1"/>
            <a:tileRect/>
          </a:gradFill>
          <a:ln>
            <a:noFill/>
          </a:ln>
          <a:effectLst/>
          <a:scene3d>
            <a:camera prst="orthographicFront">
              <a:rot lat="0" lon="0" rev="0"/>
            </a:camera>
            <a:lightRig rig="glow" dir="t">
              <a:rot lat="0" lon="0" rev="12600000"/>
            </a:lightRig>
          </a:scene3d>
          <a:sp3d extrusionH="152400" prstMaterial="clear">
            <a:bevelT w="139700" h="139700"/>
            <a:extrusionClr>
              <a:schemeClr val="accent1">
                <a:lumMod val="40000"/>
                <a:lumOff val="60000"/>
              </a:schemeClr>
            </a:extrusionClr>
            <a:contourClr>
              <a:schemeClr val="bg1">
                <a:lumMod val="95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r-HR" dirty="0">
                <a:ln>
                  <a:solidFill>
                    <a:schemeClr val="bg2"/>
                  </a:solidFill>
                </a:ln>
                <a:solidFill>
                  <a:schemeClr val="accent1">
                    <a:lumMod val="20000"/>
                    <a:lumOff val="80000"/>
                  </a:schemeClr>
                </a:solidFill>
              </a:rPr>
              <a:t>4</a:t>
            </a:r>
            <a:r>
              <a:rPr lang="hr-HR" b="1" spc="150" dirty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. Kako zagađenje zraka djeluje na živi svijet?</a:t>
            </a:r>
          </a:p>
        </p:txBody>
      </p:sp>
      <p:sp>
        <p:nvSpPr>
          <p:cNvPr id="12" name="Elipsa 11"/>
          <p:cNvSpPr/>
          <p:nvPr/>
        </p:nvSpPr>
        <p:spPr>
          <a:xfrm>
            <a:off x="1357290" y="0"/>
            <a:ext cx="2500298" cy="2214578"/>
          </a:xfrm>
          <a:prstGeom prst="ellipse">
            <a:avLst/>
          </a:prstGeom>
          <a:solidFill>
            <a:schemeClr val="tx2">
              <a:lumMod val="60000"/>
              <a:lumOff val="40000"/>
              <a:alpha val="52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r-HR" b="1" spc="150" dirty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2</a:t>
            </a:r>
            <a:r>
              <a:rPr lang="hr-HR" b="1" spc="150" dirty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cs typeface="Arial" pitchFamily="34" charset="0"/>
              </a:rPr>
              <a:t>. Zbog čega nastaje smog?</a:t>
            </a:r>
          </a:p>
        </p:txBody>
      </p:sp>
      <p:sp>
        <p:nvSpPr>
          <p:cNvPr id="13" name="Elipsa 12"/>
          <p:cNvSpPr/>
          <p:nvPr/>
        </p:nvSpPr>
        <p:spPr>
          <a:xfrm>
            <a:off x="4572000" y="0"/>
            <a:ext cx="2571736" cy="2500330"/>
          </a:xfrm>
          <a:prstGeom prst="ellipse">
            <a:avLst/>
          </a:prstGeom>
          <a:gradFill flip="none" rotWithShape="1">
            <a:gsLst>
              <a:gs pos="0">
                <a:schemeClr val="accent1">
                  <a:shade val="51000"/>
                  <a:satMod val="130000"/>
                  <a:alpha val="37000"/>
                </a:schemeClr>
              </a:gs>
              <a:gs pos="80000">
                <a:schemeClr val="accent1">
                  <a:shade val="93000"/>
                  <a:satMod val="130000"/>
                </a:schemeClr>
              </a:gs>
              <a:gs pos="100000">
                <a:schemeClr val="accent1">
                  <a:shade val="94000"/>
                  <a:satMod val="135000"/>
                  <a:alpha val="44000"/>
                </a:schemeClr>
              </a:gs>
            </a:gsLst>
            <a:path path="shape">
              <a:fillToRect l="50000" t="50000" r="50000" b="50000"/>
            </a:path>
            <a:tileRect/>
          </a:gradFill>
          <a:ln>
            <a:solidFill>
              <a:schemeClr val="accent5">
                <a:lumMod val="40000"/>
                <a:lumOff val="60000"/>
              </a:schemeClr>
            </a:solidFill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r-HR" b="1" spc="150" dirty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3. Kako biljke poboljšavaju kvalitetu zraka?</a:t>
            </a:r>
          </a:p>
        </p:txBody>
      </p:sp>
      <p:sp>
        <p:nvSpPr>
          <p:cNvPr id="8" name="Elipsa 7"/>
          <p:cNvSpPr/>
          <p:nvPr/>
        </p:nvSpPr>
        <p:spPr>
          <a:xfrm>
            <a:off x="1142976" y="4071942"/>
            <a:ext cx="714380" cy="642942"/>
          </a:xfrm>
          <a:prstGeom prst="ellipse">
            <a:avLst/>
          </a:prstGeom>
          <a:solidFill>
            <a:schemeClr val="accent1">
              <a:alpha val="54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r-HR"/>
          </a:p>
        </p:txBody>
      </p:sp>
      <p:sp>
        <p:nvSpPr>
          <p:cNvPr id="9" name="Elipsa 8"/>
          <p:cNvSpPr/>
          <p:nvPr/>
        </p:nvSpPr>
        <p:spPr>
          <a:xfrm>
            <a:off x="2071670" y="4643446"/>
            <a:ext cx="500066" cy="500066"/>
          </a:xfrm>
          <a:prstGeom prst="ellipse">
            <a:avLst/>
          </a:prstGeom>
          <a:solidFill>
            <a:schemeClr val="accent1">
              <a:alpha val="38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r-HR"/>
          </a:p>
        </p:txBody>
      </p:sp>
      <p:sp>
        <p:nvSpPr>
          <p:cNvPr id="10" name="Elipsa 9"/>
          <p:cNvSpPr/>
          <p:nvPr/>
        </p:nvSpPr>
        <p:spPr>
          <a:xfrm>
            <a:off x="2857488" y="5214950"/>
            <a:ext cx="500066" cy="500066"/>
          </a:xfrm>
          <a:prstGeom prst="ellipse">
            <a:avLst/>
          </a:prstGeom>
          <a:solidFill>
            <a:schemeClr val="accent1">
              <a:alpha val="32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r-HR"/>
          </a:p>
        </p:txBody>
      </p:sp>
      <p:sp>
        <p:nvSpPr>
          <p:cNvPr id="14" name="Elipsa 13"/>
          <p:cNvSpPr/>
          <p:nvPr/>
        </p:nvSpPr>
        <p:spPr>
          <a:xfrm>
            <a:off x="3286116" y="4572008"/>
            <a:ext cx="357190" cy="357190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r-HR"/>
          </a:p>
        </p:txBody>
      </p:sp>
      <p:sp>
        <p:nvSpPr>
          <p:cNvPr id="15" name="Elipsa 14"/>
          <p:cNvSpPr/>
          <p:nvPr/>
        </p:nvSpPr>
        <p:spPr>
          <a:xfrm>
            <a:off x="1000100" y="5072074"/>
            <a:ext cx="642942" cy="642942"/>
          </a:xfrm>
          <a:prstGeom prst="ellipse">
            <a:avLst/>
          </a:prstGeom>
          <a:solidFill>
            <a:schemeClr val="accent1">
              <a:alpha val="43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r-HR"/>
          </a:p>
        </p:txBody>
      </p:sp>
      <p:sp>
        <p:nvSpPr>
          <p:cNvPr id="16" name="Elipsa 15"/>
          <p:cNvSpPr/>
          <p:nvPr/>
        </p:nvSpPr>
        <p:spPr>
          <a:xfrm>
            <a:off x="2214546" y="5786454"/>
            <a:ext cx="500066" cy="500066"/>
          </a:xfrm>
          <a:prstGeom prst="ellipse">
            <a:avLst/>
          </a:prstGeom>
          <a:solidFill>
            <a:schemeClr val="tx2">
              <a:lumMod val="60000"/>
              <a:lumOff val="40000"/>
              <a:alpha val="38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r-H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Google Prevoditelj3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Google Prevoditelj3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Google Prevoditelj3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Google Prevoditelj3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Google Prevoditelj3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Google Prevoditelj3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Google Prevoditelj3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Google Prevoditelj3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Google Prevoditelj3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Google Prevoditelj3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slov 5"/>
          <p:cNvSpPr>
            <a:spLocks noGrp="1"/>
          </p:cNvSpPr>
          <p:nvPr>
            <p:ph type="ctrTitle"/>
          </p:nvPr>
        </p:nvSpPr>
        <p:spPr>
          <a:xfrm>
            <a:off x="642938" y="142875"/>
            <a:ext cx="7772400" cy="1285875"/>
          </a:xfrm>
        </p:spPr>
        <p:txBody>
          <a:bodyPr rtlCol="0">
            <a:normAutofit fontScale="90000"/>
          </a:bodyPr>
          <a:lstStyle/>
          <a:p>
            <a:pPr algn="l" fontAlgn="auto">
              <a:spcAft>
                <a:spcPts val="0"/>
              </a:spcAft>
              <a:defRPr/>
            </a:pPr>
            <a:r>
              <a:rPr lang="hr-HR" sz="1600" b="1" dirty="0" smtClean="0"/>
              <a:t/>
            </a:r>
            <a:br>
              <a:rPr lang="hr-HR" sz="1600" b="1" dirty="0" smtClean="0"/>
            </a:br>
            <a:r>
              <a:rPr lang="hr-HR" sz="1600" b="1" dirty="0" smtClean="0"/>
              <a:t/>
            </a:r>
            <a:br>
              <a:rPr lang="hr-HR" sz="1600" b="1" dirty="0" smtClean="0"/>
            </a:br>
            <a:r>
              <a:rPr lang="hr-HR" sz="1600" b="1" dirty="0" smtClean="0"/>
              <a:t/>
            </a:r>
            <a:br>
              <a:rPr lang="hr-HR" sz="1600" b="1" dirty="0" smtClean="0"/>
            </a:br>
            <a:r>
              <a:rPr lang="hr-HR" sz="1600" b="1" dirty="0" smtClean="0"/>
              <a:t/>
            </a:r>
            <a:br>
              <a:rPr lang="hr-HR" sz="1600" b="1" dirty="0" smtClean="0"/>
            </a:br>
            <a:r>
              <a:rPr lang="hr-HR" sz="1600" b="1" dirty="0" smtClean="0"/>
              <a:t/>
            </a:r>
            <a:br>
              <a:rPr lang="hr-HR" sz="1600" b="1" dirty="0" smtClean="0"/>
            </a:br>
            <a:r>
              <a:rPr lang="hr-HR" sz="1600" b="1" dirty="0" smtClean="0"/>
              <a:t>Nastavna jedinica:  ZRAK – UVJET ŽIVOTA                                                                                                               redni broj sata: 74.</a:t>
            </a:r>
            <a:br>
              <a:rPr lang="hr-HR" sz="1600" b="1" dirty="0" smtClean="0"/>
            </a:br>
            <a:r>
              <a:rPr lang="hr-HR" sz="1600" b="1" dirty="0" smtClean="0"/>
              <a:t>Učiteljica</a:t>
            </a:r>
            <a:r>
              <a:rPr lang="hr-HR" sz="1600" dirty="0" smtClean="0"/>
              <a:t>: Mirjana Grubišić</a:t>
            </a:r>
            <a:r>
              <a:rPr lang="hr-HR" dirty="0" smtClean="0"/>
              <a:t/>
            </a:r>
            <a:br>
              <a:rPr lang="hr-HR" dirty="0" smtClean="0"/>
            </a:br>
            <a:r>
              <a:rPr lang="hr-HR" dirty="0" smtClean="0"/>
              <a:t/>
            </a:r>
            <a:br>
              <a:rPr lang="hr-HR" dirty="0" smtClean="0"/>
            </a:br>
            <a:r>
              <a:rPr lang="hr-HR" b="1" dirty="0" smtClean="0"/>
              <a:t> </a:t>
            </a:r>
            <a:endParaRPr lang="hr-HR" dirty="0"/>
          </a:p>
        </p:txBody>
      </p:sp>
      <p:sp>
        <p:nvSpPr>
          <p:cNvPr id="7" name="Podnaslov 6"/>
          <p:cNvSpPr>
            <a:spLocks noGrp="1"/>
          </p:cNvSpPr>
          <p:nvPr>
            <p:ph type="subTitle" idx="1"/>
          </p:nvPr>
        </p:nvSpPr>
        <p:spPr>
          <a:xfrm>
            <a:off x="1000125" y="857250"/>
            <a:ext cx="7572375" cy="5786438"/>
          </a:xfrm>
        </p:spPr>
        <p:txBody>
          <a:bodyPr rtlCol="0">
            <a:normAutofit fontScale="25000" lnSpcReduction="20000"/>
          </a:bodyPr>
          <a:lstStyle/>
          <a:p>
            <a:pPr algn="l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hr-HR" dirty="0" smtClean="0">
              <a:solidFill>
                <a:schemeClr val="tx1"/>
              </a:solidFill>
            </a:endParaRPr>
          </a:p>
          <a:p>
            <a:pPr algn="l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hr-HR" dirty="0" smtClean="0">
                <a:solidFill>
                  <a:schemeClr val="tx1"/>
                </a:solidFill>
              </a:rPr>
              <a:t> </a:t>
            </a:r>
          </a:p>
          <a:p>
            <a:pPr algn="l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hr-HR" sz="4800" b="1" dirty="0" smtClean="0">
              <a:solidFill>
                <a:schemeClr val="tx1"/>
              </a:solidFill>
            </a:endParaRPr>
          </a:p>
          <a:p>
            <a:pPr algn="l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hr-HR" sz="4800" b="1" dirty="0" smtClean="0">
                <a:solidFill>
                  <a:schemeClr val="tx1"/>
                </a:solidFill>
              </a:rPr>
              <a:t>Tip sata:  </a:t>
            </a:r>
            <a:r>
              <a:rPr lang="hr-HR" sz="4800" dirty="0" smtClean="0">
                <a:solidFill>
                  <a:schemeClr val="tx1"/>
                </a:solidFill>
              </a:rPr>
              <a:t>praktično-istraživački rad</a:t>
            </a:r>
          </a:p>
          <a:p>
            <a:pPr algn="l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hr-HR" sz="4800" b="1" dirty="0" smtClean="0">
                <a:solidFill>
                  <a:schemeClr val="tx1"/>
                </a:solidFill>
              </a:rPr>
              <a:t>Ključni pojmovi: </a:t>
            </a:r>
            <a:r>
              <a:rPr lang="hr-HR" sz="4800" dirty="0" smtClean="0">
                <a:solidFill>
                  <a:schemeClr val="tx1"/>
                </a:solidFill>
              </a:rPr>
              <a:t>zrak, svojstva zraka, sastav zraka</a:t>
            </a:r>
          </a:p>
          <a:p>
            <a:pPr algn="l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hr-HR" sz="4800" b="1" dirty="0" smtClean="0">
                <a:solidFill>
                  <a:schemeClr val="tx1"/>
                </a:solidFill>
              </a:rPr>
              <a:t> </a:t>
            </a:r>
            <a:endParaRPr lang="hr-HR" sz="4800" dirty="0" smtClean="0">
              <a:solidFill>
                <a:schemeClr val="tx1"/>
              </a:solidFill>
            </a:endParaRPr>
          </a:p>
          <a:p>
            <a:pPr algn="l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hr-HR" sz="4800" b="1" dirty="0" smtClean="0">
                <a:solidFill>
                  <a:schemeClr val="tx1"/>
                </a:solidFill>
              </a:rPr>
              <a:t>Nastavne metode: </a:t>
            </a:r>
            <a:r>
              <a:rPr lang="hr-HR" sz="4800" dirty="0" smtClean="0">
                <a:solidFill>
                  <a:schemeClr val="tx1"/>
                </a:solidFill>
              </a:rPr>
              <a:t>verbalne, zorne i praktične</a:t>
            </a:r>
          </a:p>
          <a:p>
            <a:pPr algn="l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hr-HR" sz="4800" b="1" dirty="0" smtClean="0">
                <a:solidFill>
                  <a:schemeClr val="tx1"/>
                </a:solidFill>
              </a:rPr>
              <a:t> </a:t>
            </a:r>
            <a:endParaRPr lang="hr-HR" sz="4800" dirty="0" smtClean="0">
              <a:solidFill>
                <a:schemeClr val="tx1"/>
              </a:solidFill>
            </a:endParaRPr>
          </a:p>
          <a:p>
            <a:pPr algn="l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hr-HR" sz="4800" b="1" dirty="0" smtClean="0">
                <a:solidFill>
                  <a:schemeClr val="tx1"/>
                </a:solidFill>
              </a:rPr>
              <a:t>Zadaci nastave:</a:t>
            </a:r>
            <a:endParaRPr lang="hr-HR" sz="4800" dirty="0" smtClean="0">
              <a:solidFill>
                <a:schemeClr val="tx1"/>
              </a:solidFill>
            </a:endParaRPr>
          </a:p>
          <a:p>
            <a:pPr algn="l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hr-HR" sz="4800" b="1" dirty="0" smtClean="0">
                <a:solidFill>
                  <a:schemeClr val="tx1"/>
                </a:solidFill>
              </a:rPr>
              <a:t>OBRAZOVNI:</a:t>
            </a:r>
            <a:endParaRPr lang="hr-HR" sz="4800" dirty="0" smtClean="0">
              <a:solidFill>
                <a:schemeClr val="tx1"/>
              </a:solidFill>
            </a:endParaRPr>
          </a:p>
          <a:p>
            <a:pPr algn="l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hr-HR" sz="4800" dirty="0" smtClean="0">
                <a:solidFill>
                  <a:schemeClr val="tx1"/>
                </a:solidFill>
              </a:rPr>
              <a:t>upoznati svojstva zraka na temelju pokusa</a:t>
            </a:r>
          </a:p>
          <a:p>
            <a:pPr algn="l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hr-HR" sz="4800" dirty="0" smtClean="0">
                <a:solidFill>
                  <a:schemeClr val="tx1"/>
                </a:solidFill>
              </a:rPr>
              <a:t>znati sastav zraka (najzastupljeniji plinovi: kisik, dušik, ugljikov dioksid)</a:t>
            </a:r>
          </a:p>
          <a:p>
            <a:pPr algn="l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hr-HR" sz="4800" dirty="0" smtClean="0">
                <a:solidFill>
                  <a:schemeClr val="tx1"/>
                </a:solidFill>
              </a:rPr>
              <a:t>razumjeti važnost zraka za život</a:t>
            </a:r>
          </a:p>
          <a:p>
            <a:pPr algn="l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hr-HR" sz="4800" dirty="0" smtClean="0">
                <a:solidFill>
                  <a:schemeClr val="tx1"/>
                </a:solidFill>
              </a:rPr>
              <a:t>razumjeti važnost zaštite zraka od onečišćenja</a:t>
            </a:r>
          </a:p>
          <a:p>
            <a:pPr algn="l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hr-HR" sz="4800" dirty="0" smtClean="0">
                <a:solidFill>
                  <a:schemeClr val="tx1"/>
                </a:solidFill>
              </a:rPr>
              <a:t>razvijati sposobnost izvođenja pokusa, motrenja, opisivanja, uspoređivanja, zaključivanja i primjene u životu</a:t>
            </a:r>
          </a:p>
          <a:p>
            <a:pPr algn="l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hr-HR" sz="4800" dirty="0" smtClean="0">
                <a:solidFill>
                  <a:schemeClr val="tx1"/>
                </a:solidFill>
              </a:rPr>
              <a:t>razvijati interes za promatranje prirode i prirodnih pojava </a:t>
            </a:r>
            <a:br>
              <a:rPr lang="hr-HR" sz="4800" dirty="0" smtClean="0">
                <a:solidFill>
                  <a:schemeClr val="tx1"/>
                </a:solidFill>
              </a:rPr>
            </a:br>
            <a:endParaRPr lang="hr-HR" sz="4800" dirty="0" smtClean="0">
              <a:solidFill>
                <a:schemeClr val="tx1"/>
              </a:solidFill>
            </a:endParaRPr>
          </a:p>
          <a:p>
            <a:pPr algn="l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hr-HR" sz="4800" b="1" dirty="0" smtClean="0">
                <a:solidFill>
                  <a:schemeClr val="tx1"/>
                </a:solidFill>
              </a:rPr>
              <a:t>ODGOJNI:</a:t>
            </a:r>
            <a:endParaRPr lang="hr-HR" sz="4800" dirty="0" smtClean="0">
              <a:solidFill>
                <a:schemeClr val="tx1"/>
              </a:solidFill>
            </a:endParaRPr>
          </a:p>
          <a:p>
            <a:pPr algn="l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hr-HR" sz="4800" dirty="0" smtClean="0">
                <a:solidFill>
                  <a:schemeClr val="tx1"/>
                </a:solidFill>
              </a:rPr>
              <a:t>razvijati ekološku svijest kod učenika</a:t>
            </a:r>
          </a:p>
          <a:p>
            <a:pPr algn="l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hr-HR" sz="4800" dirty="0" smtClean="0">
                <a:solidFill>
                  <a:schemeClr val="tx1"/>
                </a:solidFill>
              </a:rPr>
              <a:t>razvijati pravilan odnos prema prirodi, živjeti u skladu s prirodom</a:t>
            </a:r>
          </a:p>
          <a:p>
            <a:pPr algn="l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hr-HR" sz="4800" dirty="0" smtClean="0">
                <a:solidFill>
                  <a:schemeClr val="tx1"/>
                </a:solidFill>
              </a:rPr>
              <a:t> </a:t>
            </a:r>
          </a:p>
          <a:p>
            <a:pPr algn="l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hr-HR" sz="4800" b="1" dirty="0" smtClean="0">
                <a:solidFill>
                  <a:schemeClr val="tx1"/>
                </a:solidFill>
              </a:rPr>
              <a:t> Oblici rada: </a:t>
            </a:r>
            <a:r>
              <a:rPr lang="hr-HR" sz="4800" dirty="0" smtClean="0">
                <a:solidFill>
                  <a:schemeClr val="tx1"/>
                </a:solidFill>
              </a:rPr>
              <a:t>frontalni, individualni, rad u skupini</a:t>
            </a:r>
          </a:p>
          <a:p>
            <a:pPr algn="l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hr-HR" sz="4800" b="1" dirty="0" smtClean="0">
                <a:solidFill>
                  <a:schemeClr val="tx1"/>
                </a:solidFill>
              </a:rPr>
              <a:t> </a:t>
            </a:r>
            <a:endParaRPr lang="hr-HR" sz="4800" dirty="0" smtClean="0">
              <a:solidFill>
                <a:schemeClr val="tx1"/>
              </a:solidFill>
            </a:endParaRPr>
          </a:p>
          <a:p>
            <a:pPr algn="l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hr-HR" sz="4800" b="1" dirty="0" smtClean="0">
                <a:solidFill>
                  <a:schemeClr val="tx1"/>
                </a:solidFill>
              </a:rPr>
              <a:t> Izvori i nastavna sredstva: </a:t>
            </a:r>
            <a:r>
              <a:rPr lang="hr-HR" sz="4800" dirty="0" smtClean="0">
                <a:solidFill>
                  <a:schemeClr val="tx1"/>
                </a:solidFill>
              </a:rPr>
              <a:t>neposredna stvarnost</a:t>
            </a:r>
            <a:r>
              <a:rPr lang="hr-HR" sz="4800" b="1" dirty="0" smtClean="0">
                <a:solidFill>
                  <a:schemeClr val="tx1"/>
                </a:solidFill>
              </a:rPr>
              <a:t>, </a:t>
            </a:r>
            <a:r>
              <a:rPr lang="hr-HR" sz="4800" dirty="0" smtClean="0">
                <a:solidFill>
                  <a:schemeClr val="tx1"/>
                </a:solidFill>
              </a:rPr>
              <a:t>udžbenik </a:t>
            </a:r>
            <a:r>
              <a:rPr lang="hr-HR" sz="4800" i="1" dirty="0" smtClean="0">
                <a:solidFill>
                  <a:schemeClr val="tx1"/>
                </a:solidFill>
              </a:rPr>
              <a:t>Korak u svijet 4</a:t>
            </a:r>
            <a:r>
              <a:rPr lang="hr-HR" sz="4800" dirty="0" smtClean="0">
                <a:solidFill>
                  <a:schemeClr val="tx1"/>
                </a:solidFill>
              </a:rPr>
              <a:t>, radna bilježnica </a:t>
            </a:r>
            <a:r>
              <a:rPr lang="hr-HR" sz="4800" i="1" dirty="0" smtClean="0">
                <a:solidFill>
                  <a:schemeClr val="tx1"/>
                </a:solidFill>
              </a:rPr>
              <a:t>Korak u svijet 4</a:t>
            </a:r>
            <a:r>
              <a:rPr lang="hr-HR" sz="4800" dirty="0" smtClean="0">
                <a:solidFill>
                  <a:schemeClr val="tx1"/>
                </a:solidFill>
              </a:rPr>
              <a:t>, plakatni papir, flomasteri u boji</a:t>
            </a:r>
          </a:p>
          <a:p>
            <a:pPr algn="l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hr-HR" sz="4800" dirty="0" smtClean="0">
                <a:solidFill>
                  <a:schemeClr val="tx1"/>
                </a:solidFill>
              </a:rPr>
              <a:t> </a:t>
            </a:r>
          </a:p>
          <a:p>
            <a:pPr algn="l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hr-HR" sz="4800" b="1" dirty="0" smtClean="0">
                <a:solidFill>
                  <a:schemeClr val="tx1"/>
                </a:solidFill>
              </a:rPr>
              <a:t> Korelacija: </a:t>
            </a:r>
            <a:endParaRPr lang="hr-HR" sz="4800" dirty="0" smtClean="0">
              <a:solidFill>
                <a:schemeClr val="tx1"/>
              </a:solidFill>
            </a:endParaRPr>
          </a:p>
          <a:p>
            <a:pPr algn="l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hr-HR" sz="4800" b="1" dirty="0" smtClean="0">
                <a:solidFill>
                  <a:schemeClr val="tx1"/>
                </a:solidFill>
              </a:rPr>
              <a:t>Hrvatski jezik</a:t>
            </a:r>
            <a:r>
              <a:rPr lang="hr-HR" sz="4800" dirty="0" smtClean="0">
                <a:solidFill>
                  <a:schemeClr val="tx1"/>
                </a:solidFill>
              </a:rPr>
              <a:t>: jezično izražavanje, opisivanje</a:t>
            </a:r>
          </a:p>
          <a:p>
            <a:pPr algn="l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hr-HR" sz="4800" b="1" dirty="0" smtClean="0">
                <a:solidFill>
                  <a:schemeClr val="tx1"/>
                </a:solidFill>
              </a:rPr>
              <a:t>Likovna kultura</a:t>
            </a:r>
            <a:r>
              <a:rPr lang="hr-HR" sz="4800" dirty="0" smtClean="0">
                <a:solidFill>
                  <a:schemeClr val="tx1"/>
                </a:solidFill>
              </a:rPr>
              <a:t>: akromatski tonovi boja</a:t>
            </a:r>
          </a:p>
          <a:p>
            <a:pPr algn="l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hr-HR" sz="4800" dirty="0" smtClean="0">
              <a:solidFill>
                <a:schemeClr val="tx1"/>
              </a:solidFill>
            </a:endParaRPr>
          </a:p>
          <a:p>
            <a:pPr algn="l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hr-HR" sz="4800" b="1" dirty="0" smtClean="0">
                <a:solidFill>
                  <a:schemeClr val="tx1"/>
                </a:solidFill>
              </a:rPr>
              <a:t>PRILOG :  </a:t>
            </a:r>
            <a:r>
              <a:rPr lang="hr-HR" sz="4800" dirty="0" smtClean="0">
                <a:solidFill>
                  <a:schemeClr val="tx1"/>
                </a:solidFill>
              </a:rPr>
              <a:t>priprema i pravila igre </a:t>
            </a:r>
            <a:r>
              <a:rPr lang="hr-HR" sz="4800" i="1" dirty="0" smtClean="0">
                <a:solidFill>
                  <a:schemeClr val="tx1"/>
                </a:solidFill>
              </a:rPr>
              <a:t>Pogodi pojam </a:t>
            </a:r>
            <a:r>
              <a:rPr lang="hr-HR" sz="4800" dirty="0" smtClean="0">
                <a:solidFill>
                  <a:schemeClr val="tx1"/>
                </a:solidFill>
              </a:rPr>
              <a:t>te tehničke upute za igru  (u bilješkama)</a:t>
            </a:r>
            <a:endParaRPr lang="hr-HR" sz="4800" b="1" i="1" dirty="0" smtClean="0">
              <a:solidFill>
                <a:schemeClr val="tx1"/>
              </a:solidFill>
            </a:endParaRPr>
          </a:p>
          <a:p>
            <a:pPr algn="l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hr-HR" sz="4800" dirty="0" smtClean="0">
              <a:solidFill>
                <a:schemeClr val="tx1"/>
              </a:solidFill>
            </a:endParaRPr>
          </a:p>
          <a:p>
            <a:pPr algn="l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hr-HR" sz="4800" dirty="0" smtClean="0">
              <a:solidFill>
                <a:schemeClr val="tx1"/>
              </a:solidFill>
            </a:endParaRPr>
          </a:p>
          <a:p>
            <a:pPr algn="l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hr-HR" sz="4800" dirty="0" smtClean="0">
              <a:solidFill>
                <a:schemeClr val="tx1"/>
              </a:solidFill>
            </a:endParaRPr>
          </a:p>
          <a:p>
            <a:pPr algn="l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hr-HR" dirty="0" smtClean="0">
                <a:solidFill>
                  <a:schemeClr val="tx1"/>
                </a:solidFill>
              </a:rPr>
              <a:t> </a:t>
            </a:r>
          </a:p>
          <a:p>
            <a:pPr algn="l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hr-HR" dirty="0" smtClean="0">
                <a:solidFill>
                  <a:schemeClr val="tx1"/>
                </a:solidFill>
              </a:rPr>
              <a:t> </a:t>
            </a:r>
          </a:p>
          <a:p>
            <a:pPr algn="l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hr-HR" dirty="0" smtClean="0">
                <a:solidFill>
                  <a:schemeClr val="tx1"/>
                </a:solidFill>
              </a:rPr>
              <a:t> </a:t>
            </a:r>
          </a:p>
          <a:p>
            <a:pPr algn="l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1665</TotalTime>
  <Words>299</Words>
  <Application>Microsoft Office PowerPoint</Application>
  <PresentationFormat>Prikaz na zaslonu (4:3)</PresentationFormat>
  <Paragraphs>298</Paragraphs>
  <Slides>5</Slides>
  <Notes>4</Notes>
  <HiddenSlides>0</HiddenSlides>
  <MMClips>0</MMClips>
  <ScaleCrop>false</ScaleCrop>
  <HeadingPairs>
    <vt:vector size="6" baseType="variant">
      <vt:variant>
        <vt:lpstr>Korišteni fontovi</vt:lpstr>
      </vt:variant>
      <vt:variant>
        <vt:i4>2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5</vt:i4>
      </vt:variant>
    </vt:vector>
  </HeadingPairs>
  <TitlesOfParts>
    <vt:vector size="8" baseType="lpstr">
      <vt:lpstr>Calibri</vt:lpstr>
      <vt:lpstr>Arial</vt:lpstr>
      <vt:lpstr>Office tema</vt:lpstr>
      <vt:lpstr>ZRAK</vt:lpstr>
      <vt:lpstr>Igra:   Pogodi zadani pojam </vt:lpstr>
      <vt:lpstr>PowerPointova prezentacija</vt:lpstr>
      <vt:lpstr>PowerPointova prezentacija</vt:lpstr>
      <vt:lpstr>     Nastavna jedinica:  ZRAK – UVJET ŽIVOTA                                                                                                               redni broj sata: 74. Učiteljica: Mirjana Grubišić   </vt:lpstr>
    </vt:vector>
  </TitlesOfParts>
  <Company>Deftones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Slajd 1</dc:title>
  <dc:creator>Višnja</dc:creator>
  <cp:lastModifiedBy>Višnja</cp:lastModifiedBy>
  <cp:revision>96</cp:revision>
  <dcterms:created xsi:type="dcterms:W3CDTF">2011-08-03T12:20:38Z</dcterms:created>
  <dcterms:modified xsi:type="dcterms:W3CDTF">2015-04-06T17:19:47Z</dcterms:modified>
</cp:coreProperties>
</file>