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1" r:id="rId6"/>
    <p:sldId id="262" r:id="rId7"/>
    <p:sldId id="276" r:id="rId8"/>
    <p:sldId id="264" r:id="rId9"/>
    <p:sldId id="265" r:id="rId10"/>
    <p:sldId id="270" r:id="rId11"/>
    <p:sldId id="267" r:id="rId12"/>
    <p:sldId id="271" r:id="rId13"/>
    <p:sldId id="272" r:id="rId14"/>
    <p:sldId id="275" r:id="rId15"/>
    <p:sldId id="274" r:id="rId16"/>
    <p:sldId id="269" r:id="rId17"/>
    <p:sldId id="277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0" autoAdjust="0"/>
    <p:restoredTop sz="94660"/>
  </p:normalViewPr>
  <p:slideViewPr>
    <p:cSldViewPr>
      <p:cViewPr varScale="1">
        <p:scale>
          <a:sx n="88" d="100"/>
          <a:sy n="88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1C399-597E-4B77-94E7-65153C363847}" type="datetimeFigureOut">
              <a:rPr lang="sr-Latn-CS" smtClean="0"/>
              <a:pPr/>
              <a:t>25.10.2009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D8239-EE7C-4066-B23B-F33E3A9A74EE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D8239-EE7C-4066-B23B-F33E3A9A74EE}" type="slidenum">
              <a:rPr lang="hr-HR" smtClean="0"/>
              <a:pPr/>
              <a:t>14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jeni pravokutni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jeni pravokutni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slov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0" name="Podnaslov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19" name="Rezervirano mjesto datum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91702F-ED57-473B-85FD-4E7D7001703B}" type="datetimeFigureOut">
              <a:rPr lang="sr-Latn-CS" smtClean="0"/>
              <a:pPr/>
              <a:t>25.10.2009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11" name="Rezervirano mjesto broja slajd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1C84C-2D48-4ED8-87D9-D2BF2D980B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91702F-ED57-473B-85FD-4E7D7001703B}" type="datetimeFigureOut">
              <a:rPr lang="sr-Latn-CS" smtClean="0"/>
              <a:pPr/>
              <a:t>25.10.2009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1C84C-2D48-4ED8-87D9-D2BF2D980B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91702F-ED57-473B-85FD-4E7D7001703B}" type="datetimeFigureOut">
              <a:rPr lang="sr-Latn-CS" smtClean="0"/>
              <a:pPr/>
              <a:t>25.10.2009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1C84C-2D48-4ED8-87D9-D2BF2D980B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91702F-ED57-473B-85FD-4E7D7001703B}" type="datetimeFigureOut">
              <a:rPr lang="sr-Latn-CS" smtClean="0"/>
              <a:pPr/>
              <a:t>25.10.2009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1C84C-2D48-4ED8-87D9-D2BF2D980B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jeni pravokutni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jeni pravokutni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91702F-ED57-473B-85FD-4E7D7001703B}" type="datetimeFigureOut">
              <a:rPr lang="sr-Latn-CS" smtClean="0"/>
              <a:pPr/>
              <a:t>25.10.2009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1C84C-2D48-4ED8-87D9-D2BF2D980B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91702F-ED57-473B-85FD-4E7D7001703B}" type="datetimeFigureOut">
              <a:rPr lang="sr-Latn-CS" smtClean="0"/>
              <a:pPr/>
              <a:t>25.10.2009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1C84C-2D48-4ED8-87D9-D2BF2D980B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91702F-ED57-473B-85FD-4E7D7001703B}" type="datetimeFigureOut">
              <a:rPr lang="sr-Latn-CS" smtClean="0"/>
              <a:pPr/>
              <a:t>25.10.2009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1C84C-2D48-4ED8-87D9-D2BF2D980B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91702F-ED57-473B-85FD-4E7D7001703B}" type="datetimeFigureOut">
              <a:rPr lang="sr-Latn-CS" smtClean="0"/>
              <a:pPr/>
              <a:t>25.10.2009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1C84C-2D48-4ED8-87D9-D2BF2D980B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jeni pravokutni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91702F-ED57-473B-85FD-4E7D7001703B}" type="datetimeFigureOut">
              <a:rPr lang="sr-Latn-CS" smtClean="0"/>
              <a:pPr/>
              <a:t>25.10.2009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1C84C-2D48-4ED8-87D9-D2BF2D980B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91702F-ED57-473B-85FD-4E7D7001703B}" type="datetimeFigureOut">
              <a:rPr lang="sr-Latn-CS" smtClean="0"/>
              <a:pPr/>
              <a:t>25.10.2009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1C84C-2D48-4ED8-87D9-D2BF2D980B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jeni pravokutni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avokutnik s jednim zaobljenim kuto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91702F-ED57-473B-85FD-4E7D7001703B}" type="datetimeFigureOut">
              <a:rPr lang="sr-Latn-CS" smtClean="0"/>
              <a:pPr/>
              <a:t>25.10.2009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1C84C-2D48-4ED8-87D9-D2BF2D980B8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jeni pravokutni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jeni pravokutni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Rezervirano mjesto naslova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5" name="Rezervirano mjesto datum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F91702F-ED57-473B-85FD-4E7D7001703B}" type="datetimeFigureOut">
              <a:rPr lang="sr-Latn-CS" smtClean="0"/>
              <a:pPr/>
              <a:t>25.10.2009</a:t>
            </a:fld>
            <a:endParaRPr lang="hr-HR"/>
          </a:p>
        </p:txBody>
      </p:sp>
      <p:sp>
        <p:nvSpPr>
          <p:cNvPr id="18" name="Rezervirano mjesto podnožj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B61C84C-2D48-4ED8-87D9-D2BF2D980B87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22376" y="285728"/>
            <a:ext cx="7993028" cy="3363278"/>
          </a:xfrm>
        </p:spPr>
        <p:txBody>
          <a:bodyPr>
            <a:normAutofit/>
          </a:bodyPr>
          <a:lstStyle/>
          <a:p>
            <a:pPr algn="ctr"/>
            <a:r>
              <a:rPr lang="hr-HR" b="0" dirty="0" smtClean="0">
                <a:solidFill>
                  <a:schemeClr val="tx1"/>
                </a:solidFill>
              </a:rPr>
              <a:t>I .  RODITELJSKI SASTANAK </a:t>
            </a:r>
            <a:br>
              <a:rPr lang="hr-HR" b="0" dirty="0" smtClean="0">
                <a:solidFill>
                  <a:schemeClr val="tx1"/>
                </a:solidFill>
              </a:rPr>
            </a:br>
            <a:r>
              <a:rPr lang="hr-HR" b="0" dirty="0" err="1" smtClean="0">
                <a:solidFill>
                  <a:schemeClr val="tx1"/>
                </a:solidFill>
              </a:rPr>
              <a:t>IV.razred</a:t>
            </a:r>
            <a:r>
              <a:rPr lang="hr-HR" b="0" dirty="0" smtClean="0">
                <a:solidFill>
                  <a:schemeClr val="tx1"/>
                </a:solidFill>
              </a:rPr>
              <a:t> </a:t>
            </a:r>
            <a:br>
              <a:rPr lang="hr-HR" b="0" dirty="0" smtClean="0">
                <a:solidFill>
                  <a:schemeClr val="tx1"/>
                </a:solidFill>
              </a:rPr>
            </a:br>
            <a:r>
              <a:rPr lang="hr-HR" b="0" dirty="0" err="1" smtClean="0">
                <a:solidFill>
                  <a:schemeClr val="tx1"/>
                </a:solidFill>
              </a:rPr>
              <a:t>šk</a:t>
            </a:r>
            <a:r>
              <a:rPr lang="hr-HR" b="0" dirty="0" smtClean="0">
                <a:solidFill>
                  <a:schemeClr val="tx1"/>
                </a:solidFill>
              </a:rPr>
              <a:t>./god  2009. /2010.</a:t>
            </a:r>
            <a:endParaRPr lang="hr-HR" b="0" dirty="0">
              <a:solidFill>
                <a:schemeClr val="tx1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2051" name="Picture 3" descr="C:\Documents and Settings\Korisnik\Local Settings\Temporary Internet Files\Content.IE5\KWKQXCN0\MPj0438465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643314"/>
            <a:ext cx="8286808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RODITELJI/ UČITELJI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785786" y="785794"/>
            <a:ext cx="7572428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/>
              <a:t>Roditelji i  učitelji su najutjecajniji modeli svojoj djeci. Po njima djeca uče različite socijalne uloge i vještine  te   razvijaju svoje samopouzdanje. To znači da ukoliko niste tolerantni, marljivi, srdačni, miroljubivi i </a:t>
            </a:r>
            <a:r>
              <a:rPr lang="hr-HR" sz="2800" dirty="0" err="1" smtClean="0"/>
              <a:t>sl</a:t>
            </a:r>
            <a:r>
              <a:rPr lang="hr-HR" sz="2800" dirty="0" smtClean="0"/>
              <a:t>., ne očekujte to ni od vlastite djece/ učenika.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857224" y="785794"/>
            <a:ext cx="7358114" cy="954107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hr-HR" sz="2800" b="1" dirty="0" smtClean="0"/>
              <a:t>Zašto ih  još  podučavati socijalnim vještinama?</a:t>
            </a:r>
            <a:endParaRPr lang="hr-HR" sz="2800" b="1" dirty="0"/>
          </a:p>
        </p:txBody>
      </p:sp>
      <p:sp>
        <p:nvSpPr>
          <p:cNvPr id="3" name="TekstniOkvir 2"/>
          <p:cNvSpPr txBox="1"/>
          <p:nvPr/>
        </p:nvSpPr>
        <p:spPr>
          <a:xfrm>
            <a:off x="357158" y="2000240"/>
            <a:ext cx="81439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 smtClean="0"/>
          </a:p>
          <a:p>
            <a:endParaRPr lang="hr-HR" dirty="0"/>
          </a:p>
          <a:p>
            <a:r>
              <a:rPr lang="hr-HR" sz="3600" dirty="0" smtClean="0"/>
              <a:t>Svoja najveća zadovoljstva  djeca doživljaju u odnosu s vršnjacima.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Kako ih  poučiti ?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642919"/>
            <a:ext cx="8143932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Kako bi djecu poučili socijalnim vještinama, nije im dovoljno samo pričati o tome kako moraju biti ljubazna, velikodušna i </a:t>
            </a:r>
            <a:r>
              <a:rPr kumimoji="0" lang="hr-H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sl</a:t>
            </a:r>
            <a:r>
              <a:rPr kumimoji="0" lang="hr-H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2800" dirty="0" smtClean="0">
                <a:latin typeface="Verdana" pitchFamily="34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hr-H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reba osmisliti i  situacije u kojima ih djeca mogu učiti i usvojiti.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2800" dirty="0" smtClean="0">
              <a:latin typeface="Verdana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Također im nije dovoljno samo govoriti o tome što se ne smije i što ne rade dobro, već je izrazito važno reći im kada nešto naprave dobro. </a:t>
            </a:r>
            <a:endParaRPr kumimoji="0" lang="hr-H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1 . RAZVIJANJE SOCIJALNIH VJEŠTINA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57158" y="714357"/>
            <a:ext cx="835824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hr-H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   Pri poučavanju djece dobro je</a:t>
            </a:r>
            <a:r>
              <a:rPr kumimoji="0" lang="hr-H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hr-H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pozitivno potkrijepiti (=</a:t>
            </a:r>
            <a:r>
              <a:rPr kumimoji="0" lang="hr-H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pohvaliti, nagraditi, dati pozitivnu pažnju</a:t>
            </a:r>
            <a:r>
              <a:rPr kumimoji="0" lang="hr-HR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hr-H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ponašanja</a:t>
            </a:r>
            <a:r>
              <a:rPr kumimoji="0" lang="hr-HR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hr-H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za koje želimo da ga dijete zadrži ili razvije, a prekinuti i ignorirati ono koje želimo</a:t>
            </a:r>
            <a:r>
              <a:rPr kumimoji="0" lang="hr-HR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hr-H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ukloniti iz dječjeg repertoara ponašanja</a:t>
            </a:r>
            <a:r>
              <a:rPr kumimoji="0" lang="hr-H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514350" marR="0" lvl="0" indent="-5143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hr-H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hr-H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Izrazito je važno verbalno potkrijepiti dijete svaki put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hr-H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   kada pokazuje socijalne vještine. </a:t>
            </a:r>
            <a:endParaRPr kumimoji="0" lang="hr-H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0" y="428604"/>
            <a:ext cx="9144000" cy="138499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r-HR" sz="2800" b="1" dirty="0" smtClean="0"/>
              <a:t>Što  možemo  učiniti  kako bismo pomogli  djetetu da razvije dobre socijalne vještine  i  kako  održati  dobre  odnose s vršnjacima.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357158" y="2214554"/>
            <a:ext cx="878684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hr-HR" sz="2800" dirty="0" smtClean="0"/>
              <a:t>Omogućiti  djetetu  da se druži  s  vršnjacima.</a:t>
            </a:r>
          </a:p>
          <a:p>
            <a:pPr>
              <a:buFont typeface="Wingdings" pitchFamily="2" charset="2"/>
              <a:buChar char="Ø"/>
            </a:pPr>
            <a:r>
              <a:rPr lang="hr-HR" sz="2800" dirty="0" smtClean="0"/>
              <a:t>Igrati  se   djetetom  kao  da ste mu vršnjak.</a:t>
            </a:r>
          </a:p>
          <a:p>
            <a:pPr>
              <a:buFont typeface="Wingdings" pitchFamily="2" charset="2"/>
              <a:buChar char="Ø"/>
            </a:pPr>
            <a:r>
              <a:rPr lang="hr-HR" sz="2800" dirty="0" smtClean="0"/>
              <a:t>Razgovarati  s djecom o  prijateljima.</a:t>
            </a:r>
          </a:p>
          <a:p>
            <a:pPr>
              <a:buFont typeface="Wingdings" pitchFamily="2" charset="2"/>
              <a:buChar char="Ø"/>
            </a:pPr>
            <a:r>
              <a:rPr lang="hr-HR" sz="2800" dirty="0" smtClean="0"/>
              <a:t>Poticati  pozitivna rješenja  problema .</a:t>
            </a:r>
          </a:p>
          <a:p>
            <a:pPr>
              <a:buFont typeface="Wingdings" pitchFamily="2" charset="2"/>
              <a:buChar char="Ø"/>
            </a:pPr>
            <a:r>
              <a:rPr lang="hr-HR" sz="2800" dirty="0" smtClean="0"/>
              <a:t>Ne uplitati   se u odnose s vršnjacima ,</a:t>
            </a:r>
          </a:p>
          <a:p>
            <a:r>
              <a:rPr lang="hr-HR" sz="2800" dirty="0"/>
              <a:t> </a:t>
            </a:r>
            <a:r>
              <a:rPr lang="hr-HR" sz="2800" dirty="0" smtClean="0"/>
              <a:t> ako to nije neophodno.</a:t>
            </a:r>
          </a:p>
          <a:p>
            <a:pPr>
              <a:buFont typeface="Wingdings" pitchFamily="2" charset="2"/>
              <a:buChar char="Ø"/>
            </a:pPr>
            <a:r>
              <a:rPr lang="hr-HR" sz="2800" dirty="0" smtClean="0"/>
              <a:t>Ne tražiti uvijek opravdanja  za  svoje dijete.</a:t>
            </a:r>
          </a:p>
          <a:p>
            <a:pPr>
              <a:buFont typeface="Wingdings" pitchFamily="2" charset="2"/>
              <a:buChar char="Ø"/>
            </a:pPr>
            <a:endParaRPr lang="hr-HR" sz="2800" dirty="0" smtClean="0"/>
          </a:p>
          <a:p>
            <a:r>
              <a:rPr lang="hr-HR" sz="2800" b="1" dirty="0" smtClean="0"/>
              <a:t>3. RAZVIJANJE SOCIJALNIH VJEŠTINA</a:t>
            </a:r>
          </a:p>
          <a:p>
            <a:endParaRPr lang="hr-HR" sz="2800" dirty="0" smtClean="0"/>
          </a:p>
          <a:p>
            <a:pPr>
              <a:buFont typeface="Wingdings" pitchFamily="2" charset="2"/>
              <a:buChar char="Ø"/>
            </a:pPr>
            <a:endParaRPr lang="hr-H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2920" y="714356"/>
            <a:ext cx="8183880" cy="4786346"/>
          </a:xfrm>
        </p:spPr>
        <p:txBody>
          <a:bodyPr>
            <a:normAutofit/>
          </a:bodyPr>
          <a:lstStyle/>
          <a:p>
            <a:pPr lvl="0"/>
            <a:r>
              <a:rPr lang="hr-HR" dirty="0" smtClean="0">
                <a:solidFill>
                  <a:schemeClr val="tx1"/>
                </a:solidFill>
              </a:rPr>
              <a:t>Važno je odgajati dijete toplo i </a:t>
            </a:r>
            <a:r>
              <a:rPr lang="hr-HR" dirty="0" err="1" smtClean="0">
                <a:solidFill>
                  <a:schemeClr val="tx1"/>
                </a:solidFill>
              </a:rPr>
              <a:t>podržavajuće</a:t>
            </a:r>
            <a:r>
              <a:rPr lang="hr-HR" dirty="0" smtClean="0">
                <a:solidFill>
                  <a:schemeClr val="tx1"/>
                </a:solidFill>
              </a:rPr>
              <a:t>, te uvijek imati u rukavu neko iznenađenje za trenutke kada je dijete ponašanjem koje želite razviti stvarno zaslužilo pozitivno potkrepljenje. </a:t>
            </a:r>
            <a:endParaRPr lang="hr-H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22376" y="642918"/>
            <a:ext cx="7772400" cy="2071702"/>
          </a:xfrm>
        </p:spPr>
        <p:txBody>
          <a:bodyPr>
            <a:noAutofit/>
          </a:bodyPr>
          <a:lstStyle/>
          <a:p>
            <a:pPr algn="l"/>
            <a:r>
              <a:rPr lang="hr-HR" sz="3600" dirty="0" smtClean="0">
                <a:solidFill>
                  <a:schemeClr val="tx1"/>
                </a:solidFill>
              </a:rPr>
              <a:t>Promislite!</a:t>
            </a:r>
            <a:br>
              <a:rPr lang="hr-HR" sz="3600" dirty="0" smtClean="0">
                <a:solidFill>
                  <a:schemeClr val="tx1"/>
                </a:solidFill>
              </a:rPr>
            </a:br>
            <a:r>
              <a:rPr lang="hr-HR" sz="3600" dirty="0" smtClean="0">
                <a:solidFill>
                  <a:schemeClr val="tx1"/>
                </a:solidFill>
              </a:rPr>
              <a:t>Koju socijalnu  vještinu</a:t>
            </a:r>
            <a:br>
              <a:rPr lang="hr-HR" sz="3600" dirty="0" smtClean="0">
                <a:solidFill>
                  <a:schemeClr val="tx1"/>
                </a:solidFill>
              </a:rPr>
            </a:br>
            <a:r>
              <a:rPr lang="hr-HR" sz="3600" dirty="0" smtClean="0">
                <a:solidFill>
                  <a:schemeClr val="tx1"/>
                </a:solidFill>
              </a:rPr>
              <a:t> moje dijete  nije usvojilo  ,  a  šteti mu? </a:t>
            </a:r>
            <a:endParaRPr lang="hr-HR" sz="3600" dirty="0">
              <a:solidFill>
                <a:schemeClr val="tx1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387174"/>
          </a:xfrm>
        </p:spPr>
        <p:txBody>
          <a:bodyPr>
            <a:noAutofit/>
          </a:bodyPr>
          <a:lstStyle/>
          <a:p>
            <a:pPr algn="l"/>
            <a:r>
              <a:rPr lang="hr-HR" sz="4800" b="1" dirty="0" smtClean="0"/>
              <a:t>KLJUČ        -planirati - ostvariti  - provoditi  - biti dosljedan</a:t>
            </a:r>
            <a:endParaRPr lang="hr-HR" sz="4800" b="1" dirty="0"/>
          </a:p>
        </p:txBody>
      </p:sp>
      <p:pic>
        <p:nvPicPr>
          <p:cNvPr id="1026" name="Picture 2" descr="C:\Documents and Settings\Korisnik\Local Settings\Temporary Internet Files\Content.IE5\C31IJC8R\MCj0438253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3429000"/>
            <a:ext cx="1000132" cy="928694"/>
          </a:xfrm>
          <a:prstGeom prst="rect">
            <a:avLst/>
          </a:prstGeom>
          <a:noFill/>
        </p:spPr>
      </p:pic>
      <p:pic>
        <p:nvPicPr>
          <p:cNvPr id="1027" name="Picture 3" descr="C:\Documents and Settings\Korisnik\Local Settings\Temporary Internet Files\Content.IE5\KWKQXCN0\MCj0438000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357166"/>
            <a:ext cx="1500197" cy="1000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1428728" y="1571612"/>
            <a:ext cx="64294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Literatura:</a:t>
            </a:r>
          </a:p>
          <a:p>
            <a:r>
              <a:rPr lang="hr-HR" dirty="0" smtClean="0"/>
              <a:t>Kate Burke  Walsh  : Stvaranje razreda  usmjerenog na dijete</a:t>
            </a:r>
          </a:p>
          <a:p>
            <a:endParaRPr lang="hr-HR" dirty="0" smtClean="0"/>
          </a:p>
          <a:p>
            <a:r>
              <a:rPr lang="hr-HR" dirty="0" smtClean="0"/>
              <a:t>Dubravka  Miljković Majda  Rijavec:  Bolje biti  vjetar nego list</a:t>
            </a:r>
          </a:p>
          <a:p>
            <a:endParaRPr lang="hr-HR" dirty="0" smtClean="0"/>
          </a:p>
          <a:p>
            <a:r>
              <a:rPr lang="hr-HR" smtClean="0"/>
              <a:t>Sastanak  pripremila:Alda </a:t>
            </a:r>
            <a:r>
              <a:rPr lang="hr-HR" dirty="0" err="1" smtClean="0"/>
              <a:t>Šlender</a:t>
            </a:r>
            <a:r>
              <a:rPr lang="hr-HR" dirty="0" smtClean="0"/>
              <a:t> , OŠ Supetar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DESETOGODIŠNJAK U RAZREDU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672794"/>
          </a:xfrm>
          <a:solidFill>
            <a:srgbClr val="CC99FF"/>
          </a:solidFill>
        </p:spPr>
        <p:txBody>
          <a:bodyPr>
            <a:noAutofit/>
          </a:bodyPr>
          <a:lstStyle/>
          <a:p>
            <a:pPr algn="ctr"/>
            <a:r>
              <a:rPr lang="hr-HR" sz="4000" b="1" dirty="0" smtClean="0">
                <a:solidFill>
                  <a:schemeClr val="tx1"/>
                </a:solidFill>
              </a:rPr>
              <a:t>Razvojni  obrasci  desetogodišnjaka</a:t>
            </a:r>
            <a:endParaRPr lang="hr-HR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Vid  i  fina motorika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Verdana" pitchFamily="34" charset="0"/>
              <a:buChar char="•"/>
            </a:pPr>
            <a:r>
              <a:rPr lang="hr-HR" dirty="0" smtClean="0"/>
              <a:t>Veća  motorička sigurnost .</a:t>
            </a:r>
          </a:p>
          <a:p>
            <a:pPr>
              <a:buClr>
                <a:schemeClr val="tx1"/>
              </a:buClr>
              <a:buFont typeface="Verdana" pitchFamily="34" charset="0"/>
              <a:buChar char="•"/>
            </a:pPr>
            <a:r>
              <a:rPr lang="hr-HR" dirty="0" smtClean="0"/>
              <a:t>Rukopis potpuno razvijen . Često drži  prečvrsto olovku.</a:t>
            </a:r>
          </a:p>
          <a:p>
            <a:pPr>
              <a:buClr>
                <a:schemeClr val="tx1"/>
              </a:buClr>
              <a:buFont typeface="Verdana" pitchFamily="34" charset="0"/>
              <a:buChar char="•"/>
            </a:pPr>
            <a:r>
              <a:rPr lang="hr-HR" dirty="0" smtClean="0"/>
              <a:t>Može  brzo  i  točno  prepisivati s  ploče i  stvoriti izvrsne pismene  radove.</a:t>
            </a:r>
          </a:p>
          <a:p>
            <a:pPr>
              <a:buClr>
                <a:schemeClr val="tx1"/>
              </a:buClr>
              <a:buFont typeface="Verdana" pitchFamily="34" charset="0"/>
              <a:buChar char="•"/>
            </a:pPr>
            <a:r>
              <a:rPr lang="hr-HR" dirty="0" smtClean="0"/>
              <a:t>Spretan u baratanju  različitim oruđima  koji zahtijevaju  finu motoriku.</a:t>
            </a:r>
          </a:p>
          <a:p>
            <a:pPr>
              <a:buFont typeface="Wingdings" pitchFamily="2" charset="2"/>
              <a:buChar char="§"/>
            </a:pPr>
            <a:endParaRPr lang="hr-HR" dirty="0"/>
          </a:p>
        </p:txBody>
      </p:sp>
      <p:pic>
        <p:nvPicPr>
          <p:cNvPr id="4" name="Picture 2" descr="C:\Documents and Settings\Korisnik\Local Settings\Temporary Internet Files\Content.IE5\3LYA2AZZ\MCj0438189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4000504"/>
            <a:ext cx="1749425" cy="1860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Tjelesni razvoj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chemeClr val="tx1"/>
              </a:buClr>
              <a:buFont typeface="Verdana" pitchFamily="34" charset="0"/>
              <a:buChar char="•"/>
            </a:pPr>
            <a:r>
              <a:rPr lang="hr-HR" dirty="0" smtClean="0"/>
              <a:t>Napreže se do krajnjih  granica. Voli se  natjecati   s drugima ili  sam sa  sobom.</a:t>
            </a:r>
          </a:p>
          <a:p>
            <a:pPr>
              <a:buClr>
                <a:schemeClr val="tx1"/>
              </a:buClr>
              <a:buFont typeface="Verdana" pitchFamily="34" charset="0"/>
              <a:buChar char="•"/>
            </a:pPr>
            <a:r>
              <a:rPr lang="hr-HR" dirty="0" smtClean="0"/>
              <a:t>Tjelesna kontrola mu je problem kao i  upoznavanje vlastitih  granica.</a:t>
            </a:r>
          </a:p>
          <a:p>
            <a:pPr>
              <a:buClr>
                <a:schemeClr val="tx1"/>
              </a:buClr>
              <a:buFont typeface="Verdana" pitchFamily="34" charset="0"/>
              <a:buChar char="•"/>
            </a:pPr>
            <a:r>
              <a:rPr lang="hr-HR" dirty="0" smtClean="0"/>
              <a:t>Razvoj velikih  mišića.</a:t>
            </a:r>
          </a:p>
          <a:p>
            <a:pPr>
              <a:buClr>
                <a:schemeClr val="tx1"/>
              </a:buClr>
              <a:buFont typeface="Verdana" pitchFamily="34" charset="0"/>
              <a:buChar char="•"/>
            </a:pPr>
            <a:r>
              <a:rPr lang="hr-HR" dirty="0" smtClean="0"/>
              <a:t>Potrebna mu  je aktivnost na zraku i  tjelesno naprezanje.</a:t>
            </a:r>
          </a:p>
          <a:p>
            <a:pPr>
              <a:buClr>
                <a:schemeClr val="tx1"/>
              </a:buClr>
              <a:buNone/>
            </a:pPr>
            <a:endParaRPr lang="hr-HR" dirty="0" smtClean="0"/>
          </a:p>
          <a:p>
            <a:pPr>
              <a:buClr>
                <a:schemeClr val="tx1"/>
              </a:buClr>
              <a:buFont typeface="Verdana" pitchFamily="34" charset="0"/>
              <a:buChar char="•"/>
            </a:pPr>
            <a:r>
              <a:rPr lang="hr-HR" dirty="0" smtClean="0"/>
              <a:t>Često  se tuže na  bolove ,  često ozljede , od kojih  su  neke  stvarne , a  neke  pretjerivanje.</a:t>
            </a:r>
          </a:p>
          <a:p>
            <a:pPr>
              <a:buFont typeface="Wingdings" pitchFamily="2" charset="2"/>
              <a:buChar char="§"/>
            </a:pPr>
            <a:endParaRPr lang="hr-HR" dirty="0" smtClean="0"/>
          </a:p>
          <a:p>
            <a:endParaRPr lang="hr-HR" dirty="0"/>
          </a:p>
        </p:txBody>
      </p:sp>
      <p:pic>
        <p:nvPicPr>
          <p:cNvPr id="3077" name="Picture 5" descr="C:\Documents and Settings\Korisnik\Local Settings\Temporary Internet Files\Content.IE5\3LYA2AZZ\MCj0440693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3857628"/>
            <a:ext cx="1643074" cy="22574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Kognitivni  razvoj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113358"/>
          </a:xfrm>
        </p:spPr>
        <p:txBody>
          <a:bodyPr>
            <a:normAutofit fontScale="25000" lnSpcReduction="20000"/>
          </a:bodyPr>
          <a:lstStyle/>
          <a:p>
            <a:pPr>
              <a:buClr>
                <a:schemeClr val="tx1"/>
              </a:buClr>
              <a:buFont typeface="Verdana" pitchFamily="34" charset="0"/>
              <a:buChar char="•"/>
            </a:pPr>
            <a:endParaRPr lang="hr-HR" dirty="0" smtClean="0"/>
          </a:p>
          <a:p>
            <a:pPr>
              <a:buClr>
                <a:schemeClr val="tx1"/>
              </a:buClr>
              <a:buFont typeface="Verdana" pitchFamily="34" charset="0"/>
              <a:buChar char="•"/>
            </a:pPr>
            <a:endParaRPr lang="hr-HR" dirty="0" smtClean="0"/>
          </a:p>
          <a:p>
            <a:pPr>
              <a:buClr>
                <a:schemeClr val="tx1"/>
              </a:buClr>
              <a:buFont typeface="Verdana" pitchFamily="34" charset="0"/>
              <a:buChar char="•"/>
            </a:pPr>
            <a:r>
              <a:rPr lang="hr-HR" sz="9600" dirty="0" smtClean="0"/>
              <a:t>Voli raditi u grupama; raspravlja i  diskutira.</a:t>
            </a:r>
          </a:p>
          <a:p>
            <a:pPr>
              <a:buClr>
                <a:schemeClr val="tx1"/>
              </a:buClr>
              <a:buNone/>
            </a:pPr>
            <a:endParaRPr lang="hr-HR" sz="9600" dirty="0" smtClean="0"/>
          </a:p>
          <a:p>
            <a:pPr>
              <a:buClr>
                <a:schemeClr val="tx1"/>
              </a:buClr>
              <a:buFont typeface="Verdana" pitchFamily="34" charset="0"/>
              <a:buChar char="•"/>
            </a:pPr>
            <a:r>
              <a:rPr lang="hr-HR" sz="9600" dirty="0" smtClean="0"/>
              <a:t>Čita da bi  učio , a  ne uči čitanje.</a:t>
            </a:r>
          </a:p>
          <a:p>
            <a:pPr>
              <a:buClr>
                <a:schemeClr val="tx1"/>
              </a:buClr>
              <a:buFont typeface="Verdana" pitchFamily="34" charset="0"/>
              <a:buChar char="•"/>
            </a:pPr>
            <a:endParaRPr lang="hr-HR" sz="9600" dirty="0" smtClean="0"/>
          </a:p>
          <a:p>
            <a:pPr>
              <a:buClr>
                <a:schemeClr val="tx1"/>
              </a:buClr>
              <a:buFont typeface="Verdana" pitchFamily="34" charset="0"/>
              <a:buChar char="•"/>
            </a:pPr>
            <a:r>
              <a:rPr lang="hr-HR" sz="9600" dirty="0" smtClean="0"/>
              <a:t>Sposoban  je  za dobru  </a:t>
            </a:r>
            <a:r>
              <a:rPr lang="hr-HR" sz="9600" dirty="0" err="1" smtClean="0"/>
              <a:t>koncetraciju</a:t>
            </a:r>
            <a:r>
              <a:rPr lang="hr-HR" sz="9600" dirty="0" smtClean="0"/>
              <a:t> , ali  često  mijenja interese. Savjesniji u obavljanju domaćih zadaća.</a:t>
            </a:r>
          </a:p>
          <a:p>
            <a:pPr>
              <a:buClr>
                <a:schemeClr val="tx1"/>
              </a:buClr>
              <a:buFont typeface="Verdana" pitchFamily="34" charset="0"/>
              <a:buChar char="•"/>
            </a:pPr>
            <a:r>
              <a:rPr lang="hr-HR" sz="9600" dirty="0" smtClean="0"/>
              <a:t>Dobar  je rješavač  problema. Aktivno prima znanja.</a:t>
            </a:r>
          </a:p>
          <a:p>
            <a:pPr>
              <a:buClr>
                <a:schemeClr val="tx1"/>
              </a:buClr>
              <a:buFont typeface="Verdana" pitchFamily="34" charset="0"/>
              <a:buChar char="•"/>
            </a:pPr>
            <a:r>
              <a:rPr lang="hr-HR" sz="9600" dirty="0" smtClean="0"/>
              <a:t>Povećava mu  se sposobnost  apstraktnog  mišljenja i konkretne organizacijske  vještine.</a:t>
            </a:r>
          </a:p>
          <a:p>
            <a:pPr>
              <a:buClr>
                <a:schemeClr val="tx1"/>
              </a:buClr>
              <a:buNone/>
            </a:pPr>
            <a:endParaRPr lang="hr-HR" sz="9600" dirty="0" smtClean="0"/>
          </a:p>
          <a:p>
            <a:pPr>
              <a:buClr>
                <a:schemeClr val="tx1"/>
              </a:buClr>
              <a:buFont typeface="Verdana" pitchFamily="34" charset="0"/>
              <a:buChar char="•"/>
            </a:pPr>
            <a:r>
              <a:rPr lang="hr-HR" sz="9600" dirty="0" smtClean="0"/>
              <a:t>Voli pravila i logiku. Produktivne metode učenja su zbirke i projekti u prirodi i društvu.</a:t>
            </a:r>
          </a:p>
          <a:p>
            <a:pPr>
              <a:buFont typeface="Wingdings" pitchFamily="2" charset="2"/>
              <a:buChar char="§"/>
            </a:pPr>
            <a:endParaRPr lang="hr-HR" sz="9600" dirty="0" smtClean="0"/>
          </a:p>
          <a:p>
            <a:endParaRPr lang="hr-HR" sz="5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Socijalno ponašanje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Font typeface="Verdana" pitchFamily="34" charset="0"/>
              <a:buChar char="•"/>
            </a:pPr>
            <a:endParaRPr lang="hr-HR" dirty="0" smtClean="0"/>
          </a:p>
          <a:p>
            <a:pPr>
              <a:buFont typeface="Wingdings" pitchFamily="2" charset="2"/>
              <a:buChar char="§"/>
            </a:pPr>
            <a:endParaRPr lang="hr-HR" dirty="0" smtClean="0"/>
          </a:p>
          <a:p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642910" y="1166843"/>
            <a:ext cx="750099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400" dirty="0" smtClean="0"/>
              <a:t>Uspješne su mu grupne suradničke aktivnosti;  razred je složan  , učenje  je suradničko .</a:t>
            </a:r>
          </a:p>
          <a:p>
            <a:endParaRPr lang="hr-HR" sz="2400" dirty="0" smtClean="0"/>
          </a:p>
          <a:p>
            <a:pPr>
              <a:buFont typeface="Arial" pitchFamily="34" charset="0"/>
              <a:buChar char="•"/>
            </a:pPr>
            <a:r>
              <a:rPr lang="hr-HR" sz="2400" dirty="0" smtClean="0"/>
              <a:t>Važna  su pitanja prijateljstva i pravednosti ;počinju  se stvarati  klape;vrlo ozbiljno shvaća natjecanja.</a:t>
            </a:r>
          </a:p>
          <a:p>
            <a:endParaRPr lang="hr-HR" sz="2400" dirty="0" smtClean="0"/>
          </a:p>
          <a:p>
            <a:pPr>
              <a:buFont typeface="Arial" pitchFamily="34" charset="0"/>
              <a:buChar char="•"/>
            </a:pPr>
            <a:r>
              <a:rPr lang="hr-HR" sz="2400" dirty="0" smtClean="0"/>
              <a:t> Općenito je sretan i prilagodljiv. Voli sudjelovati u projektima korisnim  za zajednicu.</a:t>
            </a:r>
          </a:p>
          <a:p>
            <a:endParaRPr lang="hr-HR" sz="2400" dirty="0" smtClean="0"/>
          </a:p>
          <a:p>
            <a:pPr>
              <a:buFont typeface="Arial" pitchFamily="34" charset="0"/>
              <a:buChar char="•"/>
            </a:pPr>
            <a:r>
              <a:rPr lang="hr-HR" sz="2400" dirty="0" smtClean="0"/>
              <a:t>Voli biti </a:t>
            </a:r>
            <a:r>
              <a:rPr lang="hr-HR" sz="2400" dirty="0" err="1" smtClean="0"/>
              <a:t>primjećen</a:t>
            </a:r>
            <a:r>
              <a:rPr lang="hr-HR" sz="2400" dirty="0" smtClean="0"/>
              <a:t> i nagrađen za trud.</a:t>
            </a:r>
          </a:p>
          <a:p>
            <a:endParaRPr lang="hr-HR" sz="2400" dirty="0" smtClean="0"/>
          </a:p>
          <a:p>
            <a:endParaRPr lang="hr-HR" dirty="0" smtClean="0"/>
          </a:p>
          <a:p>
            <a:pPr>
              <a:buFont typeface="Arial" pitchFamily="34" charset="0"/>
              <a:buChar char="•"/>
            </a:pPr>
            <a:endParaRPr lang="hr-HR" dirty="0" smtClean="0"/>
          </a:p>
        </p:txBody>
      </p:sp>
      <p:pic>
        <p:nvPicPr>
          <p:cNvPr id="1026" name="Picture 2" descr="246_happy_classroom_of_school_childr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3929066"/>
            <a:ext cx="1857388" cy="235745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Socijalno ponašanje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Font typeface="Verdana" pitchFamily="34" charset="0"/>
              <a:buChar char="•"/>
            </a:pPr>
            <a:endParaRPr lang="hr-HR" dirty="0" smtClean="0"/>
          </a:p>
          <a:p>
            <a:pPr>
              <a:buFont typeface="Wingdings" pitchFamily="2" charset="2"/>
              <a:buChar char="§"/>
            </a:pPr>
            <a:endParaRPr lang="hr-HR" dirty="0" smtClean="0"/>
          </a:p>
          <a:p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642910" y="1166843"/>
            <a:ext cx="75009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</a:pPr>
            <a:endParaRPr lang="hr-HR" sz="2800" dirty="0" smtClean="0"/>
          </a:p>
          <a:p>
            <a:pPr>
              <a:buClr>
                <a:schemeClr val="tx1"/>
              </a:buClr>
              <a:buFont typeface="Verdana" pitchFamily="34" charset="0"/>
              <a:buChar char="•"/>
            </a:pPr>
            <a:r>
              <a:rPr lang="hr-HR" sz="2800" dirty="0" smtClean="0"/>
              <a:t>Razrješava konflikte i posreduje među  vršnjacima.</a:t>
            </a:r>
          </a:p>
          <a:p>
            <a:pPr>
              <a:buClr>
                <a:schemeClr val="tx1"/>
              </a:buClr>
              <a:buFont typeface="Verdana" pitchFamily="34" charset="0"/>
              <a:buChar char="•"/>
            </a:pPr>
            <a:r>
              <a:rPr lang="hr-HR" sz="2800" dirty="0" smtClean="0"/>
              <a:t>Poštuju  razredna pravila .</a:t>
            </a:r>
          </a:p>
          <a:p>
            <a:pPr>
              <a:buClr>
                <a:schemeClr val="tx1"/>
              </a:buClr>
              <a:buFont typeface="Verdana" pitchFamily="34" charset="0"/>
              <a:buChar char="•"/>
            </a:pPr>
            <a:r>
              <a:rPr lang="hr-HR" sz="2800" dirty="0" smtClean="0"/>
              <a:t>Nema problema, s određivanjem  granica i ograničenja.</a:t>
            </a:r>
          </a:p>
          <a:p>
            <a:pPr>
              <a:buClr>
                <a:schemeClr val="tx1"/>
              </a:buClr>
              <a:buFont typeface="Verdana" pitchFamily="34" charset="0"/>
              <a:buChar char="•"/>
            </a:pPr>
            <a:r>
              <a:rPr lang="hr-HR" sz="2800" dirty="0" smtClean="0"/>
              <a:t>Strpljivo sluša upute do kraja.</a:t>
            </a:r>
          </a:p>
          <a:p>
            <a:pPr>
              <a:buClr>
                <a:schemeClr val="tx1"/>
              </a:buClr>
              <a:buFont typeface="Verdana" pitchFamily="34" charset="0"/>
              <a:buChar char="•"/>
            </a:pPr>
            <a:r>
              <a:rPr lang="hr-HR" sz="2800" dirty="0" smtClean="0"/>
              <a:t>Nije tvrdoglav , promišlja i</a:t>
            </a:r>
          </a:p>
          <a:p>
            <a:pPr>
              <a:buClr>
                <a:schemeClr val="tx1"/>
              </a:buClr>
            </a:pPr>
            <a:r>
              <a:rPr lang="hr-HR" sz="2800" dirty="0" smtClean="0"/>
              <a:t> odustaje od loše  zamisli.</a:t>
            </a:r>
          </a:p>
          <a:p>
            <a:pPr>
              <a:buFont typeface="Wingdings" pitchFamily="2" charset="2"/>
              <a:buChar char="§"/>
            </a:pPr>
            <a:endParaRPr lang="hr-HR" dirty="0" smtClean="0"/>
          </a:p>
          <a:p>
            <a:endParaRPr lang="hr-HR" dirty="0"/>
          </a:p>
        </p:txBody>
      </p:sp>
      <p:pic>
        <p:nvPicPr>
          <p:cNvPr id="1026" name="Picture 2" descr="246_happy_classroom_of_school_childr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3929066"/>
            <a:ext cx="1857388" cy="235745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22376" y="0"/>
            <a:ext cx="8135904" cy="3429000"/>
          </a:xfrm>
        </p:spPr>
        <p:txBody>
          <a:bodyPr>
            <a:normAutofit fontScale="90000"/>
          </a:bodyPr>
          <a:lstStyle/>
          <a:p>
            <a:pPr algn="l"/>
            <a:r>
              <a:rPr lang="hr-HR" sz="4800" u="sng" dirty="0" smtClean="0">
                <a:solidFill>
                  <a:prstClr val="black"/>
                </a:solidFill>
              </a:rPr>
              <a:t/>
            </a:r>
            <a:br>
              <a:rPr lang="hr-HR" sz="4800" u="sng" dirty="0" smtClean="0">
                <a:solidFill>
                  <a:prstClr val="black"/>
                </a:solidFill>
              </a:rPr>
            </a:br>
            <a:r>
              <a:rPr lang="hr-HR" sz="4800" u="sng" dirty="0" smtClean="0">
                <a:solidFill>
                  <a:prstClr val="black"/>
                </a:solidFill>
              </a:rPr>
              <a:t/>
            </a:r>
            <a:br>
              <a:rPr lang="hr-HR" sz="4800" u="sng" dirty="0" smtClean="0">
                <a:solidFill>
                  <a:prstClr val="black"/>
                </a:solidFill>
              </a:rPr>
            </a:br>
            <a:r>
              <a:rPr lang="hr-HR" sz="4800" u="sng" dirty="0" smtClean="0">
                <a:solidFill>
                  <a:prstClr val="black"/>
                </a:solidFill>
              </a:rPr>
              <a:t/>
            </a:r>
            <a:br>
              <a:rPr lang="hr-HR" sz="4800" u="sng" dirty="0" smtClean="0">
                <a:solidFill>
                  <a:prstClr val="black"/>
                </a:solidFill>
              </a:rPr>
            </a:br>
            <a:r>
              <a:rPr lang="hr-HR" sz="4800" u="sng" dirty="0" smtClean="0">
                <a:solidFill>
                  <a:prstClr val="black"/>
                </a:solidFill>
              </a:rPr>
              <a:t/>
            </a:r>
            <a:br>
              <a:rPr lang="hr-HR" sz="4800" u="sng" dirty="0" smtClean="0">
                <a:solidFill>
                  <a:prstClr val="black"/>
                </a:solidFill>
              </a:rPr>
            </a:br>
            <a:r>
              <a:rPr lang="hr-HR" sz="4800" u="sng" dirty="0" smtClean="0">
                <a:solidFill>
                  <a:prstClr val="black"/>
                </a:solidFill>
              </a:rPr>
              <a:t/>
            </a:r>
            <a:br>
              <a:rPr lang="hr-HR" sz="4800" u="sng" dirty="0" smtClean="0">
                <a:solidFill>
                  <a:prstClr val="black"/>
                </a:solidFill>
              </a:rPr>
            </a:br>
            <a:r>
              <a:rPr lang="hr-HR" sz="4800" u="sng" dirty="0" smtClean="0">
                <a:solidFill>
                  <a:prstClr val="black"/>
                </a:solidFill>
              </a:rPr>
              <a:t/>
            </a:r>
            <a:br>
              <a:rPr lang="hr-HR" sz="4800" u="sng" dirty="0" smtClean="0">
                <a:solidFill>
                  <a:prstClr val="black"/>
                </a:solidFill>
              </a:rPr>
            </a:br>
            <a:r>
              <a:rPr lang="hr-HR" sz="4800" u="sng" dirty="0" smtClean="0">
                <a:solidFill>
                  <a:prstClr val="black"/>
                </a:solidFill>
              </a:rPr>
              <a:t/>
            </a:r>
            <a:br>
              <a:rPr lang="hr-HR" sz="4800" u="sng" dirty="0" smtClean="0">
                <a:solidFill>
                  <a:prstClr val="black"/>
                </a:solidFill>
              </a:rPr>
            </a:br>
            <a:r>
              <a:rPr lang="hr-HR" sz="4800" u="sng" dirty="0" smtClean="0">
                <a:solidFill>
                  <a:prstClr val="black"/>
                </a:solidFill>
              </a:rPr>
              <a:t>Socijalne vještine  na kojima  trebamo  raditi -  učitelj / roditelj.</a:t>
            </a:r>
            <a:r>
              <a:rPr lang="hr-HR" sz="4800" u="sng" dirty="0" smtClean="0"/>
              <a:t/>
            </a:r>
            <a:br>
              <a:rPr lang="hr-HR" sz="4800" u="sng" dirty="0" smtClean="0"/>
            </a:b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887240"/>
          </a:xfrm>
        </p:spPr>
        <p:txBody>
          <a:bodyPr>
            <a:normAutofit fontScale="25000" lnSpcReduction="20000"/>
          </a:bodyPr>
          <a:lstStyle/>
          <a:p>
            <a:pPr lvl="0" algn="l">
              <a:buFont typeface="Wingdings" pitchFamily="2" charset="2"/>
              <a:buChar char="v"/>
            </a:pPr>
            <a:r>
              <a:rPr lang="hr-HR" sz="9600" dirty="0" smtClean="0">
                <a:solidFill>
                  <a:schemeClr val="tx1"/>
                </a:solidFill>
              </a:rPr>
              <a:t>Nošenje s vlastitom ljutnjom . Samokontrola  </a:t>
            </a:r>
          </a:p>
          <a:p>
            <a:pPr lvl="0" algn="l"/>
            <a:r>
              <a:rPr lang="hr-HR" sz="9600" dirty="0" smtClean="0">
                <a:solidFill>
                  <a:schemeClr val="tx1"/>
                </a:solidFill>
              </a:rPr>
              <a:t>  u neugodnim situacijama.   </a:t>
            </a:r>
          </a:p>
          <a:p>
            <a:pPr lvl="0" algn="l"/>
            <a:endParaRPr lang="hr-HR" sz="9600" dirty="0" smtClean="0">
              <a:solidFill>
                <a:schemeClr val="tx1"/>
              </a:solidFill>
            </a:endParaRPr>
          </a:p>
          <a:p>
            <a:pPr lvl="0" algn="l">
              <a:buFont typeface="Wingdings" pitchFamily="2" charset="2"/>
              <a:buChar char="v"/>
            </a:pPr>
            <a:r>
              <a:rPr lang="hr-HR" sz="9600" dirty="0" smtClean="0">
                <a:solidFill>
                  <a:schemeClr val="tx1"/>
                </a:solidFill>
              </a:rPr>
              <a:t>Poštivanje pravila . </a:t>
            </a:r>
          </a:p>
          <a:p>
            <a:pPr lvl="0" algn="l">
              <a:buFont typeface="Wingdings" pitchFamily="2" charset="2"/>
              <a:buChar char="v"/>
            </a:pPr>
            <a:r>
              <a:rPr lang="hr-HR" sz="9600" dirty="0" smtClean="0">
                <a:solidFill>
                  <a:schemeClr val="tx1"/>
                </a:solidFill>
              </a:rPr>
              <a:t>Riješiti  sukob na prikladan  način .</a:t>
            </a:r>
          </a:p>
          <a:p>
            <a:pPr lvl="0" algn="l"/>
            <a:endParaRPr lang="hr-HR" sz="96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hr-HR" sz="9600" dirty="0" smtClean="0">
                <a:solidFill>
                  <a:schemeClr val="tx1"/>
                </a:solidFill>
              </a:rPr>
              <a:t>   </a:t>
            </a:r>
            <a:r>
              <a:rPr lang="hr-HR" sz="9600" b="1" dirty="0" smtClean="0">
                <a:solidFill>
                  <a:schemeClr val="tx1"/>
                </a:solidFill>
              </a:rPr>
              <a:t>Strpljivo  slušati i slijediti upute </a:t>
            </a:r>
          </a:p>
          <a:p>
            <a:pPr algn="l"/>
            <a:r>
              <a:rPr lang="hr-HR" sz="9600" b="1" dirty="0" smtClean="0">
                <a:solidFill>
                  <a:schemeClr val="tx1"/>
                </a:solidFill>
              </a:rPr>
              <a:t> / roditelja, odraslih , učiteljice  /</a:t>
            </a:r>
          </a:p>
          <a:p>
            <a:pPr algn="l"/>
            <a:endParaRPr lang="hr-H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428596" y="928670"/>
            <a:ext cx="792961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  <a:p>
            <a:r>
              <a:rPr lang="hr-HR" sz="2800" b="1" dirty="0" smtClean="0"/>
              <a:t>Dragi  roditelji  nemojte  zaboraviti  !</a:t>
            </a:r>
          </a:p>
          <a:p>
            <a:endParaRPr lang="hr-HR" dirty="0"/>
          </a:p>
          <a:p>
            <a:r>
              <a:rPr lang="hr-HR" sz="2800" dirty="0" smtClean="0"/>
              <a:t>Uz   intelektualne  sposobnosti    vašeg djeteta   te njegove mogućnosti </a:t>
            </a:r>
            <a:r>
              <a:rPr lang="hr-HR" sz="2800" dirty="0" err="1" smtClean="0"/>
              <a:t>koncetracije</a:t>
            </a:r>
            <a:r>
              <a:rPr lang="hr-HR" sz="2800" dirty="0" smtClean="0"/>
              <a:t>    , socijalne  vještine  su  veliki preduvjet  za uspješno savladavanje  nastavnih  sadržaja.</a:t>
            </a:r>
          </a:p>
          <a:p>
            <a:endParaRPr lang="hr-HR" sz="2800" dirty="0"/>
          </a:p>
        </p:txBody>
      </p:sp>
      <p:sp>
        <p:nvSpPr>
          <p:cNvPr id="4" name="TekstniOkvir 3"/>
          <p:cNvSpPr txBox="1"/>
          <p:nvPr/>
        </p:nvSpPr>
        <p:spPr>
          <a:xfrm>
            <a:off x="714348" y="5786454"/>
            <a:ext cx="7500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 smtClean="0"/>
              <a:t>Socijalne vještine -  uspjeh u školi </a:t>
            </a:r>
            <a:endParaRPr lang="hr-H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Prilagođeno 4">
      <a:dk1>
        <a:sysClr val="windowText" lastClr="000000"/>
      </a:dk1>
      <a:lt1>
        <a:srgbClr val="F7DCDC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224</TotalTime>
  <Words>665</Words>
  <Application>Microsoft Office PowerPoint</Application>
  <PresentationFormat>Prikaz na zaslonu (4:3)</PresentationFormat>
  <Paragraphs>96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18" baseType="lpstr">
      <vt:lpstr>Aspekt</vt:lpstr>
      <vt:lpstr>I .  RODITELJSKI SASTANAK  IV.razred  šk./god  2009. /2010.</vt:lpstr>
      <vt:lpstr>DESETOGODIŠNJAK U RAZREDU</vt:lpstr>
      <vt:lpstr>Vid  i  fina motorika</vt:lpstr>
      <vt:lpstr>Tjelesni razvoj</vt:lpstr>
      <vt:lpstr>Kognitivni  razvoj</vt:lpstr>
      <vt:lpstr>Socijalno ponašanje</vt:lpstr>
      <vt:lpstr>Socijalno ponašanje</vt:lpstr>
      <vt:lpstr>       Socijalne vještine  na kojima  trebamo  raditi -  učitelj / roditelj. </vt:lpstr>
      <vt:lpstr>Slajd 9</vt:lpstr>
      <vt:lpstr>RODITELJI/ UČITELJI</vt:lpstr>
      <vt:lpstr>Slajd 11</vt:lpstr>
      <vt:lpstr>Kako ih  poučiti ?</vt:lpstr>
      <vt:lpstr>1 . RAZVIJANJE SOCIJALNIH VJEŠTINA</vt:lpstr>
      <vt:lpstr>Slajd 14</vt:lpstr>
      <vt:lpstr>Važno je odgajati dijete toplo i podržavajuće, te uvijek imati u rukavu neko iznenađenje za trenutke kada je dijete ponašanjem koje želite razviti stvarno zaslužilo pozitivno potkrepljenje. </vt:lpstr>
      <vt:lpstr>Promislite! Koju socijalnu  vještinu  moje dijete  nije usvojilo  ,  a  šteti mu? </vt:lpstr>
      <vt:lpstr>Slajd 17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.  RODITELJSKI SASTANAK  IV.razred  šk./god  2009. /2010.</dc:title>
  <dc:creator>Alda</dc:creator>
  <cp:lastModifiedBy>Alda</cp:lastModifiedBy>
  <cp:revision>27</cp:revision>
  <dcterms:created xsi:type="dcterms:W3CDTF">2009-10-20T18:08:06Z</dcterms:created>
  <dcterms:modified xsi:type="dcterms:W3CDTF">2009-10-25T22:33:03Z</dcterms:modified>
</cp:coreProperties>
</file>