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CA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27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123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26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512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pPr lvl="0"/>
            <a:r>
              <a:rPr lang="hr-HR" altLang="sr-Latn-RS" noProof="0" smtClean="0"/>
              <a:t>Kliknite da biste uredili stil naslova matrice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hr-HR" altLang="sr-Latn-RS" noProof="0" smtClean="0"/>
              <a:t>Kliknite da biste uredili stil podnaslova matrice</a:t>
            </a: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57DC5AC-F2B5-4667-8375-25ACF87D4E27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7BF39F-705D-4DA6-85E0-43556E64FD94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750200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4C7427-335A-4A27-BB8A-DDB3C93DAA48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115315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363A15-2021-4DF8-B1D3-88121E58B9FD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357157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55F216-2E9E-45CD-A051-6B70F6C1033D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916716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85DFF0-FED7-4384-A118-D58C101708D6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033628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37DAD-BADE-44BC-A80D-B5E076D3C25D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478451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9CBB3A-6186-4355-970C-868F9858FA8D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470507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AD0E92-9087-488F-93EA-8AA87BF0D7B7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92519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CC2D0-D8B5-40F2-BA2C-8BCB9AF58A33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343329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9274C9-AC46-42B1-975A-89DEC3CBE673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26991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4099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>
                <a:gd name="T0" fmla="*/ 0 w 29"/>
                <a:gd name="T1" fmla="*/ 1416 h 1416"/>
                <a:gd name="T2" fmla="*/ 29 w 29"/>
                <a:gd name="T3" fmla="*/ 1416 h 1416"/>
                <a:gd name="T4" fmla="*/ 28 w 29"/>
                <a:gd name="T5" fmla="*/ 24 h 1416"/>
                <a:gd name="T6" fmla="*/ 0 w 29"/>
                <a:gd name="T7" fmla="*/ 0 h 1416"/>
                <a:gd name="T8" fmla="*/ 0 w 29"/>
                <a:gd name="T9" fmla="*/ 1416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hr-HR" altLang="sr-Latn-RS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hr-HR" altLang="sr-Latn-R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C3B379C5-C5DF-4A57-96D0-EC43CAE40CB5}" type="slidenum">
              <a:rPr lang="hr-HR" altLang="sr-Latn-RS"/>
              <a:pPr/>
              <a:t>‹#›</a:t>
            </a:fld>
            <a:endParaRPr lang="hr-HR" altLang="sr-Latn-RS"/>
          </a:p>
        </p:txBody>
      </p:sp>
      <p:sp>
        <p:nvSpPr>
          <p:cNvPr id="4110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Kliknite da biste uredili stil naslova matrice</a:t>
            </a:r>
          </a:p>
        </p:txBody>
      </p:sp>
      <p:sp>
        <p:nvSpPr>
          <p:cNvPr id="4111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Kliknite da biste uredili stilove teksta matrice</a:t>
            </a:r>
          </a:p>
          <a:p>
            <a:pPr lvl="1"/>
            <a:r>
              <a:rPr lang="hr-HR" altLang="sr-Latn-RS" smtClean="0"/>
              <a:t>Druga razina</a:t>
            </a:r>
          </a:p>
          <a:p>
            <a:pPr lvl="2"/>
            <a:r>
              <a:rPr lang="hr-HR" altLang="sr-Latn-RS" smtClean="0"/>
              <a:t>Treća razina</a:t>
            </a:r>
          </a:p>
          <a:p>
            <a:pPr lvl="3"/>
            <a:r>
              <a:rPr lang="hr-HR" altLang="sr-Latn-RS" smtClean="0"/>
              <a:t>Četvrta razina</a:t>
            </a:r>
          </a:p>
          <a:p>
            <a:pPr lvl="4"/>
            <a:r>
              <a:rPr lang="hr-HR" altLang="sr-Latn-RS" smtClean="0"/>
              <a:t>Peta razina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692150"/>
            <a:ext cx="7772400" cy="3744913"/>
          </a:xfrm>
        </p:spPr>
        <p:txBody>
          <a:bodyPr/>
          <a:lstStyle/>
          <a:p>
            <a:r>
              <a:rPr lang="hr-HR" altLang="sr-Latn-RS" sz="4800" b="0">
                <a:solidFill>
                  <a:schemeClr val="folHlink"/>
                </a:solidFill>
              </a:rPr>
              <a:t>Koliko županija ima RH?</a:t>
            </a:r>
            <a:br>
              <a:rPr lang="hr-HR" altLang="sr-Latn-RS" sz="4800" b="0">
                <a:solidFill>
                  <a:schemeClr val="folHlink"/>
                </a:solidFill>
              </a:rPr>
            </a:br>
            <a:r>
              <a:rPr lang="hr-HR" altLang="sr-Latn-RS" sz="4800" b="0">
                <a:solidFill>
                  <a:schemeClr val="folHlink"/>
                </a:solidFill>
              </a:rPr>
              <a:t>a) 19</a:t>
            </a:r>
            <a:br>
              <a:rPr lang="hr-HR" altLang="sr-Latn-RS" sz="4800" b="0">
                <a:solidFill>
                  <a:schemeClr val="folHlink"/>
                </a:solidFill>
              </a:rPr>
            </a:br>
            <a:r>
              <a:rPr lang="hr-HR" altLang="sr-Latn-RS" sz="4800" b="0">
                <a:solidFill>
                  <a:schemeClr val="folHlink"/>
                </a:solidFill>
              </a:rPr>
              <a:t>b) 21</a:t>
            </a:r>
            <a:br>
              <a:rPr lang="hr-HR" altLang="sr-Latn-RS" sz="4800" b="0">
                <a:solidFill>
                  <a:schemeClr val="folHlink"/>
                </a:solidFill>
              </a:rPr>
            </a:br>
            <a:r>
              <a:rPr lang="hr-HR" altLang="sr-Latn-RS" sz="4800" b="0">
                <a:solidFill>
                  <a:schemeClr val="folHlink"/>
                </a:solidFill>
              </a:rPr>
              <a:t>c) 22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4797425"/>
            <a:ext cx="6781800" cy="1295400"/>
          </a:xfrm>
        </p:spPr>
        <p:txBody>
          <a:bodyPr/>
          <a:lstStyle/>
          <a:p>
            <a:r>
              <a:rPr lang="hr-HR" altLang="sr-Latn-RS" sz="4000"/>
              <a:t>b) 21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4121150"/>
          </a:xfrm>
        </p:spPr>
        <p:txBody>
          <a:bodyPr/>
          <a:lstStyle/>
          <a:p>
            <a:r>
              <a:rPr lang="hr-HR" altLang="sr-Latn-RS"/>
              <a:t>Što simbolizira mač na grbu naše županije ?</a:t>
            </a:r>
            <a:br>
              <a:rPr lang="hr-HR" altLang="sr-Latn-RS"/>
            </a:br>
            <a:r>
              <a:rPr lang="hr-HR" altLang="sr-Latn-RS"/>
              <a:t>a) </a:t>
            </a:r>
            <a:r>
              <a:rPr lang="hr-HR" altLang="sr-Latn-RS" sz="4000"/>
              <a:t>odlučnost da se branimo</a:t>
            </a:r>
            <a:br>
              <a:rPr lang="hr-HR" altLang="sr-Latn-RS" sz="4000"/>
            </a:br>
            <a:r>
              <a:rPr lang="hr-HR" altLang="sr-Latn-RS" sz="4000"/>
              <a:t>b) borbenost</a:t>
            </a:r>
            <a:br>
              <a:rPr lang="hr-HR" altLang="sr-Latn-RS" sz="4000"/>
            </a:br>
            <a:r>
              <a:rPr lang="hr-HR" altLang="sr-Latn-RS" sz="4000"/>
              <a:t>c) bitku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5084763"/>
            <a:ext cx="8007350" cy="10112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r-HR" altLang="sr-Latn-RS"/>
              <a:t>A) odlučnost da se branimo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3760788"/>
          </a:xfrm>
        </p:spPr>
        <p:txBody>
          <a:bodyPr/>
          <a:lstStyle/>
          <a:p>
            <a:r>
              <a:rPr lang="hr-HR" altLang="sr-Latn-RS" sz="4000"/>
              <a:t>Što određuje vremenska obilježja našeg zavičaja?</a:t>
            </a:r>
            <a:br>
              <a:rPr lang="hr-HR" altLang="sr-Latn-RS" sz="4000"/>
            </a:br>
            <a:r>
              <a:rPr lang="hr-HR" altLang="sr-Latn-RS" sz="4000"/>
              <a:t>a) padaline, vjetrovi, </a:t>
            </a:r>
            <a:br>
              <a:rPr lang="hr-HR" altLang="sr-Latn-RS" sz="4000"/>
            </a:br>
            <a:r>
              <a:rPr lang="hr-HR" altLang="sr-Latn-RS" sz="4000"/>
              <a:t>    temperatura</a:t>
            </a:r>
            <a:br>
              <a:rPr lang="hr-HR" altLang="sr-Latn-RS" sz="4000"/>
            </a:br>
            <a:r>
              <a:rPr lang="hr-HR" altLang="sr-Latn-RS" sz="4000"/>
              <a:t>b) padaline, vjetrovi, rijeke</a:t>
            </a:r>
            <a:br>
              <a:rPr lang="hr-HR" altLang="sr-Latn-RS" sz="4000"/>
            </a:br>
            <a:r>
              <a:rPr lang="hr-HR" altLang="sr-Latn-RS" sz="4000"/>
              <a:t>c) vjetrovi, rijeke, šume</a:t>
            </a:r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4941888"/>
            <a:ext cx="8007350" cy="115411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r-HR" altLang="sr-Latn-RS"/>
              <a:t>A) padaline, vjetrovi, temperatura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3976688"/>
          </a:xfrm>
        </p:spPr>
        <p:txBody>
          <a:bodyPr/>
          <a:lstStyle/>
          <a:p>
            <a:r>
              <a:rPr lang="hr-HR" altLang="sr-Latn-RS"/>
              <a:t>Kakva je klima ?</a:t>
            </a:r>
            <a:br>
              <a:rPr lang="hr-HR" altLang="sr-Latn-RS"/>
            </a:br>
            <a:r>
              <a:rPr lang="hr-HR" altLang="sr-Latn-RS"/>
              <a:t>a) umjereno-kontinentalna</a:t>
            </a:r>
            <a:br>
              <a:rPr lang="hr-HR" altLang="sr-Latn-RS"/>
            </a:br>
            <a:r>
              <a:rPr lang="hr-HR" altLang="sr-Latn-RS"/>
              <a:t>b) oštra</a:t>
            </a:r>
            <a:br>
              <a:rPr lang="hr-HR" altLang="sr-Latn-RS"/>
            </a:br>
            <a:r>
              <a:rPr lang="hr-HR" altLang="sr-Latn-RS"/>
              <a:t>c) mediteranska</a:t>
            </a:r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4797425"/>
            <a:ext cx="8007350" cy="12985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r-HR" altLang="sr-Latn-RS"/>
              <a:t>A) umjereno - kontinentalana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3760788"/>
          </a:xfrm>
        </p:spPr>
        <p:txBody>
          <a:bodyPr/>
          <a:lstStyle/>
          <a:p>
            <a:r>
              <a:rPr lang="hr-HR" altLang="sr-Latn-RS"/>
              <a:t>Koje biljke rastu u vodi i uz vodu ?</a:t>
            </a:r>
            <a:br>
              <a:rPr lang="hr-HR" altLang="sr-Latn-RS"/>
            </a:br>
            <a:r>
              <a:rPr lang="hr-HR" altLang="sr-Latn-RS"/>
              <a:t>a) trska i lopoč</a:t>
            </a:r>
            <a:br>
              <a:rPr lang="hr-HR" altLang="sr-Latn-RS"/>
            </a:br>
            <a:r>
              <a:rPr lang="hr-HR" altLang="sr-Latn-RS"/>
              <a:t>b) stolisnik i trputac</a:t>
            </a:r>
            <a:br>
              <a:rPr lang="hr-HR" altLang="sr-Latn-RS"/>
            </a:br>
            <a:r>
              <a:rPr lang="hr-HR" altLang="sr-Latn-RS"/>
              <a:t>c) drijenak i bazga</a:t>
            </a:r>
          </a:p>
        </p:txBody>
      </p:sp>
      <p:sp>
        <p:nvSpPr>
          <p:cNvPr id="1741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4868863"/>
            <a:ext cx="8007350" cy="12271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r-HR" altLang="sr-Latn-RS"/>
              <a:t>A) trska i lopoč</a:t>
            </a:r>
          </a:p>
        </p:txBody>
      </p:sp>
      <p:pic>
        <p:nvPicPr>
          <p:cNvPr id="17412" name="Picture 4" descr="zoo0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3789363"/>
            <a:ext cx="3851275" cy="306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3689350"/>
          </a:xfrm>
        </p:spPr>
        <p:txBody>
          <a:bodyPr/>
          <a:lstStyle/>
          <a:p>
            <a:r>
              <a:rPr lang="hr-HR" altLang="sr-Latn-RS"/>
              <a:t>Što nije grmlje?</a:t>
            </a:r>
            <a:br>
              <a:rPr lang="hr-HR" altLang="sr-Latn-RS"/>
            </a:br>
            <a:r>
              <a:rPr lang="hr-HR" altLang="sr-Latn-RS"/>
              <a:t>a) kupina i bazga</a:t>
            </a:r>
            <a:br>
              <a:rPr lang="hr-HR" altLang="sr-Latn-RS"/>
            </a:br>
            <a:r>
              <a:rPr lang="hr-HR" altLang="sr-Latn-RS"/>
              <a:t>b) lijeska i drijenak</a:t>
            </a:r>
            <a:br>
              <a:rPr lang="hr-HR" altLang="sr-Latn-RS"/>
            </a:br>
            <a:r>
              <a:rPr lang="hr-HR" altLang="sr-Latn-RS"/>
              <a:t>c) breza i perunika</a:t>
            </a:r>
          </a:p>
        </p:txBody>
      </p:sp>
      <p:sp>
        <p:nvSpPr>
          <p:cNvPr id="1843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4941888"/>
            <a:ext cx="8007350" cy="115411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r-HR" altLang="sr-Latn-RS"/>
              <a:t>C) breza i perunika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4048125"/>
          </a:xfrm>
        </p:spPr>
        <p:txBody>
          <a:bodyPr/>
          <a:lstStyle/>
          <a:p>
            <a:r>
              <a:rPr lang="hr-HR" altLang="sr-Latn-RS"/>
              <a:t>Koje životinje žive na travnjacima našeg kraja?</a:t>
            </a:r>
            <a:br>
              <a:rPr lang="hr-HR" altLang="sr-Latn-RS"/>
            </a:br>
            <a:r>
              <a:rPr lang="hr-HR" altLang="sr-Latn-RS"/>
              <a:t>a) krtica i mrav</a:t>
            </a:r>
            <a:br>
              <a:rPr lang="hr-HR" altLang="sr-Latn-RS"/>
            </a:br>
            <a:r>
              <a:rPr lang="hr-HR" altLang="sr-Latn-RS"/>
              <a:t>b) lisica i vjeverica</a:t>
            </a:r>
            <a:br>
              <a:rPr lang="hr-HR" altLang="sr-Latn-RS"/>
            </a:br>
            <a:r>
              <a:rPr lang="hr-HR" altLang="sr-Latn-RS"/>
              <a:t>c) djetlić i zec</a:t>
            </a:r>
          </a:p>
        </p:txBody>
      </p:sp>
      <p:sp>
        <p:nvSpPr>
          <p:cNvPr id="1945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4941888"/>
            <a:ext cx="8007350" cy="115411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r-HR" altLang="sr-Latn-RS"/>
              <a:t>A) krtica i mrav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4264025"/>
          </a:xfrm>
        </p:spPr>
        <p:txBody>
          <a:bodyPr/>
          <a:lstStyle/>
          <a:p>
            <a:r>
              <a:rPr lang="hr-HR" altLang="sr-Latn-RS"/>
              <a:t>2. veljače obilježavamo Međunarodni dan</a:t>
            </a:r>
            <a:br>
              <a:rPr lang="hr-HR" altLang="sr-Latn-RS"/>
            </a:br>
            <a:r>
              <a:rPr lang="hr-HR" altLang="sr-Latn-RS"/>
              <a:t>a) roda</a:t>
            </a:r>
            <a:br>
              <a:rPr lang="hr-HR" altLang="sr-Latn-RS"/>
            </a:br>
            <a:r>
              <a:rPr lang="hr-HR" altLang="sr-Latn-RS"/>
              <a:t>b) zaštite močvara</a:t>
            </a:r>
            <a:br>
              <a:rPr lang="hr-HR" altLang="sr-Latn-RS"/>
            </a:br>
            <a:r>
              <a:rPr lang="hr-HR" altLang="sr-Latn-RS"/>
              <a:t>c) jabuka</a:t>
            </a:r>
          </a:p>
        </p:txBody>
      </p:sp>
      <p:sp>
        <p:nvSpPr>
          <p:cNvPr id="2048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5084763"/>
            <a:ext cx="8007350" cy="10112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r-HR" altLang="sr-Latn-RS"/>
              <a:t>B) Međunarodni dan zaštite močvara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4048125"/>
          </a:xfrm>
        </p:spPr>
        <p:txBody>
          <a:bodyPr/>
          <a:lstStyle/>
          <a:p>
            <a:r>
              <a:rPr lang="hr-HR" altLang="sr-Latn-RS" sz="4000"/>
              <a:t>Koje su ribe najčešći stanovnici voda našeg zavičaja?</a:t>
            </a:r>
            <a:br>
              <a:rPr lang="hr-HR" altLang="sr-Latn-RS" sz="4000"/>
            </a:br>
            <a:r>
              <a:rPr lang="hr-HR" altLang="sr-Latn-RS" sz="4000"/>
              <a:t>a) šaran, som i štuka</a:t>
            </a:r>
            <a:br>
              <a:rPr lang="hr-HR" altLang="sr-Latn-RS" sz="4000"/>
            </a:br>
            <a:r>
              <a:rPr lang="hr-HR" altLang="sr-Latn-RS" sz="4000"/>
              <a:t>b) pastrva, som i sardina</a:t>
            </a:r>
            <a:br>
              <a:rPr lang="hr-HR" altLang="sr-Latn-RS" sz="4000"/>
            </a:br>
            <a:r>
              <a:rPr lang="hr-HR" altLang="sr-Latn-RS" sz="4000"/>
              <a:t>c) šaran i srdela</a:t>
            </a:r>
          </a:p>
        </p:txBody>
      </p:sp>
      <p:sp>
        <p:nvSpPr>
          <p:cNvPr id="2150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5084763"/>
            <a:ext cx="8007350" cy="10112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r-HR" altLang="sr-Latn-RS"/>
              <a:t>A) šaran, som i štuka</a:t>
            </a:r>
          </a:p>
        </p:txBody>
      </p:sp>
      <p:pic>
        <p:nvPicPr>
          <p:cNvPr id="21508" name="Picture 4" descr="ribe_S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3789363"/>
            <a:ext cx="3995737" cy="281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4121150"/>
          </a:xfrm>
        </p:spPr>
        <p:txBody>
          <a:bodyPr/>
          <a:lstStyle/>
          <a:p>
            <a:r>
              <a:rPr lang="hr-HR" altLang="sr-Latn-RS"/>
              <a:t>Europsko selo roda od 1994. god. je:</a:t>
            </a:r>
            <a:br>
              <a:rPr lang="hr-HR" altLang="sr-Latn-RS"/>
            </a:br>
            <a:r>
              <a:rPr lang="hr-HR" altLang="sr-Latn-RS"/>
              <a:t>a) Jasenovac</a:t>
            </a:r>
            <a:br>
              <a:rPr lang="hr-HR" altLang="sr-Latn-RS"/>
            </a:br>
            <a:r>
              <a:rPr lang="hr-HR" altLang="sr-Latn-RS"/>
              <a:t>b) Krapje</a:t>
            </a:r>
            <a:br>
              <a:rPr lang="hr-HR" altLang="sr-Latn-RS"/>
            </a:br>
            <a:r>
              <a:rPr lang="hr-HR" altLang="sr-Latn-RS"/>
              <a:t>c) Čigoč</a:t>
            </a:r>
          </a:p>
        </p:txBody>
      </p:sp>
      <p:sp>
        <p:nvSpPr>
          <p:cNvPr id="2253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4868863"/>
            <a:ext cx="8007350" cy="12271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r-HR" altLang="sr-Latn-RS"/>
              <a:t>C) Čigoč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4121150"/>
          </a:xfrm>
        </p:spPr>
        <p:txBody>
          <a:bodyPr/>
          <a:lstStyle/>
          <a:p>
            <a:r>
              <a:rPr lang="hr-HR" altLang="sr-Latn-RS" sz="3600"/>
              <a:t>Koja se biljka raširila po neobrađenim oranicama i uzrokuje zdravstvene probleme kod ljudi ?</a:t>
            </a:r>
            <a:br>
              <a:rPr lang="hr-HR" altLang="sr-Latn-RS" sz="3600"/>
            </a:br>
            <a:r>
              <a:rPr lang="hr-HR" altLang="sr-Latn-RS" sz="3600"/>
              <a:t>a) kopriva</a:t>
            </a:r>
            <a:br>
              <a:rPr lang="hr-HR" altLang="sr-Latn-RS" sz="3600"/>
            </a:br>
            <a:r>
              <a:rPr lang="hr-HR" altLang="sr-Latn-RS" sz="3600"/>
              <a:t>b) ambrozija</a:t>
            </a:r>
            <a:br>
              <a:rPr lang="hr-HR" altLang="sr-Latn-RS" sz="3600"/>
            </a:br>
            <a:r>
              <a:rPr lang="hr-HR" altLang="sr-Latn-RS" sz="3600"/>
              <a:t>c) perunika</a:t>
            </a:r>
          </a:p>
        </p:txBody>
      </p:sp>
      <p:sp>
        <p:nvSpPr>
          <p:cNvPr id="2355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5013325"/>
            <a:ext cx="8007350" cy="10826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r-HR" altLang="sr-Latn-RS"/>
              <a:t>B) ambrozija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3328988"/>
          </a:xfrm>
        </p:spPr>
        <p:txBody>
          <a:bodyPr/>
          <a:lstStyle/>
          <a:p>
            <a:r>
              <a:rPr lang="hr-HR" altLang="sr-Latn-RS" sz="4000" b="0"/>
              <a:t>Između kojih rijeka se smjestila naša županija?</a:t>
            </a:r>
            <a:br>
              <a:rPr lang="hr-HR" altLang="sr-Latn-RS" sz="4000" b="0"/>
            </a:br>
            <a:r>
              <a:rPr lang="hr-HR" altLang="sr-Latn-RS" sz="4000" b="0"/>
              <a:t>a) Lonje,Česme,Save,Kupe</a:t>
            </a:r>
            <a:br>
              <a:rPr lang="hr-HR" altLang="sr-Latn-RS" sz="4000" b="0"/>
            </a:br>
            <a:r>
              <a:rPr lang="hr-HR" altLang="sr-Latn-RS" sz="4000" b="0"/>
              <a:t>b) Dunava, Drave,Save</a:t>
            </a:r>
            <a:br>
              <a:rPr lang="hr-HR" altLang="sr-Latn-RS" sz="4000" b="0"/>
            </a:br>
            <a:r>
              <a:rPr lang="hr-HR" altLang="sr-Latn-RS" sz="4000" b="0"/>
              <a:t>c) Save, Kupe, Drave</a:t>
            </a:r>
          </a:p>
        </p:txBody>
      </p:sp>
      <p:sp>
        <p:nvSpPr>
          <p:cNvPr id="614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27088" y="4005263"/>
            <a:ext cx="8007350" cy="2667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r-HR" altLang="sr-Latn-RS" sz="4400"/>
              <a:t>A) Lonje, Česme, Save ,Kupe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4121150"/>
          </a:xfrm>
        </p:spPr>
        <p:txBody>
          <a:bodyPr/>
          <a:lstStyle/>
          <a:p>
            <a:r>
              <a:rPr lang="hr-HR" altLang="sr-Latn-RS" sz="3200"/>
              <a:t>Gdje se nalazi Lonjsko polje ?</a:t>
            </a:r>
            <a:br>
              <a:rPr lang="hr-HR" altLang="sr-Latn-RS" sz="3200"/>
            </a:br>
            <a:r>
              <a:rPr lang="hr-HR" altLang="sr-Latn-RS" sz="3200"/>
              <a:t>a)</a:t>
            </a:r>
            <a:r>
              <a:rPr lang="hr-HR" altLang="sr-Latn-RS"/>
              <a:t> </a:t>
            </a:r>
            <a:r>
              <a:rPr lang="hr-HR" altLang="sr-Latn-RS" sz="3200"/>
              <a:t>u srednjem Posavlju od Siska do   </a:t>
            </a:r>
            <a:br>
              <a:rPr lang="hr-HR" altLang="sr-Latn-RS" sz="3200"/>
            </a:br>
            <a:r>
              <a:rPr lang="hr-HR" altLang="sr-Latn-RS" sz="3200"/>
              <a:t>    Nove Gradiške</a:t>
            </a:r>
            <a:br>
              <a:rPr lang="hr-HR" altLang="sr-Latn-RS" sz="3200"/>
            </a:br>
            <a:r>
              <a:rPr lang="hr-HR" altLang="sr-Latn-RS" sz="3200"/>
              <a:t>b)  u Moslavini oko Kutine</a:t>
            </a:r>
            <a:br>
              <a:rPr lang="hr-HR" altLang="sr-Latn-RS" sz="3200"/>
            </a:br>
            <a:r>
              <a:rPr lang="hr-HR" altLang="sr-Latn-RS" sz="3200"/>
              <a:t>c) u Posavini od Siska do Zagreba</a:t>
            </a:r>
          </a:p>
        </p:txBody>
      </p:sp>
      <p:sp>
        <p:nvSpPr>
          <p:cNvPr id="2457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4868863"/>
            <a:ext cx="8007350" cy="12271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r-HR" altLang="sr-Latn-RS"/>
              <a:t>A) U SREDNJEM POSAVLJU OD SISKA</a:t>
            </a:r>
          </a:p>
          <a:p>
            <a:pPr>
              <a:buFont typeface="Wingdings" pitchFamily="2" charset="2"/>
              <a:buNone/>
            </a:pPr>
            <a:r>
              <a:rPr lang="hr-HR" altLang="sr-Latn-RS"/>
              <a:t>    DO NOVE GRADIŠKE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build="p"/>
      <p:bldP spid="24579" grpI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3976688"/>
          </a:xfrm>
        </p:spPr>
        <p:txBody>
          <a:bodyPr/>
          <a:lstStyle/>
          <a:p>
            <a:r>
              <a:rPr lang="hr-HR" altLang="sr-Latn-RS"/>
              <a:t>Koliko mlade rode ostaju u toplim krajevima?</a:t>
            </a:r>
            <a:br>
              <a:rPr lang="hr-HR" altLang="sr-Latn-RS"/>
            </a:br>
            <a:r>
              <a:rPr lang="hr-HR" altLang="sr-Latn-RS"/>
              <a:t>a) 6 mjeseci</a:t>
            </a:r>
            <a:br>
              <a:rPr lang="hr-HR" altLang="sr-Latn-RS"/>
            </a:br>
            <a:r>
              <a:rPr lang="hr-HR" altLang="sr-Latn-RS"/>
              <a:t>b) godinu dana</a:t>
            </a:r>
            <a:br>
              <a:rPr lang="hr-HR" altLang="sr-Latn-RS"/>
            </a:br>
            <a:r>
              <a:rPr lang="hr-HR" altLang="sr-Latn-RS"/>
              <a:t>c) tri godine</a:t>
            </a:r>
          </a:p>
        </p:txBody>
      </p:sp>
      <p:sp>
        <p:nvSpPr>
          <p:cNvPr id="2560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4941888"/>
            <a:ext cx="8007350" cy="115411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r-HR" altLang="sr-Latn-RS"/>
              <a:t>c) tri godine</a:t>
            </a:r>
          </a:p>
        </p:txBody>
      </p:sp>
      <p:pic>
        <p:nvPicPr>
          <p:cNvPr id="25604" name="Picture 4" descr="bijela_ro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1989138"/>
            <a:ext cx="3924300" cy="410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4337050"/>
          </a:xfrm>
        </p:spPr>
        <p:txBody>
          <a:bodyPr/>
          <a:lstStyle/>
          <a:p>
            <a:r>
              <a:rPr lang="hr-HR" altLang="sr-Latn-RS"/>
              <a:t>Dva najonečišćenija grada u našoj županiji su:</a:t>
            </a:r>
            <a:br>
              <a:rPr lang="hr-HR" altLang="sr-Latn-RS"/>
            </a:br>
            <a:r>
              <a:rPr lang="hr-HR" altLang="sr-Latn-RS"/>
              <a:t>a) Sisak i Novska</a:t>
            </a:r>
            <a:br>
              <a:rPr lang="hr-HR" altLang="sr-Latn-RS"/>
            </a:br>
            <a:r>
              <a:rPr lang="hr-HR" altLang="sr-Latn-RS"/>
              <a:t>b) Kutina i Petrinja</a:t>
            </a:r>
            <a:br>
              <a:rPr lang="hr-HR" altLang="sr-Latn-RS"/>
            </a:br>
            <a:r>
              <a:rPr lang="hr-HR" altLang="sr-Latn-RS"/>
              <a:t>c) Sisak I Kutina</a:t>
            </a:r>
          </a:p>
        </p:txBody>
      </p:sp>
      <p:sp>
        <p:nvSpPr>
          <p:cNvPr id="2662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5157788"/>
            <a:ext cx="8007350" cy="93821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r-HR" altLang="sr-Latn-RS"/>
              <a:t>c) Sisak i Kutina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4337050"/>
          </a:xfrm>
        </p:spPr>
        <p:txBody>
          <a:bodyPr/>
          <a:lstStyle/>
          <a:p>
            <a:r>
              <a:rPr lang="hr-HR" altLang="sr-Latn-RS"/>
              <a:t>Lonjsko polje je:</a:t>
            </a:r>
            <a:br>
              <a:rPr lang="hr-HR" altLang="sr-Latn-RS"/>
            </a:br>
            <a:r>
              <a:rPr lang="hr-HR" altLang="sr-Latn-RS"/>
              <a:t>a) Park prirode</a:t>
            </a:r>
            <a:br>
              <a:rPr lang="hr-HR" altLang="sr-Latn-RS"/>
            </a:br>
            <a:r>
              <a:rPr lang="hr-HR" altLang="sr-Latn-RS"/>
              <a:t>b) Nacionalni park</a:t>
            </a:r>
            <a:br>
              <a:rPr lang="hr-HR" altLang="sr-Latn-RS"/>
            </a:br>
            <a:r>
              <a:rPr lang="hr-HR" altLang="sr-Latn-RS"/>
              <a:t>c) Rezervat prirode</a:t>
            </a:r>
          </a:p>
        </p:txBody>
      </p:sp>
      <p:sp>
        <p:nvSpPr>
          <p:cNvPr id="2765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5084763"/>
            <a:ext cx="8007350" cy="10112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r-HR" altLang="sr-Latn-RS"/>
              <a:t>a) Park prirode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4264025"/>
          </a:xfrm>
        </p:spPr>
        <p:txBody>
          <a:bodyPr/>
          <a:lstStyle/>
          <a:p>
            <a:r>
              <a:rPr lang="hr-HR" altLang="sr-Latn-RS"/>
              <a:t>Koliko je teško rodino gnijezdo?</a:t>
            </a:r>
            <a:br>
              <a:rPr lang="hr-HR" altLang="sr-Latn-RS"/>
            </a:br>
            <a:r>
              <a:rPr lang="hr-HR" altLang="sr-Latn-RS" sz="4000"/>
              <a:t>a) od 50 do 100 kg</a:t>
            </a:r>
            <a:br>
              <a:rPr lang="hr-HR" altLang="sr-Latn-RS" sz="4000"/>
            </a:br>
            <a:r>
              <a:rPr lang="hr-HR" altLang="sr-Latn-RS" sz="4000"/>
              <a:t>b) od 100 d0 200 kg</a:t>
            </a:r>
            <a:br>
              <a:rPr lang="hr-HR" altLang="sr-Latn-RS" sz="4000"/>
            </a:br>
            <a:r>
              <a:rPr lang="hr-HR" altLang="sr-Latn-RS" sz="4000"/>
              <a:t>c) više od 500 kg</a:t>
            </a:r>
          </a:p>
        </p:txBody>
      </p:sp>
      <p:sp>
        <p:nvSpPr>
          <p:cNvPr id="2867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5013325"/>
            <a:ext cx="8007350" cy="10826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r-HR" altLang="sr-Latn-RS"/>
              <a:t> c) više od 500 kg</a:t>
            </a:r>
          </a:p>
        </p:txBody>
      </p:sp>
      <p:pic>
        <p:nvPicPr>
          <p:cNvPr id="28676" name="Picture 4" descr="x211511536825123283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2708275"/>
            <a:ext cx="3132137" cy="38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4192588"/>
          </a:xfrm>
        </p:spPr>
        <p:txBody>
          <a:bodyPr/>
          <a:lstStyle/>
          <a:p>
            <a:r>
              <a:rPr lang="hr-HR" altLang="sr-Latn-RS"/>
              <a:t>Koliko dana  naizmjence mužjak i ženka rode sjede na jajima?</a:t>
            </a:r>
            <a:br>
              <a:rPr lang="hr-HR" altLang="sr-Latn-RS"/>
            </a:br>
            <a:r>
              <a:rPr lang="hr-HR" altLang="sr-Latn-RS"/>
              <a:t>a) 21 dan</a:t>
            </a:r>
            <a:br>
              <a:rPr lang="hr-HR" altLang="sr-Latn-RS"/>
            </a:br>
            <a:r>
              <a:rPr lang="hr-HR" altLang="sr-Latn-RS"/>
              <a:t>b) 30 dana</a:t>
            </a:r>
            <a:br>
              <a:rPr lang="hr-HR" altLang="sr-Latn-RS"/>
            </a:br>
            <a:r>
              <a:rPr lang="hr-HR" altLang="sr-Latn-RS"/>
              <a:t>c) 34 dana</a:t>
            </a:r>
          </a:p>
        </p:txBody>
      </p:sp>
      <p:sp>
        <p:nvSpPr>
          <p:cNvPr id="2969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5084763"/>
            <a:ext cx="8007350" cy="10112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r-HR" altLang="sr-Latn-RS"/>
              <a:t> c) 34 dana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3832225"/>
          </a:xfrm>
        </p:spPr>
        <p:txBody>
          <a:bodyPr/>
          <a:lstStyle/>
          <a:p>
            <a:r>
              <a:rPr lang="hr-HR" altLang="sr-Latn-RS" b="0"/>
              <a:t>S koliko županija graniči naša županija?</a:t>
            </a:r>
            <a:br>
              <a:rPr lang="hr-HR" altLang="sr-Latn-RS" b="0"/>
            </a:br>
            <a:r>
              <a:rPr lang="hr-HR" altLang="sr-Latn-RS" b="0"/>
              <a:t>a) 6</a:t>
            </a:r>
            <a:br>
              <a:rPr lang="hr-HR" altLang="sr-Latn-RS" b="0"/>
            </a:br>
            <a:r>
              <a:rPr lang="hr-HR" altLang="sr-Latn-RS" b="0"/>
              <a:t>b) 5</a:t>
            </a:r>
            <a:br>
              <a:rPr lang="hr-HR" altLang="sr-Latn-RS" b="0"/>
            </a:br>
            <a:r>
              <a:rPr lang="hr-HR" altLang="sr-Latn-RS" b="0"/>
              <a:t>c) 4</a:t>
            </a:r>
          </a:p>
        </p:txBody>
      </p:sp>
      <p:sp>
        <p:nvSpPr>
          <p:cNvPr id="717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4868863"/>
            <a:ext cx="8007350" cy="12271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r-HR" altLang="sr-Latn-RS"/>
              <a:t>B)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3905250"/>
          </a:xfrm>
        </p:spPr>
        <p:txBody>
          <a:bodyPr/>
          <a:lstStyle/>
          <a:p>
            <a:r>
              <a:rPr lang="hr-HR" altLang="sr-Latn-RS" b="0"/>
              <a:t>S kojom županijom ne graniči naša županija?</a:t>
            </a:r>
            <a:br>
              <a:rPr lang="hr-HR" altLang="sr-Latn-RS" b="0"/>
            </a:br>
            <a:r>
              <a:rPr lang="hr-HR" altLang="sr-Latn-RS" b="0"/>
              <a:t>a) Zagrebačkom</a:t>
            </a:r>
            <a:br>
              <a:rPr lang="hr-HR" altLang="sr-Latn-RS" b="0"/>
            </a:br>
            <a:r>
              <a:rPr lang="hr-HR" altLang="sr-Latn-RS" b="0"/>
              <a:t>b) Karlovačkom</a:t>
            </a:r>
            <a:br>
              <a:rPr lang="hr-HR" altLang="sr-Latn-RS" b="0"/>
            </a:br>
            <a:r>
              <a:rPr lang="hr-HR" altLang="sr-Latn-RS" b="0"/>
              <a:t>c) Osječko-baranjskom </a:t>
            </a:r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4724400"/>
            <a:ext cx="8007350" cy="1371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r-HR" altLang="sr-Latn-RS"/>
              <a:t>C) Osječko-baranjskom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3832225"/>
          </a:xfrm>
        </p:spPr>
        <p:txBody>
          <a:bodyPr/>
          <a:lstStyle/>
          <a:p>
            <a:r>
              <a:rPr lang="hr-HR" altLang="sr-Latn-RS" b="0"/>
              <a:t>S kojom državom graniči ?</a:t>
            </a:r>
            <a:br>
              <a:rPr lang="hr-HR" altLang="sr-Latn-RS" b="0"/>
            </a:br>
            <a:r>
              <a:rPr lang="hr-HR" altLang="sr-Latn-RS" b="0"/>
              <a:t>a) Mađarskom</a:t>
            </a:r>
            <a:br>
              <a:rPr lang="hr-HR" altLang="sr-Latn-RS" b="0"/>
            </a:br>
            <a:r>
              <a:rPr lang="hr-HR" altLang="sr-Latn-RS" b="0"/>
              <a:t>b) Bosnom i Hercegovinom</a:t>
            </a:r>
            <a:br>
              <a:rPr lang="hr-HR" altLang="sr-Latn-RS" b="0"/>
            </a:br>
            <a:r>
              <a:rPr lang="hr-HR" altLang="sr-Latn-RS" b="0"/>
              <a:t>c) Slovenijom</a:t>
            </a:r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4652963"/>
            <a:ext cx="8007350" cy="14430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r-HR" altLang="sr-Latn-RS"/>
              <a:t>B) Bosnom i Hercegovinom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4408488"/>
          </a:xfrm>
        </p:spPr>
        <p:txBody>
          <a:bodyPr/>
          <a:lstStyle/>
          <a:p>
            <a:r>
              <a:rPr lang="hr-HR" altLang="sr-Latn-RS">
                <a:effectLst/>
              </a:rPr>
              <a:t>Na</a:t>
            </a:r>
            <a:r>
              <a:rPr lang="hr-HR" altLang="sr-Latn-RS" b="0">
                <a:effectLst/>
              </a:rPr>
              <a:t> jugu naže županije prostire se</a:t>
            </a:r>
            <a:br>
              <a:rPr lang="hr-HR" altLang="sr-Latn-RS" b="0">
                <a:effectLst/>
              </a:rPr>
            </a:br>
            <a:r>
              <a:rPr lang="hr-HR" altLang="sr-Latn-RS" b="0">
                <a:effectLst/>
              </a:rPr>
              <a:t>a) Zrinska gora</a:t>
            </a:r>
            <a:br>
              <a:rPr lang="hr-HR" altLang="sr-Latn-RS" b="0">
                <a:effectLst/>
              </a:rPr>
            </a:br>
            <a:r>
              <a:rPr lang="hr-HR" altLang="sr-Latn-RS" b="0">
                <a:effectLst/>
              </a:rPr>
              <a:t>b) Moslavačka gora</a:t>
            </a:r>
            <a:br>
              <a:rPr lang="hr-HR" altLang="sr-Latn-RS" b="0">
                <a:effectLst/>
              </a:rPr>
            </a:br>
            <a:r>
              <a:rPr lang="hr-HR" altLang="sr-Latn-RS" b="0">
                <a:effectLst/>
              </a:rPr>
              <a:t>c) Bilogora</a:t>
            </a:r>
            <a:endParaRPr lang="hr-HR" altLang="sr-Latn-RS">
              <a:effectLst/>
            </a:endParaRPr>
          </a:p>
        </p:txBody>
      </p:sp>
      <p:sp>
        <p:nvSpPr>
          <p:cNvPr id="1024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5157788"/>
            <a:ext cx="8007350" cy="93821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r-HR" altLang="sr-Latn-RS"/>
              <a:t>A )  Zrinska gora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3905250"/>
          </a:xfrm>
        </p:spPr>
        <p:txBody>
          <a:bodyPr/>
          <a:lstStyle/>
          <a:p>
            <a:r>
              <a:rPr lang="hr-HR" altLang="sr-Latn-RS"/>
              <a:t>Naš zavičaj je:</a:t>
            </a:r>
            <a:br>
              <a:rPr lang="hr-HR" altLang="sr-Latn-RS"/>
            </a:br>
            <a:r>
              <a:rPr lang="hr-HR" altLang="sr-Latn-RS"/>
              <a:t>a) gorski kraj</a:t>
            </a:r>
            <a:br>
              <a:rPr lang="hr-HR" altLang="sr-Latn-RS"/>
            </a:br>
            <a:r>
              <a:rPr lang="hr-HR" altLang="sr-Latn-RS"/>
              <a:t>b) primorski kraj</a:t>
            </a:r>
            <a:br>
              <a:rPr lang="hr-HR" altLang="sr-Latn-RS"/>
            </a:br>
            <a:r>
              <a:rPr lang="hr-HR" altLang="sr-Latn-RS"/>
              <a:t>c) nizinsko-brežuljkasti </a:t>
            </a:r>
            <a:br>
              <a:rPr lang="hr-HR" altLang="sr-Latn-RS"/>
            </a:br>
            <a:r>
              <a:rPr lang="hr-HR" altLang="sr-Latn-RS"/>
              <a:t>    kraj</a:t>
            </a:r>
          </a:p>
        </p:txBody>
      </p:sp>
      <p:sp>
        <p:nvSpPr>
          <p:cNvPr id="1126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4581525"/>
            <a:ext cx="8007350" cy="15144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r-HR" altLang="sr-Latn-RS"/>
              <a:t>C) nizinsko-brežuljkasti kraj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4121150"/>
          </a:xfrm>
        </p:spPr>
        <p:txBody>
          <a:bodyPr/>
          <a:lstStyle/>
          <a:p>
            <a:r>
              <a:rPr lang="hr-HR" altLang="sr-Latn-RS"/>
              <a:t>Što se nalazi na lijevoj strani grba naše županije?</a:t>
            </a:r>
            <a:br>
              <a:rPr lang="hr-HR" altLang="sr-Latn-RS"/>
            </a:br>
            <a:r>
              <a:rPr lang="hr-HR" altLang="sr-Latn-RS"/>
              <a:t>a) roda</a:t>
            </a:r>
            <a:br>
              <a:rPr lang="hr-HR" altLang="sr-Latn-RS"/>
            </a:br>
            <a:r>
              <a:rPr lang="hr-HR" altLang="sr-Latn-RS"/>
              <a:t>b) mač</a:t>
            </a:r>
            <a:br>
              <a:rPr lang="hr-HR" altLang="sr-Latn-RS"/>
            </a:br>
            <a:r>
              <a:rPr lang="hr-HR" altLang="sr-Latn-RS"/>
              <a:t>c) kruna</a:t>
            </a:r>
          </a:p>
        </p:txBody>
      </p:sp>
      <p:sp>
        <p:nvSpPr>
          <p:cNvPr id="1229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5013325"/>
            <a:ext cx="8007350" cy="1082675"/>
          </a:xfrm>
        </p:spPr>
        <p:txBody>
          <a:bodyPr/>
          <a:lstStyle/>
          <a:p>
            <a:r>
              <a:rPr lang="hr-HR" altLang="sr-Latn-RS"/>
              <a:t>B ) mač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4408488"/>
          </a:xfrm>
        </p:spPr>
        <p:txBody>
          <a:bodyPr/>
          <a:lstStyle/>
          <a:p>
            <a:r>
              <a:rPr lang="hr-HR" altLang="sr-Latn-RS"/>
              <a:t>Što se nalazi na gornjoj strani grba naše županije?</a:t>
            </a:r>
            <a:br>
              <a:rPr lang="hr-HR" altLang="sr-Latn-RS"/>
            </a:br>
            <a:r>
              <a:rPr lang="hr-HR" altLang="sr-Latn-RS"/>
              <a:t>a) kruna od 5 kula</a:t>
            </a:r>
            <a:br>
              <a:rPr lang="hr-HR" altLang="sr-Latn-RS"/>
            </a:br>
            <a:r>
              <a:rPr lang="hr-HR" altLang="sr-Latn-RS"/>
              <a:t>b) kruna od 6 kula</a:t>
            </a:r>
            <a:br>
              <a:rPr lang="hr-HR" altLang="sr-Latn-RS"/>
            </a:br>
            <a:r>
              <a:rPr lang="hr-HR" altLang="sr-Latn-RS"/>
              <a:t>c) kruna od 7 kula</a:t>
            </a:r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5229225"/>
            <a:ext cx="8007350" cy="8667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r-HR" altLang="sr-Latn-RS"/>
              <a:t>C) kruna od 7 kula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theme/theme1.xml><?xml version="1.0" encoding="utf-8"?>
<a:theme xmlns:a="http://schemas.openxmlformats.org/drawingml/2006/main" name="Slojevi stakla">
  <a:themeElements>
    <a:clrScheme name="Slojevi stakla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Slojevi stakla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lojevi stakla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ojevi stakla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ojevi stakla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ojevi stakla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ojevi stakla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ojevi stakla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ojevi stakla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ojevi stakla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161</TotalTime>
  <Words>313</Words>
  <Application>Microsoft Office PowerPoint</Application>
  <PresentationFormat>Prikaz na zaslonu (4:3)</PresentationFormat>
  <Paragraphs>51</Paragraphs>
  <Slides>25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25</vt:i4>
      </vt:variant>
    </vt:vector>
  </HeadingPairs>
  <TitlesOfParts>
    <vt:vector size="30" baseType="lpstr">
      <vt:lpstr>Arial</vt:lpstr>
      <vt:lpstr>Arial Black</vt:lpstr>
      <vt:lpstr>Times New Roman</vt:lpstr>
      <vt:lpstr>Wingdings</vt:lpstr>
      <vt:lpstr>Slojevi stakla</vt:lpstr>
      <vt:lpstr>Koliko županija ima RH? a) 19 b) 21 c) 22</vt:lpstr>
      <vt:lpstr>Između kojih rijeka se smjestila naša županija? a) Lonje,Česme,Save,Kupe b) Dunava, Drave,Save c) Save, Kupe, Drave</vt:lpstr>
      <vt:lpstr>S koliko županija graniči naša županija? a) 6 b) 5 c) 4</vt:lpstr>
      <vt:lpstr>S kojom županijom ne graniči naša županija? a) Zagrebačkom b) Karlovačkom c) Osječko-baranjskom </vt:lpstr>
      <vt:lpstr>S kojom državom graniči ? a) Mađarskom b) Bosnom i Hercegovinom c) Slovenijom</vt:lpstr>
      <vt:lpstr>Na jugu naže županije prostire se a) Zrinska gora b) Moslavačka gora c) Bilogora</vt:lpstr>
      <vt:lpstr>Naš zavičaj je: a) gorski kraj b) primorski kraj c) nizinsko-brežuljkasti      kraj</vt:lpstr>
      <vt:lpstr>Što se nalazi na lijevoj strani grba naše županije? a) roda b) mač c) kruna</vt:lpstr>
      <vt:lpstr>Što se nalazi na gornjoj strani grba naše županije? a) kruna od 5 kula b) kruna od 6 kula c) kruna od 7 kula</vt:lpstr>
      <vt:lpstr>Što simbolizira mač na grbu naše županije ? a) odlučnost da se branimo b) borbenost c) bitku</vt:lpstr>
      <vt:lpstr>Što određuje vremenska obilježja našeg zavičaja? a) padaline, vjetrovi,      temperatura b) padaline, vjetrovi, rijeke c) vjetrovi, rijeke, šume</vt:lpstr>
      <vt:lpstr>Kakva je klima ? a) umjereno-kontinentalna b) oštra c) mediteranska</vt:lpstr>
      <vt:lpstr>Koje biljke rastu u vodi i uz vodu ? a) trska i lopoč b) stolisnik i trputac c) drijenak i bazga</vt:lpstr>
      <vt:lpstr>Što nije grmlje? a) kupina i bazga b) lijeska i drijenak c) breza i perunika</vt:lpstr>
      <vt:lpstr>Koje životinje žive na travnjacima našeg kraja? a) krtica i mrav b) lisica i vjeverica c) djetlić i zec</vt:lpstr>
      <vt:lpstr>2. veljače obilježavamo Međunarodni dan a) roda b) zaštite močvara c) jabuka</vt:lpstr>
      <vt:lpstr>Koje su ribe najčešći stanovnici voda našeg zavičaja? a) šaran, som i štuka b) pastrva, som i sardina c) šaran i srdela</vt:lpstr>
      <vt:lpstr>Europsko selo roda od 1994. god. je: a) Jasenovac b) Krapje c) Čigoč</vt:lpstr>
      <vt:lpstr>Koja se biljka raširila po neobrađenim oranicama i uzrokuje zdravstvene probleme kod ljudi ? a) kopriva b) ambrozija c) perunika</vt:lpstr>
      <vt:lpstr>Gdje se nalazi Lonjsko polje ? a) u srednjem Posavlju od Siska do        Nove Gradiške b)  u Moslavini oko Kutine c) u Posavini od Siska do Zagreba</vt:lpstr>
      <vt:lpstr>Koliko mlade rode ostaju u toplim krajevima? a) 6 mjeseci b) godinu dana c) tri godine</vt:lpstr>
      <vt:lpstr>Dva najonečišćenija grada u našoj županiji su: a) Sisak i Novska b) Kutina i Petrinja c) Sisak I Kutina</vt:lpstr>
      <vt:lpstr>Lonjsko polje je: a) Park prirode b) Nacionalni park c) Rezervat prirode</vt:lpstr>
      <vt:lpstr>Koliko je teško rodino gnijezdo? a) od 50 do 100 kg b) od 100 d0 200 kg c) više od 500 kg</vt:lpstr>
      <vt:lpstr>Koliko dana  naizmjence mužjak i ženka rode sjede na jajima? a) 21 dan b) 30 dana c) 34 dana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Koliko županija ima RH? a) 19 b) 21 c) 22</dc:title>
  <dc:creator>PRIJATELJI</dc:creator>
  <cp:lastModifiedBy>Višnja</cp:lastModifiedBy>
  <cp:revision>3</cp:revision>
  <dcterms:created xsi:type="dcterms:W3CDTF">2009-02-15T18:13:26Z</dcterms:created>
  <dcterms:modified xsi:type="dcterms:W3CDTF">2015-04-04T17:24:55Z</dcterms:modified>
</cp:coreProperties>
</file>